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9" r:id="rId3"/>
    <p:sldId id="258" r:id="rId4"/>
    <p:sldId id="260" r:id="rId5"/>
    <p:sldId id="261" r:id="rId6"/>
    <p:sldId id="262" r:id="rId7"/>
    <p:sldId id="280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5729-2885-453E-860F-CC8C02D4DAAB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5729-2885-453E-860F-CC8C02D4DAAB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5729-2885-453E-860F-CC8C02D4DAAB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5729-2885-453E-860F-CC8C02D4DAAB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5729-2885-453E-860F-CC8C02D4DAAB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5729-2885-453E-860F-CC8C02D4DAAB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5729-2885-453E-860F-CC8C02D4DAAB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5729-2885-453E-860F-CC8C02D4DAAB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5729-2885-453E-860F-CC8C02D4DAAB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5729-2885-453E-860F-CC8C02D4DAAB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5729-2885-453E-860F-CC8C02D4DAAB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A5729-2885-453E-860F-CC8C02D4DAAB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Администратор\Desktop\ор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6632"/>
            <a:ext cx="4176464" cy="314096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3357562"/>
            <a:ext cx="792961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Comic Sans MS" pitchFamily="66" charset="0"/>
              </a:rPr>
              <a:t>Индивидуализация обучения, как  условие развития способностей учащихся на уроке иностранного языка и во внеурочной </a:t>
            </a:r>
            <a:r>
              <a:rPr lang="ru-RU" sz="2400" dirty="0" smtClean="0">
                <a:solidFill>
                  <a:srgbClr val="FFFF00"/>
                </a:solidFill>
                <a:latin typeface="Comic Sans MS" pitchFamily="66" charset="0"/>
              </a:rPr>
              <a:t>деятельности</a:t>
            </a:r>
            <a:endParaRPr lang="en-US" sz="24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endParaRPr lang="en-US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                                                        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Подготовила:</a:t>
            </a:r>
          </a:p>
          <a:p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                                              Горюшкина Ксения Сергеевна</a:t>
            </a:r>
          </a:p>
          <a:p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                                             учитель английского языка</a:t>
            </a:r>
          </a:p>
          <a:p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                                             МОУ «</a:t>
            </a:r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Новомичуринская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СОШ №2»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ru-RU" dirty="0"/>
              <a:t>Являясь </a:t>
            </a:r>
            <a:r>
              <a:rPr lang="ru-RU" dirty="0" smtClean="0"/>
              <a:t>личностно - </a:t>
            </a:r>
            <a:r>
              <a:rPr lang="ru-RU" dirty="0"/>
              <a:t>ориентированной, проектная технология обеспечивает благоприятные условия для самопознания, самовыражения и самоутверждения детей. Она стимулирует развитие таких основных качеств </a:t>
            </a:r>
            <a:r>
              <a:rPr lang="ru-RU" dirty="0" err="1"/>
              <a:t>креативности</a:t>
            </a:r>
            <a:r>
              <a:rPr lang="ru-RU" dirty="0"/>
              <a:t>, как беглость, гибкость и оригинальность мысли, активное творческое саморазвитие,  интеллектуальная самостоятельность учащихся. Образовательная и воспитательная ценность проектов заключается в </a:t>
            </a:r>
            <a:r>
              <a:rPr lang="ru-RU" dirty="0" err="1"/>
              <a:t>межпредметных</a:t>
            </a:r>
            <a:r>
              <a:rPr lang="ru-RU" dirty="0"/>
              <a:t> связях, которые способствуют развитию у учащихся познавательной активности, воображения, самодисциплины, навыков совместной деятельности и умений вести исследовательскую работу.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400793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/>
              <a:t>В первые годы изучения иностранного языка учащиеся выполняют </a:t>
            </a:r>
            <a:r>
              <a:rPr lang="ru-RU" dirty="0" err="1"/>
              <a:t>минипроекты</a:t>
            </a:r>
            <a:r>
              <a:rPr lang="ru-RU" dirty="0"/>
              <a:t>. Например</a:t>
            </a:r>
            <a:r>
              <a:rPr lang="de-DE" dirty="0"/>
              <a:t>, </a:t>
            </a:r>
            <a:r>
              <a:rPr lang="ru-RU" dirty="0"/>
              <a:t>такие как</a:t>
            </a:r>
            <a:r>
              <a:rPr lang="de-DE" dirty="0"/>
              <a:t>, </a:t>
            </a:r>
            <a:r>
              <a:rPr lang="de-DE" dirty="0" smtClean="0"/>
              <a:t>„</a:t>
            </a:r>
            <a:r>
              <a:rPr lang="en-US" dirty="0" smtClean="0"/>
              <a:t>About myself</a:t>
            </a:r>
            <a:r>
              <a:rPr lang="de-DE" dirty="0" smtClean="0"/>
              <a:t>“, „</a:t>
            </a:r>
            <a:r>
              <a:rPr lang="de-DE" dirty="0" err="1" smtClean="0"/>
              <a:t>My</a:t>
            </a:r>
            <a:r>
              <a:rPr lang="de-DE" dirty="0" smtClean="0"/>
              <a:t> </a:t>
            </a:r>
            <a:r>
              <a:rPr lang="de-DE" dirty="0" err="1" smtClean="0"/>
              <a:t>family</a:t>
            </a:r>
            <a:r>
              <a:rPr lang="de-DE" dirty="0" smtClean="0"/>
              <a:t>“, „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school</a:t>
            </a:r>
            <a:r>
              <a:rPr lang="de-DE" dirty="0" smtClean="0"/>
              <a:t>“ </a:t>
            </a:r>
            <a:r>
              <a:rPr lang="ru-RU" dirty="0"/>
              <a:t>и другие</a:t>
            </a:r>
            <a:r>
              <a:rPr lang="de-DE" dirty="0"/>
              <a:t>. </a:t>
            </a:r>
            <a:r>
              <a:rPr lang="ru-RU" dirty="0"/>
              <a:t>Конечным результатом данной деятельности являются  коллажи, </a:t>
            </a:r>
            <a:r>
              <a:rPr lang="ru-RU" dirty="0" err="1" smtClean="0"/>
              <a:t>постеры</a:t>
            </a:r>
            <a:r>
              <a:rPr lang="ru-RU" dirty="0" smtClean="0"/>
              <a:t>, макеты или </a:t>
            </a:r>
            <a:r>
              <a:rPr lang="ru-RU" dirty="0"/>
              <a:t>стенгазеты.</a:t>
            </a:r>
          </a:p>
          <a:p>
            <a:r>
              <a:rPr lang="ru-RU" dirty="0" smtClean="0"/>
              <a:t>У учащихся средних классов особый интерес сможет вызвать проект «Мы ищем следы иностранного языка вокруг нас» . </a:t>
            </a:r>
          </a:p>
          <a:p>
            <a:endParaRPr lang="ru-RU" dirty="0"/>
          </a:p>
        </p:txBody>
      </p:sp>
      <p:pic>
        <p:nvPicPr>
          <p:cNvPr id="16387" name="Picture 3" descr="C:\Users\Администратор\Desktop\опр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361319"/>
            <a:ext cx="3333197" cy="2496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116632"/>
            <a:ext cx="5554960" cy="6480719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47500" lnSpcReduction="20000"/>
          </a:bodyPr>
          <a:lstStyle/>
          <a:p>
            <a:r>
              <a:rPr lang="ru-RU" sz="5100" dirty="0"/>
              <a:t>Цель данного проекта – найти «следы» иностранного языка в речи, в музыке, в литературе, в быту и т.д. Участие в данном проекте расширяет кругозор учащихся, их словарный запас, развивает их познавательные интересы и творческие способности, позволяет им оперировать фактами и сведениями из реальной жизни, с которыми они сталкиваются повседневно. Участники проекта учатся добывать необходимую информацию, пользуясь различными источниками, анализировать её, делать обобщения и выводы. Данный проект позволяет решить проблему мотивации, создать положительный настрой в изучении иностранного языка.</a:t>
            </a:r>
          </a:p>
          <a:p>
            <a:endParaRPr lang="ru-RU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2304256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14291"/>
            <a:ext cx="6624736" cy="6239045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/>
              <a:t>По моему мнению, развитию творческих способностей учащихся способствует интегрирование в процесс обучения иностранному языку таких видов деятельности, как музыкальная и художественная. </a:t>
            </a:r>
          </a:p>
          <a:p>
            <a:r>
              <a:rPr lang="ru-RU" dirty="0"/>
              <a:t>Для повышения эффективности обучения иностранному языку необходимо использовать эмоции учащихся в этом процессе. Комплексное решение практических, образовательных, воспитательных и развивающих задач обучения возможно лишь при условии воздействия не только на сознание учащихся, но и проникновения в их эмоциональную сферу.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260648"/>
            <a:ext cx="216024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176464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/>
              <a:t>Музыкальная и художественная деятельность помогают создать положительный эмоциональный настрой детей и в непринуждённой обстановке решать задачи урока, развивая их творческие способности.</a:t>
            </a:r>
          </a:p>
          <a:p>
            <a:r>
              <a:rPr lang="ru-RU" dirty="0"/>
              <a:t>Музыка является стимулом для развития творческих способностей учащихся.    Благодаря музыке дети знакомятся с культурой страны изучаемого языка, её музыкальной жизнью, творчеством знаменитых </a:t>
            </a:r>
            <a:r>
              <a:rPr lang="ru-RU" dirty="0" smtClean="0"/>
              <a:t>музыкантов и исполнителей.</a:t>
            </a:r>
            <a:endParaRPr lang="ru-RU" dirty="0"/>
          </a:p>
        </p:txBody>
      </p:sp>
      <p:pic>
        <p:nvPicPr>
          <p:cNvPr id="1026" name="Picture 2" descr="C:\Documents and Settings\Admin\Рабочий стол\конкурс\классные часы\Расскажу о себе\фотоотчёт\20170216_0919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0"/>
            <a:ext cx="3357586" cy="2303876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конкурс\классные часы\Расскажу о себе\фотоотчёт\20170216_0944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0"/>
            <a:ext cx="3143272" cy="2285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4007937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/>
              <a:t>Наряду с музыкой, я использую также потенциал изобразительного искусства в обучении иностранному языку. Воздействуя на чувства и эмоции детей, на их образно-художественную память, изобразительное искусство помогает формированию и развитию лексических навыков, когда дети рисуют предметные картинки по различным темам.</a:t>
            </a:r>
          </a:p>
        </p:txBody>
      </p:sp>
      <p:pic>
        <p:nvPicPr>
          <p:cNvPr id="12290" name="Picture 2" descr="C:\Users\Администратор\Desktop\куц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517" y="4431834"/>
            <a:ext cx="3362403" cy="2237526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конкурс\классные часы\Расскажу о себе\фотоотчёт\20170216_0945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839770"/>
            <a:ext cx="4147923" cy="2735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/>
              <a:t>Развивая навыки монологической речи по таким темам, как «Семья», «Школа», «Каникулы», «Дом. Моя комната», «Хобби» и другим, дети рисуют своё монологическое высказывание. На основе рисования  я провожу также работу для развития навыков </a:t>
            </a:r>
            <a:r>
              <a:rPr lang="ru-RU" dirty="0" err="1"/>
              <a:t>аудирования</a:t>
            </a:r>
            <a:r>
              <a:rPr lang="ru-RU" dirty="0"/>
              <a:t>. Детей привлекают такие задания, в которых им предлагается проиллюстрировать предъявленный текст . Интегрирование иностранного языка, музыки и рисования происходит, когда дети иллюстрируют музыкальное произведение и рассказывают о том, что они представляют, когда слушают его.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1"/>
            <a:ext cx="8229600" cy="422282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/>
              <a:t>Работая над чтением текста, интегрирую в процесс обучения художественную деятельность  и предлагаю учащимся следующие творческие задания:</a:t>
            </a:r>
          </a:p>
          <a:p>
            <a:pPr lvl="0"/>
            <a:r>
              <a:rPr lang="ru-RU" dirty="0"/>
              <a:t>Нарисовать рисунок, иллюстрирующий название текста.</a:t>
            </a:r>
          </a:p>
          <a:p>
            <a:pPr lvl="0"/>
            <a:r>
              <a:rPr lang="ru-RU" dirty="0"/>
              <a:t>Нарисовать портреты главных героев и организовать портретную галерею.</a:t>
            </a:r>
          </a:p>
          <a:p>
            <a:pPr lvl="0"/>
            <a:r>
              <a:rPr lang="ru-RU" dirty="0"/>
              <a:t>Нарисовать рисунки к наиболее понравившимся местам в </a:t>
            </a:r>
            <a:r>
              <a:rPr lang="ru-RU" dirty="0" smtClean="0"/>
              <a:t>тексте</a:t>
            </a:r>
            <a:endParaRPr lang="ru-RU" dirty="0"/>
          </a:p>
          <a:p>
            <a:pPr lvl="0">
              <a:buNone/>
            </a:pPr>
            <a:endParaRPr lang="ru-RU" dirty="0"/>
          </a:p>
          <a:p>
            <a:pPr lvl="0"/>
            <a:r>
              <a:rPr lang="ru-RU" dirty="0"/>
              <a:t>Создать коллаж   (плакат) по тексту.</a:t>
            </a:r>
          </a:p>
          <a:p>
            <a:endParaRPr lang="ru-RU" dirty="0"/>
          </a:p>
        </p:txBody>
      </p:sp>
      <p:pic>
        <p:nvPicPr>
          <p:cNvPr id="3074" name="Picture 2" descr="C:\Documents and Settings\Admin\Рабочий стол\для школы\5 Б\классные часы\20170119_131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4000504"/>
            <a:ext cx="3500430" cy="2625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/>
              <a:t>При решении таких задач, как расширение и активизация лексического материала, применяю упражнения, которые способствуют развитию таких основных качеств </a:t>
            </a:r>
            <a:r>
              <a:rPr lang="ru-RU" dirty="0" err="1"/>
              <a:t>креативности</a:t>
            </a:r>
            <a:r>
              <a:rPr lang="ru-RU" dirty="0"/>
              <a:t>, как беглость, гибкость и оригинальность мысли, активное творческое саморазвитие.</a:t>
            </a:r>
          </a:p>
          <a:p>
            <a:endParaRPr lang="ru-RU" dirty="0"/>
          </a:p>
        </p:txBody>
      </p:sp>
      <p:pic>
        <p:nvPicPr>
          <p:cNvPr id="11266" name="Picture 2" descr="C:\Users\Администратор\Desktop\сапор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3672408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i="1" dirty="0"/>
              <a:t>1. </a:t>
            </a:r>
            <a:r>
              <a:rPr lang="ru-RU" b="1" i="1" dirty="0"/>
              <a:t>Цепочка слов.</a:t>
            </a:r>
            <a:endParaRPr lang="ru-RU" dirty="0"/>
          </a:p>
          <a:p>
            <a:r>
              <a:rPr lang="ru-RU" dirty="0"/>
              <a:t>Учащимся дается одно слово, последняя буква которого образует первую букву нового слова. Можно писать слова по определенной теме, определенного вида (существительные, глаголы и т.д.).</a:t>
            </a:r>
          </a:p>
          <a:p>
            <a:r>
              <a:rPr lang="ru-RU" i="1" dirty="0"/>
              <a:t>2. </a:t>
            </a:r>
            <a:r>
              <a:rPr lang="ru-RU" b="1" i="1" dirty="0"/>
              <a:t>Слова алфавита.</a:t>
            </a:r>
            <a:endParaRPr lang="ru-RU" dirty="0"/>
          </a:p>
          <a:p>
            <a:r>
              <a:rPr lang="ru-RU" dirty="0"/>
              <a:t>Дается одна буква. Нужно образовать как можно больше слов, которые начинаются с этой буквы.</a:t>
            </a:r>
          </a:p>
          <a:p>
            <a:r>
              <a:rPr lang="ru-RU" b="1" i="1" dirty="0"/>
              <a:t>3. Я представляю себя.</a:t>
            </a:r>
            <a:endParaRPr lang="ru-RU" dirty="0"/>
          </a:p>
          <a:p>
            <a:r>
              <a:rPr lang="ru-RU" dirty="0"/>
              <a:t>Ученики должны написать к каждой букве своего имени слова, которые лучше всего его характеризует.</a:t>
            </a:r>
          </a:p>
          <a:p>
            <a:r>
              <a:rPr lang="ru-RU" b="1" dirty="0"/>
              <a:t> </a:t>
            </a:r>
            <a:r>
              <a:rPr lang="en-US" i="1" dirty="0"/>
              <a:t> 4</a:t>
            </a:r>
            <a:r>
              <a:rPr lang="ru-RU" i="1" dirty="0"/>
              <a:t>. </a:t>
            </a:r>
            <a:r>
              <a:rPr lang="ru-RU" b="1" i="1" dirty="0" err="1"/>
              <a:t>Ассоциограмма</a:t>
            </a:r>
            <a:r>
              <a:rPr lang="ru-RU" b="1" i="1" dirty="0"/>
              <a:t>.</a:t>
            </a:r>
            <a:endParaRPr lang="ru-RU" dirty="0"/>
          </a:p>
          <a:p>
            <a:r>
              <a:rPr lang="ru-RU" dirty="0"/>
              <a:t>Учащиеся должны написать слова к ключевому слову, понятию, картинке.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Иностранный язык, как общеобразовательный учебный предмет может и должен внести свой вклад в процесс развития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способностей учащихся. Обладая огромным воспитательным, образовательным и развивающим потенциалом </a:t>
            </a:r>
            <a:r>
              <a:rPr lang="ru-RU" dirty="0" smtClean="0">
                <a:solidFill>
                  <a:schemeClr val="tx1"/>
                </a:solidFill>
              </a:rPr>
              <a:t>  </a:t>
            </a:r>
            <a:r>
              <a:rPr lang="ru-RU" dirty="0">
                <a:solidFill>
                  <a:schemeClr val="tx1"/>
                </a:solidFill>
              </a:rPr>
              <a:t>иностранный язык может реализовать его лишь в ходе осуществления практической цели обучения, то есть только в том случае, если ученик в процессе иноязычной коммуникативно-познавательной деятельности (слушая, говоря, читая, пользуясь письмом) будет расширять свой общеобразовательный кругозор, развивать свое мышление, память, чувства и эмоции; если в процессе иноязычного общения будут формироваться социально-ценностные качества личности: мировоззрение, нравственные ценности и убеждения, черты характера.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/>
              <a:t>Неоценимый вклад в развитие </a:t>
            </a:r>
            <a:r>
              <a:rPr lang="ru-RU" dirty="0" smtClean="0"/>
              <a:t>способностей </a:t>
            </a:r>
            <a:r>
              <a:rPr lang="ru-RU" dirty="0"/>
              <a:t>учащихся вносит внеурочная деятельность по предмету. Кроме того она способствует расширению сферы применения навыков и умений, приобретенных в обязательном курсе, и расширению языковой среды.				</a:t>
            </a:r>
          </a:p>
        </p:txBody>
      </p:sp>
      <p:pic>
        <p:nvPicPr>
          <p:cNvPr id="10242" name="Picture 2" descr="C:\Users\Администратор\Desktop\кег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0"/>
            <a:ext cx="3273843" cy="242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2855239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/>
              <a:t>Участие во внеклассных мероприятиях способствует снятию психологических барьеров, мешающих самовыражению, раскрепощению учащихся, стимулирует развитие  инициативы школьника, его творческих способностей.</a:t>
            </a:r>
          </a:p>
          <a:p>
            <a:r>
              <a:rPr lang="ru-RU" dirty="0"/>
              <a:t> </a:t>
            </a:r>
          </a:p>
        </p:txBody>
      </p:sp>
      <p:pic>
        <p:nvPicPr>
          <p:cNvPr id="9218" name="Picture 2" descr="C:\Users\Администратор\Desktop\194608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212976"/>
            <a:ext cx="3600450" cy="3244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407994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/>
              <a:t>Е</a:t>
            </a:r>
            <a:r>
              <a:rPr lang="ru-RU" dirty="0" smtClean="0"/>
              <a:t>сть множество средств для развития  способностей учащихся на уроках иностранного языка и во внеурочной деятельности, которые не позволяют оставить учеников равнодушными к изучению иностранного языка, делают урок интереснее, оживленнее и разнообразнее, помогают избавиться от скуки и усталости на уроке. Изучение иностранного языка не должно превращаться в скучную и рутинную работу. Оно должно быть увлекательным путешествием в мир неизведанного, но чего-то очень интересного, где каждый смог бы почувствовать себя первооткрывателем и раскрыть свои  способности.</a:t>
            </a:r>
          </a:p>
          <a:p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5539" y="4358724"/>
            <a:ext cx="3020597" cy="2499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4" name="Rectangle 4"/>
          <p:cNvSpPr>
            <a:spLocks noChangeArrowheads="1"/>
          </p:cNvSpPr>
          <p:nvPr/>
        </p:nvSpPr>
        <p:spPr bwMode="auto">
          <a:xfrm>
            <a:off x="533400" y="976313"/>
            <a:ext cx="7467600" cy="490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srgbClr val="FFFF00"/>
                </a:solidFill>
                <a:latin typeface="Comic Sans MS" pitchFamily="66" charset="0"/>
              </a:rPr>
              <a:t>При образовании чрезвычайно вредно развивать только рассудок и ум, оставляя без внимания сердце; на сердце больше всего нужно обращать внимание…</a:t>
            </a:r>
            <a:endParaRPr lang="ru-RU" sz="4000" dirty="0">
              <a:solidFill>
                <a:srgbClr val="FFFF00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2F1311"/>
                </a:solidFill>
                <a:latin typeface="Tahoma" pitchFamily="34" charset="0"/>
              </a:rPr>
              <a:t>             </a:t>
            </a:r>
            <a:r>
              <a:rPr lang="ru-RU" sz="2800" b="1" i="1" dirty="0">
                <a:solidFill>
                  <a:srgbClr val="E0ECB2"/>
                </a:solidFill>
                <a:latin typeface="Tahoma" pitchFamily="34" charset="0"/>
              </a:rPr>
              <a:t>Иоанн </a:t>
            </a:r>
            <a:r>
              <a:rPr lang="ru-RU" sz="2800" b="1" i="1" dirty="0" err="1">
                <a:solidFill>
                  <a:srgbClr val="E0ECB2"/>
                </a:solidFill>
                <a:latin typeface="Tahoma" pitchFamily="34" charset="0"/>
              </a:rPr>
              <a:t>Кронштадский</a:t>
            </a:r>
            <a:endParaRPr lang="ru-RU" sz="2800" b="1" i="1" dirty="0">
              <a:solidFill>
                <a:srgbClr val="E0ECB2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4976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00034" y="428604"/>
            <a:ext cx="8143932" cy="607223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/>
              <a:t>Прежде всего, иностранный язык как учебный предмет - это дополнительное "окно" в мир, это средство для пополнения знаний в разных областях жизни, науки, искусства, что существенно для общего образования, это средство, помогающее осуществлению деятельности в разных сферах трудовой и общественной жизни. На уроках иностранного языка учащиеся углубляют и расширяют многие знания и представления, полученные ими по другим учебным предметам: обществоведению, литературе, музыке, истории, географии, изобразительному искусству и др.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/>
              <a:t>Способности – это потенциальные возможности человека к еще большему приобретению знаний и умений, это «резерв» духовного развития человека. В развитии творческих способностей учеников имеет большое значение индивидуальный подход при обучении и воспитании. </a:t>
            </a:r>
          </a:p>
          <a:p>
            <a:endParaRPr lang="ru-RU" dirty="0"/>
          </a:p>
        </p:txBody>
      </p:sp>
      <p:pic>
        <p:nvPicPr>
          <p:cNvPr id="4098" name="Picture 2" descr="C:\Users\Администратор\Desktop\яв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0"/>
            <a:ext cx="3276972" cy="234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3935359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ru-RU" dirty="0"/>
              <a:t>Проблема развития творческих способностей непростая и </a:t>
            </a:r>
            <a:r>
              <a:rPr lang="ru-RU" dirty="0" smtClean="0"/>
              <a:t>многоплановая. </a:t>
            </a:r>
            <a:r>
              <a:rPr lang="ru-RU" dirty="0"/>
              <a:t>Как же добиться </a:t>
            </a:r>
            <a:r>
              <a:rPr lang="ru-RU" dirty="0" smtClean="0"/>
              <a:t> </a:t>
            </a:r>
            <a:r>
              <a:rPr lang="ru-RU" dirty="0"/>
              <a:t>активности учащихся в усвоении знаний на уроках иностранного языка? Как сохранить и развить интерес учащихся к изучению иностранного языка?  Какими методами и приёмами можно добиться комплексного развития </a:t>
            </a:r>
            <a:r>
              <a:rPr lang="ru-RU" dirty="0" smtClean="0"/>
              <a:t> </a:t>
            </a:r>
            <a:r>
              <a:rPr lang="ru-RU" dirty="0"/>
              <a:t>способностей учащихся? </a:t>
            </a:r>
          </a:p>
          <a:p>
            <a:endParaRPr lang="ru-RU" dirty="0"/>
          </a:p>
        </p:txBody>
      </p:sp>
      <p:pic>
        <p:nvPicPr>
          <p:cNvPr id="5123" name="Picture 3" descr="C:\Users\Администратор\Desktop\екц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293096"/>
            <a:ext cx="3485045" cy="2319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454367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ru-RU" dirty="0" smtClean="0"/>
              <a:t>Дать ответы на эти вопросы учителю поможет решение следующих задач: </a:t>
            </a:r>
          </a:p>
          <a:p>
            <a:pPr lvl="0"/>
            <a:r>
              <a:rPr lang="ru-RU" dirty="0" smtClean="0"/>
              <a:t>Включать детей  в разнообразную деятельность. Это достигается специально подобранными видами практических работ, стимулирующих творческую деятельность учащихся.</a:t>
            </a:r>
          </a:p>
          <a:p>
            <a:pPr lvl="0"/>
            <a:r>
              <a:rPr lang="ru-RU" dirty="0" smtClean="0"/>
              <a:t>Выработать умения, позволяющие  учащимся  быстро осваивать новые виды деятельности, то есть переносить знания и навыки в новую область применения.</a:t>
            </a:r>
          </a:p>
          <a:p>
            <a:pPr lvl="0"/>
            <a:r>
              <a:rPr lang="ru-RU" dirty="0" smtClean="0"/>
              <a:t> Развивать сообразительность и быстроту реакции при решении различных  новых задач, связанных с практической деятельностью.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4104455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/>
              <a:t>Педагогический процесс должен строится таким образом, чтобы обеспечить в дальнейшем проявление и максимально возможное развитие творческих способностей. В своей педагогической практике я опираюсь на личностно-ориентированный подход в обучении иностранному языку и представляю учащегося активным субъектом учебной деятельности. Личностно-ориентированное обучение как раз направлено на то, чтобы создать такие условия, которые способствовали бы развитию каждого ребенка и его механизмов самореализации, адаптации, </a:t>
            </a:r>
            <a:r>
              <a:rPr lang="ru-RU" dirty="0" err="1"/>
              <a:t>саморегуляции</a:t>
            </a:r>
            <a:r>
              <a:rPr lang="ru-RU" dirty="0"/>
              <a:t>, самовоспитания. </a:t>
            </a:r>
          </a:p>
          <a:p>
            <a:endParaRPr lang="ru-RU" dirty="0"/>
          </a:p>
        </p:txBody>
      </p:sp>
      <p:pic>
        <p:nvPicPr>
          <p:cNvPr id="14338" name="Picture 2" descr="C:\Users\Администратор\Desktop\default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7958" y="0"/>
            <a:ext cx="3072926" cy="2492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"/>
            <a:ext cx="8229600" cy="4005064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ru-RU" dirty="0"/>
              <a:t>По моему мнению, на уроках иностранного языка является необходимым применение различных технологий в поиске оптимально эффективных способов развития творческих способностей учащихся. Для решения поставленных задач я считаю целесообразным применение в своей работе таких педагогических технологий, как технология проектного обучения, технология интегрированного урока, </a:t>
            </a:r>
            <a:r>
              <a:rPr lang="ru-RU" dirty="0" smtClean="0"/>
              <a:t>информационно-коммуникационная </a:t>
            </a:r>
            <a:r>
              <a:rPr lang="ru-RU" dirty="0"/>
              <a:t>технология.</a:t>
            </a:r>
          </a:p>
          <a:p>
            <a:endParaRPr lang="ru-RU" dirty="0"/>
          </a:p>
        </p:txBody>
      </p:sp>
      <p:pic>
        <p:nvPicPr>
          <p:cNvPr id="15362" name="Picture 2" descr="C:\Users\Администратор\Desktop\shko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077072"/>
            <a:ext cx="4568825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1302</Words>
  <Application>Microsoft Office PowerPoint</Application>
  <PresentationFormat>Экран (4:3)</PresentationFormat>
  <Paragraphs>47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условий для развития способностей учащихся на уроке и во внеурочной деятельности</dc:title>
  <dc:creator>DNA7 X86</dc:creator>
  <cp:lastModifiedBy>Admin</cp:lastModifiedBy>
  <cp:revision>30</cp:revision>
  <dcterms:created xsi:type="dcterms:W3CDTF">2012-08-27T06:00:36Z</dcterms:created>
  <dcterms:modified xsi:type="dcterms:W3CDTF">2018-02-11T15:34:28Z</dcterms:modified>
</cp:coreProperties>
</file>