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73" r:id="rId3"/>
    <p:sldId id="274" r:id="rId4"/>
    <p:sldId id="269" r:id="rId5"/>
    <p:sldId id="267" r:id="rId6"/>
    <p:sldId id="259" r:id="rId7"/>
    <p:sldId id="260" r:id="rId8"/>
    <p:sldId id="261" r:id="rId9"/>
    <p:sldId id="277" r:id="rId10"/>
    <p:sldId id="276" r:id="rId11"/>
    <p:sldId id="272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  <a:srgbClr val="1F7B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5BAEB1-E91D-4CF3-B793-C32B1771A5DC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0678570-5669-49E4-9A5C-4C1BA4512FC4}">
      <dgm:prSet phldrT="[Текст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Виды манипуляций</a:t>
          </a:r>
          <a:endParaRPr lang="ru-RU" b="1" dirty="0">
            <a:solidFill>
              <a:srgbClr val="7030A0"/>
            </a:solidFill>
          </a:endParaRPr>
        </a:p>
      </dgm:t>
    </dgm:pt>
    <dgm:pt modelId="{A2287F30-2FE6-46D7-8467-A2C776628EDC}" type="parTrans" cxnId="{4131B581-1505-4477-957D-CD6E543E130A}">
      <dgm:prSet/>
      <dgm:spPr/>
      <dgm:t>
        <a:bodyPr/>
        <a:lstStyle/>
        <a:p>
          <a:endParaRPr lang="ru-RU"/>
        </a:p>
      </dgm:t>
    </dgm:pt>
    <dgm:pt modelId="{7A795591-45CD-4ECA-A086-0BA3E77E3B06}" type="sibTrans" cxnId="{4131B581-1505-4477-957D-CD6E543E130A}">
      <dgm:prSet/>
      <dgm:spPr/>
      <dgm:t>
        <a:bodyPr/>
        <a:lstStyle/>
        <a:p>
          <a:endParaRPr lang="ru-RU"/>
        </a:p>
      </dgm:t>
    </dgm:pt>
    <dgm:pt modelId="{DF863C58-0541-4652-8ED7-008084A2532C}">
      <dgm:prSet phldrT="[Текст]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u-RU" b="1" i="1" dirty="0" smtClean="0">
              <a:solidFill>
                <a:srgbClr val="7030A0"/>
              </a:solidFill>
            </a:rPr>
            <a:t>Простые</a:t>
          </a:r>
          <a:r>
            <a:rPr lang="ru-RU" dirty="0" smtClean="0"/>
            <a:t> </a:t>
          </a:r>
          <a:endParaRPr lang="ru-RU" dirty="0"/>
        </a:p>
      </dgm:t>
    </dgm:pt>
    <dgm:pt modelId="{F25BBB8F-75DE-4C0C-886E-8C5AA0195196}" type="parTrans" cxnId="{0F6D4E58-0265-43CC-A8A8-CB5A4575AEEB}">
      <dgm:prSet/>
      <dgm:spPr/>
      <dgm:t>
        <a:bodyPr/>
        <a:lstStyle/>
        <a:p>
          <a:endParaRPr lang="ru-RU"/>
        </a:p>
      </dgm:t>
    </dgm:pt>
    <dgm:pt modelId="{0FAB420A-6513-4B98-90FB-254F14A6598D}" type="sibTrans" cxnId="{0F6D4E58-0265-43CC-A8A8-CB5A4575AEEB}">
      <dgm:prSet/>
      <dgm:spPr/>
      <dgm:t>
        <a:bodyPr/>
        <a:lstStyle/>
        <a:p>
          <a:endParaRPr lang="ru-RU"/>
        </a:p>
      </dgm:t>
    </dgm:pt>
    <dgm:pt modelId="{B2F6D3BB-A885-43E6-A168-EE2B0220CB7B}">
      <dgm:prSet phldrT="[Текст]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u-RU" b="1" i="1" dirty="0" smtClean="0">
              <a:solidFill>
                <a:srgbClr val="7030A0"/>
              </a:solidFill>
            </a:rPr>
            <a:t>Сложные</a:t>
          </a:r>
          <a:endParaRPr lang="ru-RU" b="1" i="1" dirty="0">
            <a:solidFill>
              <a:srgbClr val="7030A0"/>
            </a:solidFill>
          </a:endParaRPr>
        </a:p>
      </dgm:t>
    </dgm:pt>
    <dgm:pt modelId="{A07F8185-F352-400C-8B39-6F563AAC8BEC}" type="parTrans" cxnId="{125B5355-637A-4444-93ED-5B316C55A47B}">
      <dgm:prSet/>
      <dgm:spPr/>
      <dgm:t>
        <a:bodyPr/>
        <a:lstStyle/>
        <a:p>
          <a:endParaRPr lang="ru-RU"/>
        </a:p>
      </dgm:t>
    </dgm:pt>
    <dgm:pt modelId="{B71C2C73-CA8C-4EC7-9383-2427BA81EE7F}" type="sibTrans" cxnId="{125B5355-637A-4444-93ED-5B316C55A47B}">
      <dgm:prSet/>
      <dgm:spPr/>
      <dgm:t>
        <a:bodyPr/>
        <a:lstStyle/>
        <a:p>
          <a:endParaRPr lang="ru-RU"/>
        </a:p>
      </dgm:t>
    </dgm:pt>
    <dgm:pt modelId="{5BD94E54-7D22-487D-96E3-F1410BA4856A}" type="pres">
      <dgm:prSet presAssocID="{1A5BAEB1-E91D-4CF3-B793-C32B1771A5D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3B1651-7B4A-472F-A8CA-97687854F410}" type="pres">
      <dgm:prSet presAssocID="{60678570-5669-49E4-9A5C-4C1BA4512FC4}" presName="centerShape" presStyleLbl="node0" presStyleIdx="0" presStyleCnt="1" custScaleX="299402" custScaleY="97937"/>
      <dgm:spPr/>
      <dgm:t>
        <a:bodyPr/>
        <a:lstStyle/>
        <a:p>
          <a:endParaRPr lang="ru-RU"/>
        </a:p>
      </dgm:t>
    </dgm:pt>
    <dgm:pt modelId="{2D18B31E-CC4E-4A52-AD1A-C98F80ED5807}" type="pres">
      <dgm:prSet presAssocID="{F25BBB8F-75DE-4C0C-886E-8C5AA0195196}" presName="parTrans" presStyleLbl="bgSibTrans2D1" presStyleIdx="0" presStyleCnt="2"/>
      <dgm:spPr/>
      <dgm:t>
        <a:bodyPr/>
        <a:lstStyle/>
        <a:p>
          <a:endParaRPr lang="ru-RU"/>
        </a:p>
      </dgm:t>
    </dgm:pt>
    <dgm:pt modelId="{489E563F-A49B-4102-A680-3D4DE4915262}" type="pres">
      <dgm:prSet presAssocID="{DF863C58-0541-4652-8ED7-008084A2532C}" presName="node" presStyleLbl="node1" presStyleIdx="0" presStyleCnt="2" custScaleX="145195" custScaleY="893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AC46D9-8CA0-41A9-A20F-3A342C449B2A}" type="pres">
      <dgm:prSet presAssocID="{A07F8185-F352-400C-8B39-6F563AAC8BEC}" presName="parTrans" presStyleLbl="bgSibTrans2D1" presStyleIdx="1" presStyleCnt="2"/>
      <dgm:spPr/>
      <dgm:t>
        <a:bodyPr/>
        <a:lstStyle/>
        <a:p>
          <a:endParaRPr lang="ru-RU"/>
        </a:p>
      </dgm:t>
    </dgm:pt>
    <dgm:pt modelId="{AD74F88A-7A34-480E-8DE6-E39218BEB260}" type="pres">
      <dgm:prSet presAssocID="{B2F6D3BB-A885-43E6-A168-EE2B0220CB7B}" presName="node" presStyleLbl="node1" presStyleIdx="1" presStyleCnt="2" custScaleX="1479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FC7BEA7-D12B-4D2F-8047-DDD8CBFC1E83}" type="presOf" srcId="{60678570-5669-49E4-9A5C-4C1BA4512FC4}" destId="{9F3B1651-7B4A-472F-A8CA-97687854F410}" srcOrd="0" destOrd="0" presId="urn:microsoft.com/office/officeart/2005/8/layout/radial4"/>
    <dgm:cxn modelId="{C7F9B45D-D1D6-4135-80D2-4A4B17DC4A30}" type="presOf" srcId="{B2F6D3BB-A885-43E6-A168-EE2B0220CB7B}" destId="{AD74F88A-7A34-480E-8DE6-E39218BEB260}" srcOrd="0" destOrd="0" presId="urn:microsoft.com/office/officeart/2005/8/layout/radial4"/>
    <dgm:cxn modelId="{4131B581-1505-4477-957D-CD6E543E130A}" srcId="{1A5BAEB1-E91D-4CF3-B793-C32B1771A5DC}" destId="{60678570-5669-49E4-9A5C-4C1BA4512FC4}" srcOrd="0" destOrd="0" parTransId="{A2287F30-2FE6-46D7-8467-A2C776628EDC}" sibTransId="{7A795591-45CD-4ECA-A086-0BA3E77E3B06}"/>
    <dgm:cxn modelId="{09754061-7356-4920-B97F-1709A9682B00}" type="presOf" srcId="{DF863C58-0541-4652-8ED7-008084A2532C}" destId="{489E563F-A49B-4102-A680-3D4DE4915262}" srcOrd="0" destOrd="0" presId="urn:microsoft.com/office/officeart/2005/8/layout/radial4"/>
    <dgm:cxn modelId="{835BD62D-38A0-4C60-BD14-1C0010BE3EAF}" type="presOf" srcId="{F25BBB8F-75DE-4C0C-886E-8C5AA0195196}" destId="{2D18B31E-CC4E-4A52-AD1A-C98F80ED5807}" srcOrd="0" destOrd="0" presId="urn:microsoft.com/office/officeart/2005/8/layout/radial4"/>
    <dgm:cxn modelId="{1AAFFB72-077C-4D2C-8337-EBEEC3F5BD68}" type="presOf" srcId="{1A5BAEB1-E91D-4CF3-B793-C32B1771A5DC}" destId="{5BD94E54-7D22-487D-96E3-F1410BA4856A}" srcOrd="0" destOrd="0" presId="urn:microsoft.com/office/officeart/2005/8/layout/radial4"/>
    <dgm:cxn modelId="{125B5355-637A-4444-93ED-5B316C55A47B}" srcId="{60678570-5669-49E4-9A5C-4C1BA4512FC4}" destId="{B2F6D3BB-A885-43E6-A168-EE2B0220CB7B}" srcOrd="1" destOrd="0" parTransId="{A07F8185-F352-400C-8B39-6F563AAC8BEC}" sibTransId="{B71C2C73-CA8C-4EC7-9383-2427BA81EE7F}"/>
    <dgm:cxn modelId="{879B3835-BD7A-4FF7-8504-A8B4AACACE2F}" type="presOf" srcId="{A07F8185-F352-400C-8B39-6F563AAC8BEC}" destId="{EDAC46D9-8CA0-41A9-A20F-3A342C449B2A}" srcOrd="0" destOrd="0" presId="urn:microsoft.com/office/officeart/2005/8/layout/radial4"/>
    <dgm:cxn modelId="{0F6D4E58-0265-43CC-A8A8-CB5A4575AEEB}" srcId="{60678570-5669-49E4-9A5C-4C1BA4512FC4}" destId="{DF863C58-0541-4652-8ED7-008084A2532C}" srcOrd="0" destOrd="0" parTransId="{F25BBB8F-75DE-4C0C-886E-8C5AA0195196}" sibTransId="{0FAB420A-6513-4B98-90FB-254F14A6598D}"/>
    <dgm:cxn modelId="{E8CC346A-1035-42C5-8F58-D91DFA288755}" type="presParOf" srcId="{5BD94E54-7D22-487D-96E3-F1410BA4856A}" destId="{9F3B1651-7B4A-472F-A8CA-97687854F410}" srcOrd="0" destOrd="0" presId="urn:microsoft.com/office/officeart/2005/8/layout/radial4"/>
    <dgm:cxn modelId="{414DAF54-42C7-4616-B162-8DB1BBD02A38}" type="presParOf" srcId="{5BD94E54-7D22-487D-96E3-F1410BA4856A}" destId="{2D18B31E-CC4E-4A52-AD1A-C98F80ED5807}" srcOrd="1" destOrd="0" presId="urn:microsoft.com/office/officeart/2005/8/layout/radial4"/>
    <dgm:cxn modelId="{647B21E6-0E9E-4632-837B-87ED84925B0A}" type="presParOf" srcId="{5BD94E54-7D22-487D-96E3-F1410BA4856A}" destId="{489E563F-A49B-4102-A680-3D4DE4915262}" srcOrd="2" destOrd="0" presId="urn:microsoft.com/office/officeart/2005/8/layout/radial4"/>
    <dgm:cxn modelId="{15ECF19A-AE6F-4D0E-8BE8-38594E2E51D3}" type="presParOf" srcId="{5BD94E54-7D22-487D-96E3-F1410BA4856A}" destId="{EDAC46D9-8CA0-41A9-A20F-3A342C449B2A}" srcOrd="3" destOrd="0" presId="urn:microsoft.com/office/officeart/2005/8/layout/radial4"/>
    <dgm:cxn modelId="{CE5CD25B-377F-40BF-9085-A22DD7069344}" type="presParOf" srcId="{5BD94E54-7D22-487D-96E3-F1410BA4856A}" destId="{AD74F88A-7A34-480E-8DE6-E39218BEB260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3B1651-7B4A-472F-A8CA-97687854F410}">
      <dsp:nvSpPr>
        <dsp:cNvPr id="0" name=""/>
        <dsp:cNvSpPr/>
      </dsp:nvSpPr>
      <dsp:spPr>
        <a:xfrm>
          <a:off x="178506" y="2388191"/>
          <a:ext cx="6622888" cy="2166404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200" b="1" kern="1200" dirty="0" smtClean="0">
              <a:solidFill>
                <a:srgbClr val="7030A0"/>
              </a:solidFill>
            </a:rPr>
            <a:t>Виды манипуляций</a:t>
          </a:r>
          <a:endParaRPr lang="ru-RU" sz="5200" b="1" kern="1200" dirty="0">
            <a:solidFill>
              <a:srgbClr val="7030A0"/>
            </a:solidFill>
          </a:endParaRPr>
        </a:p>
      </dsp:txBody>
      <dsp:txXfrm>
        <a:off x="1148405" y="2705454"/>
        <a:ext cx="4683090" cy="1531878"/>
      </dsp:txXfrm>
    </dsp:sp>
    <dsp:sp modelId="{2D18B31E-CC4E-4A52-AD1A-C98F80ED5807}">
      <dsp:nvSpPr>
        <dsp:cNvPr id="0" name=""/>
        <dsp:cNvSpPr/>
      </dsp:nvSpPr>
      <dsp:spPr>
        <a:xfrm rot="12900000">
          <a:off x="934844" y="1788963"/>
          <a:ext cx="1205044" cy="63043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9E563F-A49B-4102-A680-3D4DE4915262}">
      <dsp:nvSpPr>
        <dsp:cNvPr id="0" name=""/>
        <dsp:cNvSpPr/>
      </dsp:nvSpPr>
      <dsp:spPr>
        <a:xfrm>
          <a:off x="-481781" y="1007591"/>
          <a:ext cx="3051181" cy="1501989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7155" tIns="97155" rIns="97155" bIns="97155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b="1" i="1" kern="1200" dirty="0" smtClean="0">
              <a:solidFill>
                <a:srgbClr val="7030A0"/>
              </a:solidFill>
            </a:rPr>
            <a:t>Простые</a:t>
          </a:r>
          <a:r>
            <a:rPr lang="ru-RU" sz="5100" kern="1200" dirty="0" smtClean="0"/>
            <a:t> </a:t>
          </a:r>
          <a:endParaRPr lang="ru-RU" sz="5100" kern="1200" dirty="0"/>
        </a:p>
      </dsp:txBody>
      <dsp:txXfrm>
        <a:off x="-437789" y="1051583"/>
        <a:ext cx="2963197" cy="1414005"/>
      </dsp:txXfrm>
    </dsp:sp>
    <dsp:sp modelId="{EDAC46D9-8CA0-41A9-A20F-3A342C449B2A}">
      <dsp:nvSpPr>
        <dsp:cNvPr id="0" name=""/>
        <dsp:cNvSpPr/>
      </dsp:nvSpPr>
      <dsp:spPr>
        <a:xfrm rot="19500000">
          <a:off x="4840013" y="1788963"/>
          <a:ext cx="1205044" cy="63043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74F88A-7A34-480E-8DE6-E39218BEB260}">
      <dsp:nvSpPr>
        <dsp:cNvPr id="0" name=""/>
        <dsp:cNvSpPr/>
      </dsp:nvSpPr>
      <dsp:spPr>
        <a:xfrm>
          <a:off x="4381965" y="918011"/>
          <a:ext cx="3108256" cy="1681149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7155" tIns="97155" rIns="97155" bIns="97155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b="1" i="1" kern="1200" dirty="0" smtClean="0">
              <a:solidFill>
                <a:srgbClr val="7030A0"/>
              </a:solidFill>
            </a:rPr>
            <a:t>Сложные</a:t>
          </a:r>
          <a:endParaRPr lang="ru-RU" sz="5100" b="1" i="1" kern="1200" dirty="0">
            <a:solidFill>
              <a:srgbClr val="7030A0"/>
            </a:solidFill>
          </a:endParaRPr>
        </a:p>
      </dsp:txBody>
      <dsp:txXfrm>
        <a:off x="4431204" y="967250"/>
        <a:ext cx="3009778" cy="15826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492896"/>
            <a:ext cx="9144000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          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          </a:t>
            </a:r>
            <a:br>
              <a:rPr lang="ru-RU" sz="4400" dirty="0" smtClean="0"/>
            </a:br>
            <a:r>
              <a:rPr lang="ru-RU" sz="4400" dirty="0"/>
              <a:t> </a:t>
            </a:r>
            <a:r>
              <a:rPr lang="ru-RU" sz="4400" dirty="0" smtClean="0"/>
              <a:t>        </a:t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XXXIII Всероссийская конференция обучающихся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“ЮНОСТЬ, НАУКА, КУЛЬТУРА”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>          </a:t>
            </a:r>
            <a:r>
              <a:rPr lang="ru-RU" sz="4400" dirty="0" smtClean="0">
                <a:solidFill>
                  <a:srgbClr val="C00000"/>
                </a:solidFill>
              </a:rPr>
              <a:t>Исследовательская работа на тему:</a:t>
            </a:r>
            <a:r>
              <a:rPr lang="ru-RU" sz="4400" dirty="0">
                <a:solidFill>
                  <a:srgbClr val="C00000"/>
                </a:solidFill>
              </a:rPr>
              <a:t/>
            </a:r>
            <a:br>
              <a:rPr lang="ru-RU" sz="4400" dirty="0">
                <a:solidFill>
                  <a:srgbClr val="C00000"/>
                </a:solidFill>
              </a:rPr>
            </a:br>
            <a:r>
              <a:rPr lang="ru-RU" sz="4400" dirty="0" smtClean="0">
                <a:solidFill>
                  <a:srgbClr val="C00000"/>
                </a:solidFill>
              </a:rPr>
              <a:t>       </a:t>
            </a:r>
            <a:r>
              <a:rPr lang="ru-RU" dirty="0" smtClean="0">
                <a:solidFill>
                  <a:srgbClr val="C00000"/>
                </a:solidFill>
              </a:rPr>
              <a:t> «Межличностная манипуляция, как      социальное явление»</a:t>
            </a:r>
            <a:r>
              <a:rPr lang="ru-RU" dirty="0" smtClean="0">
                <a:solidFill>
                  <a:srgbClr val="1F7BCF"/>
                </a:solidFill>
              </a:rPr>
              <a:t/>
            </a:r>
            <a:br>
              <a:rPr lang="ru-RU" dirty="0" smtClean="0">
                <a:solidFill>
                  <a:srgbClr val="1F7BCF"/>
                </a:solidFill>
              </a:rPr>
            </a:br>
            <a:endParaRPr lang="ru-RU" sz="2200" dirty="0">
              <a:solidFill>
                <a:srgbClr val="1F7BC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3861048"/>
            <a:ext cx="4032448" cy="1199704"/>
          </a:xfrm>
        </p:spPr>
        <p:txBody>
          <a:bodyPr>
            <a:noAutofit/>
          </a:bodyPr>
          <a:lstStyle/>
          <a:p>
            <a:pPr algn="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Выполнили ученики 10 «А» класса</a:t>
            </a:r>
          </a:p>
          <a:p>
            <a:pPr algn="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МАУ ШИЛИ   г. Калининграда</a:t>
            </a:r>
          </a:p>
          <a:p>
            <a:pPr algn="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Скуснов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Максим,</a:t>
            </a:r>
          </a:p>
          <a:p>
            <a:pPr algn="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Прищеп Дмитрий</a:t>
            </a:r>
          </a:p>
          <a:p>
            <a:pPr algn="r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5301208"/>
            <a:ext cx="77768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Научный руководитель:</a:t>
            </a:r>
          </a:p>
          <a:p>
            <a:pPr algn="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педагог-психолог </a:t>
            </a:r>
          </a:p>
          <a:p>
            <a:pPr algn="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Земцова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Стэлла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Валерьевна</a:t>
            </a:r>
          </a:p>
          <a:p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20688"/>
            <a:ext cx="7498080" cy="7969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692696"/>
            <a:ext cx="7498080" cy="5555704"/>
          </a:xfrm>
        </p:spPr>
        <p:txBody>
          <a:bodyPr>
            <a:norm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Психический склад нации 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неповторимое в своей индивидуальности сочетание свойств каждой конкретной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нации.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менталитет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pPr marL="82296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взаимосвязанных образов, </a:t>
            </a:r>
          </a:p>
          <a:p>
            <a:pPr marL="82296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лежат в основе </a:t>
            </a:r>
          </a:p>
          <a:p>
            <a:pPr marL="82296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коллективных представлений нации </a:t>
            </a:r>
          </a:p>
          <a:p>
            <a:pPr marL="82296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мире и о своем месте в нем.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159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268760"/>
            <a:ext cx="7890080" cy="5184576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Подростки разных стран подвержены манипуляциям.</a:t>
            </a:r>
          </a:p>
          <a:p>
            <a:pPr lvl="0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Российские учащиеся экспериментальной группы  более подвержены манипулированию своими сверстниками, чем немецкие  ровесники. У российских школьников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присутствует 10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% высокого уровня манипулирования, когда у немецких школьников он равен 0%.</a:t>
            </a:r>
          </a:p>
          <a:p>
            <a:pPr lvl="0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Гипотеза подтверждена, что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существует различие употребления манипулирования другими людьми в зависимости от национального менталитета.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2060848"/>
            <a:ext cx="8100392" cy="1872208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</a:rPr>
              <a:t>Спасибо за внимание!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435608" y="2132856"/>
            <a:ext cx="7498080" cy="411554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697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335846"/>
            <a:ext cx="7704856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Объектом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исследования является манипуляция, как форма воздействия на людей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Цели: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изучение сущности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манипуляции;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изучение влияния менталитета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межличностную         манипуляцию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Задачи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анализ литературных и информационных источников; 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дать характеристику и происхождение понятия «манипуляция»;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организовать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эксперимент по данной проблеме, проанализировать результаты исследования и составить выводы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Tx/>
              <a:buChar char="-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Гипотеза: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существует различие употребления манипулирования другими людьми в зависимости от национального менталитета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39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513091"/>
            <a:ext cx="7560840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Symbol"/>
              <a:buChar char=""/>
            </a:pPr>
            <a:endParaRPr lang="ru-RU" sz="20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Бессонов </a:t>
            </a:r>
            <a: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Б.Н.: </a:t>
            </a:r>
            <a:r>
              <a:rPr lang="ru-RU" sz="2400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«форма духовного воздействия, скрытого господства, осуществляемого насильственным путем</a:t>
            </a:r>
            <a:r>
              <a:rPr lang="ru-RU" sz="24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»;</a:t>
            </a:r>
            <a:br>
              <a:rPr lang="ru-RU" sz="24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Волкогонов Д.А</a:t>
            </a:r>
            <a: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.: </a:t>
            </a:r>
            <a:r>
              <a:rPr lang="ru-RU" sz="2400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«господство над духовным состоянием, управление и изменение внутреннего мира</a:t>
            </a:r>
            <a:r>
              <a:rPr lang="ru-RU" sz="24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»;</a:t>
            </a:r>
            <a:br>
              <a:rPr lang="ru-RU" sz="24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 err="1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Гудин</a:t>
            </a:r>
            <a: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Р.Е.: </a:t>
            </a:r>
            <a:r>
              <a:rPr lang="ru-RU" sz="2400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«скрытое применение власти или силы вразрез с предлагаемой волей другого</a:t>
            </a:r>
            <a:r>
              <a:rPr lang="ru-RU" sz="24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»;</a:t>
            </a:r>
            <a:br>
              <a:rPr lang="ru-RU" sz="24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 err="1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Рудинов</a:t>
            </a:r>
            <a: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Дж.: </a:t>
            </a:r>
            <a:r>
              <a:rPr lang="ru-RU" sz="2400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«побуждение поведения, посредствам обмана или игрой на предлагаемых слабостях другого».</a:t>
            </a:r>
            <a:br>
              <a:rPr lang="ru-RU" sz="2400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44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435608" y="2011754"/>
            <a:ext cx="7498080" cy="3433470"/>
          </a:xfrm>
        </p:spPr>
        <p:txBody>
          <a:bodyPr/>
          <a:lstStyle/>
          <a:p>
            <a:pPr marL="82296" indent="0">
              <a:buNone/>
            </a:pPr>
            <a:r>
              <a:rPr lang="ru-RU" dirty="0" smtClean="0"/>
              <a:t>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56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Субъект и объект манипуляции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480060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Совокупность ситуаций межличностного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Ситуации, в которых человек находясь в составе определенной общности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людей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Ситуации, в которых на человека осуществляется информационно-психологическое воздействие средствами массовой коммуникации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Точки воздействия манипулятора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Побудители активности</a:t>
            </a:r>
          </a:p>
          <a:p>
            <a:pPr lvl="0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Регуляторы активности</a:t>
            </a:r>
          </a:p>
          <a:p>
            <a:pPr lvl="0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Когнитивные (информационные) структуры</a:t>
            </a:r>
          </a:p>
          <a:p>
            <a:pPr lvl="0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Операциональный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состав деятельности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Психические состояния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2420888"/>
            <a:ext cx="36724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800" b="1" i="1" dirty="0" smtClean="0">
              <a:latin typeface="Segoe Print" pitchFamily="2" charset="0"/>
            </a:endParaRPr>
          </a:p>
          <a:p>
            <a:endParaRPr lang="ru-RU" sz="3200" b="1" i="1" dirty="0">
              <a:latin typeface="Segoe Print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36096" y="2420888"/>
            <a:ext cx="30963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800" b="1" i="1" dirty="0" smtClean="0">
              <a:latin typeface="Segoe Print" pitchFamily="2" charset="0"/>
            </a:endParaRPr>
          </a:p>
          <a:p>
            <a:endParaRPr lang="ru-RU" b="1" i="1" dirty="0">
              <a:latin typeface="Segoe Print" pitchFamily="2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625082429"/>
              </p:ext>
            </p:extLst>
          </p:nvPr>
        </p:nvGraphicFramePr>
        <p:xfrm>
          <a:off x="1524000" y="692696"/>
          <a:ext cx="700844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Простые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Манипуляция чувством вины или обиды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Манипуляции гневом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Манипуляции молчанием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Манипуляция любовью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Манипуляция надеждой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Манипуляция тщеславием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Ирония или сарказм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Сложные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Смещение акцентов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Эмоциональное заражение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«Психологическое айкидо»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Команды, скрытые в предложениях и вопросах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Уход от обсуждения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Искусственное смещение спора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Поток вопросов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скрытой манипуляции в межличностном взаимодействии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Эмоции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Сенсационность и срочность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Дробление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Изъятие из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контекста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Смешение информации 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мнения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Ссылка на авторитет</a:t>
            </a:r>
          </a:p>
        </p:txBody>
      </p:sp>
    </p:spTree>
    <p:extLst>
      <p:ext uri="{BB962C8B-B14F-4D97-AF65-F5344CB8AC3E}">
        <p14:creationId xmlns:p14="http://schemas.microsoft.com/office/powerpoint/2010/main" val="158466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430</TotalTime>
  <Words>314</Words>
  <Application>Microsoft Office PowerPoint</Application>
  <PresentationFormat>Экран (4:3)</PresentationFormat>
  <Paragraphs>79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                                                       XXXIII Всероссийская конференция обучающихся “ЮНОСТЬ, НАУКА, КУЛЬТУРА”             Исследовательская работа на тему:         «Межличностная манипуляция, как      социальное явление» </vt:lpstr>
      <vt:lpstr>Презентация PowerPoint</vt:lpstr>
      <vt:lpstr>                Бессонов Б.Н.: «форма духовного воздействия, скрытого господства, осуществляемого насильственным путем»;  Волкогонов Д.А.: «господство над духовным состоянием, управление и изменение внутреннего мира»;  Гудин Р.Е.: «скрытое применение власти или силы вразрез с предлагаемой волей другого»;  Рудинов Дж.: «побуждение поведения, посредствам обмана или игрой на предлагаемых слабостях другого». </vt:lpstr>
      <vt:lpstr>Субъект и объект манипуляции</vt:lpstr>
      <vt:lpstr>Точки воздействия манипулятора</vt:lpstr>
      <vt:lpstr>Презентация PowerPoint</vt:lpstr>
      <vt:lpstr>Простые </vt:lpstr>
      <vt:lpstr>Сложные </vt:lpstr>
      <vt:lpstr>Приемы скрытой манипуляции в межличностном взаимодействии</vt:lpstr>
      <vt:lpstr> </vt:lpstr>
      <vt:lpstr>Выводы: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Манипуляция </dc:title>
  <dc:creator>1</dc:creator>
  <cp:lastModifiedBy>Стэлла</cp:lastModifiedBy>
  <cp:revision>37</cp:revision>
  <dcterms:created xsi:type="dcterms:W3CDTF">2013-11-08T12:22:08Z</dcterms:created>
  <dcterms:modified xsi:type="dcterms:W3CDTF">2019-01-13T09:53:32Z</dcterms:modified>
</cp:coreProperties>
</file>