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85" r:id="rId3"/>
    <p:sldId id="284" r:id="rId4"/>
    <p:sldId id="282" r:id="rId5"/>
    <p:sldId id="283" r:id="rId6"/>
    <p:sldId id="266" r:id="rId7"/>
    <p:sldId id="267" r:id="rId8"/>
    <p:sldId id="301" r:id="rId9"/>
    <p:sldId id="304" r:id="rId10"/>
    <p:sldId id="309" r:id="rId11"/>
    <p:sldId id="262" r:id="rId12"/>
    <p:sldId id="295" r:id="rId13"/>
    <p:sldId id="299" r:id="rId14"/>
    <p:sldId id="265" r:id="rId15"/>
    <p:sldId id="257" r:id="rId16"/>
    <p:sldId id="258" r:id="rId17"/>
    <p:sldId id="259" r:id="rId18"/>
    <p:sldId id="292" r:id="rId19"/>
    <p:sldId id="298" r:id="rId20"/>
    <p:sldId id="280" r:id="rId21"/>
    <p:sldId id="288" r:id="rId22"/>
    <p:sldId id="289" r:id="rId23"/>
    <p:sldId id="296" r:id="rId24"/>
    <p:sldId id="274" r:id="rId25"/>
    <p:sldId id="297" r:id="rId26"/>
    <p:sldId id="277" r:id="rId27"/>
    <p:sldId id="306" r:id="rId28"/>
    <p:sldId id="307" r:id="rId29"/>
    <p:sldId id="273" r:id="rId30"/>
    <p:sldId id="294" r:id="rId31"/>
    <p:sldId id="290" r:id="rId32"/>
    <p:sldId id="291" r:id="rId33"/>
    <p:sldId id="308" r:id="rId34"/>
    <p:sldId id="270" r:id="rId35"/>
    <p:sldId id="300" r:id="rId36"/>
    <p:sldId id="302" r:id="rId37"/>
    <p:sldId id="30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C004F3-FFFD-49DA-9DCA-E446E7BBB334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4C11D2-FD44-422C-83B6-F82AC10F3C0A}">
      <dgm:prSet phldrT="[Текст]" custT="1"/>
      <dgm:spPr/>
      <dgm:t>
        <a:bodyPr/>
        <a:lstStyle/>
        <a:p>
          <a:r>
            <a:rPr lang="ru-RU" sz="2800" b="1" dirty="0">
              <a:solidFill>
                <a:srgbClr val="002060"/>
              </a:solidFill>
            </a:rPr>
            <a:t>Текст для изложения (общая проблема)</a:t>
          </a:r>
        </a:p>
      </dgm:t>
    </dgm:pt>
    <dgm:pt modelId="{D2C61BB7-C92E-4A80-BD12-DBBA77C574FF}" type="parTrans" cxnId="{717883C9-77C8-482C-81B4-84F175047893}">
      <dgm:prSet/>
      <dgm:spPr/>
      <dgm:t>
        <a:bodyPr/>
        <a:lstStyle/>
        <a:p>
          <a:endParaRPr lang="ru-RU"/>
        </a:p>
      </dgm:t>
    </dgm:pt>
    <dgm:pt modelId="{7060BC27-9FD8-46D1-B8A5-20BDF20B5004}" type="sibTrans" cxnId="{717883C9-77C8-482C-81B4-84F175047893}">
      <dgm:prSet custT="1"/>
      <dgm:spPr/>
      <dgm:t>
        <a:bodyPr/>
        <a:lstStyle/>
        <a:p>
          <a:r>
            <a:rPr lang="ru-RU" sz="1100" b="1" dirty="0">
              <a:solidFill>
                <a:srgbClr val="FF0000"/>
              </a:solidFill>
            </a:rPr>
            <a:t>Раскрывают</a:t>
          </a:r>
        </a:p>
      </dgm:t>
    </dgm:pt>
    <dgm:pt modelId="{7787B1DE-68D2-4D3A-B037-8432A02076DA}">
      <dgm:prSet phldrT="[Текст]" custT="1"/>
      <dgm:spPr/>
      <dgm:t>
        <a:bodyPr/>
        <a:lstStyle/>
        <a:p>
          <a:r>
            <a:rPr lang="ru-RU" sz="2800" b="1" dirty="0">
              <a:solidFill>
                <a:srgbClr val="002060"/>
              </a:solidFill>
            </a:rPr>
            <a:t>Текст для чтения (аспекты проблемы</a:t>
          </a:r>
          <a:r>
            <a:rPr lang="ru-RU" sz="2400" dirty="0">
              <a:solidFill>
                <a:srgbClr val="002060"/>
              </a:solidFill>
            </a:rPr>
            <a:t>)</a:t>
          </a:r>
        </a:p>
      </dgm:t>
    </dgm:pt>
    <dgm:pt modelId="{4F172AE2-1421-4751-A5AA-497C60506BA6}" type="parTrans" cxnId="{0E0ECA6B-BA6D-403B-B6F5-31CD95452233}">
      <dgm:prSet/>
      <dgm:spPr/>
      <dgm:t>
        <a:bodyPr/>
        <a:lstStyle/>
        <a:p>
          <a:endParaRPr lang="ru-RU"/>
        </a:p>
      </dgm:t>
    </dgm:pt>
    <dgm:pt modelId="{93F8476B-F7E6-44D9-8AAA-07BAC3C12A92}" type="sibTrans" cxnId="{0E0ECA6B-BA6D-403B-B6F5-31CD95452233}">
      <dgm:prSet custT="1"/>
      <dgm:spPr/>
      <dgm:t>
        <a:bodyPr/>
        <a:lstStyle/>
        <a:p>
          <a:r>
            <a:rPr lang="ru-RU" sz="1100" b="1" dirty="0">
              <a:solidFill>
                <a:srgbClr val="FF0000"/>
              </a:solidFill>
            </a:rPr>
            <a:t>Комментирует</a:t>
          </a:r>
          <a:r>
            <a:rPr lang="ru-RU" sz="900" dirty="0">
              <a:solidFill>
                <a:schemeClr val="tx1"/>
              </a:solidFill>
            </a:rPr>
            <a:t> </a:t>
          </a:r>
        </a:p>
      </dgm:t>
    </dgm:pt>
    <dgm:pt modelId="{1A17BDD1-5626-4D0E-8F2E-28D3D5C35D7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Определение </a:t>
          </a:r>
          <a:r>
            <a:rPr lang="ru-RU" sz="2800" b="1" dirty="0">
              <a:solidFill>
                <a:srgbClr val="002060"/>
              </a:solidFill>
            </a:rPr>
            <a:t>слова (понятия)</a:t>
          </a:r>
        </a:p>
      </dgm:t>
    </dgm:pt>
    <dgm:pt modelId="{74D8B7C2-5B17-4E99-96A1-CF927EF82CE0}" type="parTrans" cxnId="{634F6FA1-5A7F-48E2-9614-59560E491095}">
      <dgm:prSet/>
      <dgm:spPr/>
      <dgm:t>
        <a:bodyPr/>
        <a:lstStyle/>
        <a:p>
          <a:endParaRPr lang="ru-RU"/>
        </a:p>
      </dgm:t>
    </dgm:pt>
    <dgm:pt modelId="{9B469D3E-EC31-4E00-B6FE-C25827280C34}" type="sibTrans" cxnId="{634F6FA1-5A7F-48E2-9614-59560E491095}">
      <dgm:prSet custT="1"/>
      <dgm:spPr/>
      <dgm:t>
        <a:bodyPr/>
        <a:lstStyle/>
        <a:p>
          <a:r>
            <a:rPr lang="ru-RU" sz="1200" b="1" dirty="0">
              <a:solidFill>
                <a:srgbClr val="FF0000"/>
              </a:solidFill>
            </a:rPr>
            <a:t>Содержит</a:t>
          </a:r>
        </a:p>
      </dgm:t>
    </dgm:pt>
    <dgm:pt modelId="{8EBC7A2F-9150-4011-8435-DCCA228DD124}" type="pres">
      <dgm:prSet presAssocID="{C6C004F3-FFFD-49DA-9DCA-E446E7BBB3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73AF13-0AD8-4D44-B703-BBCE789E61A7}" type="pres">
      <dgm:prSet presAssocID="{A24C11D2-FD44-422C-83B6-F82AC10F3C0A}" presName="node" presStyleLbl="node1" presStyleIdx="0" presStyleCnt="3" custScaleX="197505" custScaleY="98208" custRadScaleRad="79445" custRadScaleInc="-3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B0969-DA2C-4194-A924-44472FD92F20}" type="pres">
      <dgm:prSet presAssocID="{7060BC27-9FD8-46D1-B8A5-20BDF20B5004}" presName="sibTrans" presStyleLbl="sibTrans2D1" presStyleIdx="0" presStyleCnt="3"/>
      <dgm:spPr/>
      <dgm:t>
        <a:bodyPr/>
        <a:lstStyle/>
        <a:p>
          <a:endParaRPr lang="ru-RU"/>
        </a:p>
      </dgm:t>
    </dgm:pt>
    <dgm:pt modelId="{7364247C-09CE-4F84-B2DE-5A7BC2341756}" type="pres">
      <dgm:prSet presAssocID="{7060BC27-9FD8-46D1-B8A5-20BDF20B500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FF6D4C4-AE0F-439C-9B5B-964633CF4500}" type="pres">
      <dgm:prSet presAssocID="{7787B1DE-68D2-4D3A-B037-8432A02076DA}" presName="node" presStyleLbl="node1" presStyleIdx="1" presStyleCnt="3" custScaleX="106229" custScaleY="195484" custRadScaleRad="102272" custRadScaleInc="7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1CD219-DAB3-48BA-B571-22533727E98C}" type="pres">
      <dgm:prSet presAssocID="{93F8476B-F7E6-44D9-8AAA-07BAC3C12A9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42B681F6-1147-468C-8F66-03290DC8167A}" type="pres">
      <dgm:prSet presAssocID="{93F8476B-F7E6-44D9-8AAA-07BAC3C12A9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C968FB7-722E-4593-B893-746A70267B38}" type="pres">
      <dgm:prSet presAssocID="{1A17BDD1-5626-4D0E-8F2E-28D3D5C35D7C}" presName="node" presStyleLbl="node1" presStyleIdx="2" presStyleCnt="3" custScaleX="102841" custScaleY="197728" custRadScaleRad="100069" custRadScaleInc="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11A69-B64F-4929-A45B-A586330BF088}" type="pres">
      <dgm:prSet presAssocID="{9B469D3E-EC31-4E00-B6FE-C25827280C3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FA748A68-4FE9-4D4D-AC88-3A6A84E88156}" type="pres">
      <dgm:prSet presAssocID="{9B469D3E-EC31-4E00-B6FE-C25827280C34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32C5F599-665D-4C64-A161-33A475CCE57E}" type="presOf" srcId="{7060BC27-9FD8-46D1-B8A5-20BDF20B5004}" destId="{80EB0969-DA2C-4194-A924-44472FD92F20}" srcOrd="0" destOrd="0" presId="urn:microsoft.com/office/officeart/2005/8/layout/cycle7"/>
    <dgm:cxn modelId="{3CDBB390-456B-4217-9E9D-A711067515B4}" type="presOf" srcId="{93F8476B-F7E6-44D9-8AAA-07BAC3C12A92}" destId="{CA1CD219-DAB3-48BA-B571-22533727E98C}" srcOrd="0" destOrd="0" presId="urn:microsoft.com/office/officeart/2005/8/layout/cycle7"/>
    <dgm:cxn modelId="{204EE0C5-9BF8-4623-AF3C-962F32C6E518}" type="presOf" srcId="{93F8476B-F7E6-44D9-8AAA-07BAC3C12A92}" destId="{42B681F6-1147-468C-8F66-03290DC8167A}" srcOrd="1" destOrd="0" presId="urn:microsoft.com/office/officeart/2005/8/layout/cycle7"/>
    <dgm:cxn modelId="{634F6FA1-5A7F-48E2-9614-59560E491095}" srcId="{C6C004F3-FFFD-49DA-9DCA-E446E7BBB334}" destId="{1A17BDD1-5626-4D0E-8F2E-28D3D5C35D7C}" srcOrd="2" destOrd="0" parTransId="{74D8B7C2-5B17-4E99-96A1-CF927EF82CE0}" sibTransId="{9B469D3E-EC31-4E00-B6FE-C25827280C34}"/>
    <dgm:cxn modelId="{43BD2C6A-D217-412E-A835-F4EF7FD74334}" type="presOf" srcId="{C6C004F3-FFFD-49DA-9DCA-E446E7BBB334}" destId="{8EBC7A2F-9150-4011-8435-DCCA228DD124}" srcOrd="0" destOrd="0" presId="urn:microsoft.com/office/officeart/2005/8/layout/cycle7"/>
    <dgm:cxn modelId="{DFEC4944-D606-4451-8905-C165E8A1868C}" type="presOf" srcId="{7787B1DE-68D2-4D3A-B037-8432A02076DA}" destId="{2FF6D4C4-AE0F-439C-9B5B-964633CF4500}" srcOrd="0" destOrd="0" presId="urn:microsoft.com/office/officeart/2005/8/layout/cycle7"/>
    <dgm:cxn modelId="{B2B885D0-9C19-4803-813B-F181EB7E8617}" type="presOf" srcId="{1A17BDD1-5626-4D0E-8F2E-28D3D5C35D7C}" destId="{EC968FB7-722E-4593-B893-746A70267B38}" srcOrd="0" destOrd="0" presId="urn:microsoft.com/office/officeart/2005/8/layout/cycle7"/>
    <dgm:cxn modelId="{717883C9-77C8-482C-81B4-84F175047893}" srcId="{C6C004F3-FFFD-49DA-9DCA-E446E7BBB334}" destId="{A24C11D2-FD44-422C-83B6-F82AC10F3C0A}" srcOrd="0" destOrd="0" parTransId="{D2C61BB7-C92E-4A80-BD12-DBBA77C574FF}" sibTransId="{7060BC27-9FD8-46D1-B8A5-20BDF20B5004}"/>
    <dgm:cxn modelId="{B317EA78-E70E-4B9C-86A6-878B48ED9479}" type="presOf" srcId="{A24C11D2-FD44-422C-83B6-F82AC10F3C0A}" destId="{7973AF13-0AD8-4D44-B703-BBCE789E61A7}" srcOrd="0" destOrd="0" presId="urn:microsoft.com/office/officeart/2005/8/layout/cycle7"/>
    <dgm:cxn modelId="{0E0ECA6B-BA6D-403B-B6F5-31CD95452233}" srcId="{C6C004F3-FFFD-49DA-9DCA-E446E7BBB334}" destId="{7787B1DE-68D2-4D3A-B037-8432A02076DA}" srcOrd="1" destOrd="0" parTransId="{4F172AE2-1421-4751-A5AA-497C60506BA6}" sibTransId="{93F8476B-F7E6-44D9-8AAA-07BAC3C12A92}"/>
    <dgm:cxn modelId="{74BAA373-56AB-4168-8CD8-6865E44EC46E}" type="presOf" srcId="{7060BC27-9FD8-46D1-B8A5-20BDF20B5004}" destId="{7364247C-09CE-4F84-B2DE-5A7BC2341756}" srcOrd="1" destOrd="0" presId="urn:microsoft.com/office/officeart/2005/8/layout/cycle7"/>
    <dgm:cxn modelId="{F33AB024-84E7-4D60-9D8F-D2747FD896CC}" type="presOf" srcId="{9B469D3E-EC31-4E00-B6FE-C25827280C34}" destId="{40211A69-B64F-4929-A45B-A586330BF088}" srcOrd="0" destOrd="0" presId="urn:microsoft.com/office/officeart/2005/8/layout/cycle7"/>
    <dgm:cxn modelId="{F73EDFC2-4363-4908-A3DB-4D216903A24F}" type="presOf" srcId="{9B469D3E-EC31-4E00-B6FE-C25827280C34}" destId="{FA748A68-4FE9-4D4D-AC88-3A6A84E88156}" srcOrd="1" destOrd="0" presId="urn:microsoft.com/office/officeart/2005/8/layout/cycle7"/>
    <dgm:cxn modelId="{D2E329B2-C11B-4152-8027-8F62E828F99B}" type="presParOf" srcId="{8EBC7A2F-9150-4011-8435-DCCA228DD124}" destId="{7973AF13-0AD8-4D44-B703-BBCE789E61A7}" srcOrd="0" destOrd="0" presId="urn:microsoft.com/office/officeart/2005/8/layout/cycle7"/>
    <dgm:cxn modelId="{8DAE41FF-3A4E-46F8-AEB4-71DE711EE887}" type="presParOf" srcId="{8EBC7A2F-9150-4011-8435-DCCA228DD124}" destId="{80EB0969-DA2C-4194-A924-44472FD92F20}" srcOrd="1" destOrd="0" presId="urn:microsoft.com/office/officeart/2005/8/layout/cycle7"/>
    <dgm:cxn modelId="{9E174E7E-50D5-4F2E-AD76-74D0BCF5646E}" type="presParOf" srcId="{80EB0969-DA2C-4194-A924-44472FD92F20}" destId="{7364247C-09CE-4F84-B2DE-5A7BC2341756}" srcOrd="0" destOrd="0" presId="urn:microsoft.com/office/officeart/2005/8/layout/cycle7"/>
    <dgm:cxn modelId="{B472059A-4F75-4EE9-BCA5-AB205850B21A}" type="presParOf" srcId="{8EBC7A2F-9150-4011-8435-DCCA228DD124}" destId="{2FF6D4C4-AE0F-439C-9B5B-964633CF4500}" srcOrd="2" destOrd="0" presId="urn:microsoft.com/office/officeart/2005/8/layout/cycle7"/>
    <dgm:cxn modelId="{11DAE085-70DC-4B03-8CE9-CCCD54388B54}" type="presParOf" srcId="{8EBC7A2F-9150-4011-8435-DCCA228DD124}" destId="{CA1CD219-DAB3-48BA-B571-22533727E98C}" srcOrd="3" destOrd="0" presId="urn:microsoft.com/office/officeart/2005/8/layout/cycle7"/>
    <dgm:cxn modelId="{7DEAF635-0712-4897-BF39-7ACE67929762}" type="presParOf" srcId="{CA1CD219-DAB3-48BA-B571-22533727E98C}" destId="{42B681F6-1147-468C-8F66-03290DC8167A}" srcOrd="0" destOrd="0" presId="urn:microsoft.com/office/officeart/2005/8/layout/cycle7"/>
    <dgm:cxn modelId="{DF489D2D-D37E-412C-8856-F39509657B6E}" type="presParOf" srcId="{8EBC7A2F-9150-4011-8435-DCCA228DD124}" destId="{EC968FB7-722E-4593-B893-746A70267B38}" srcOrd="4" destOrd="0" presId="urn:microsoft.com/office/officeart/2005/8/layout/cycle7"/>
    <dgm:cxn modelId="{633B9E46-0A64-41FD-9EC0-370D76CF52E1}" type="presParOf" srcId="{8EBC7A2F-9150-4011-8435-DCCA228DD124}" destId="{40211A69-B64F-4929-A45B-A586330BF088}" srcOrd="5" destOrd="0" presId="urn:microsoft.com/office/officeart/2005/8/layout/cycle7"/>
    <dgm:cxn modelId="{35A4AB4A-D704-452C-A309-183B471DB525}" type="presParOf" srcId="{40211A69-B64F-4929-A45B-A586330BF088}" destId="{FA748A68-4FE9-4D4D-AC88-3A6A84E88156}" srcOrd="0" destOrd="0" presId="urn:microsoft.com/office/officeart/2005/8/layout/cycle7"/>
  </dgm:cxnLst>
  <dgm:bg>
    <a:effectLst>
      <a:outerShdw blurRad="50800" dist="38100" dir="16200000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3AF13-0AD8-4D44-B703-BBCE789E61A7}">
      <dsp:nvSpPr>
        <dsp:cNvPr id="0" name=""/>
        <dsp:cNvSpPr/>
      </dsp:nvSpPr>
      <dsp:spPr>
        <a:xfrm>
          <a:off x="1773108" y="197477"/>
          <a:ext cx="4923636" cy="12241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002060"/>
              </a:solidFill>
            </a:rPr>
            <a:t>Текст для изложения (общая проблема)</a:t>
          </a:r>
        </a:p>
      </dsp:txBody>
      <dsp:txXfrm>
        <a:off x="1808961" y="233330"/>
        <a:ext cx="4851930" cy="1152416"/>
      </dsp:txXfrm>
    </dsp:sp>
    <dsp:sp modelId="{80EB0969-DA2C-4194-A924-44472FD92F20}">
      <dsp:nvSpPr>
        <dsp:cNvPr id="0" name=""/>
        <dsp:cNvSpPr/>
      </dsp:nvSpPr>
      <dsp:spPr>
        <a:xfrm rot="3353253">
          <a:off x="4487766" y="1824817"/>
          <a:ext cx="1165263" cy="43626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>
              <a:solidFill>
                <a:srgbClr val="FF0000"/>
              </a:solidFill>
            </a:rPr>
            <a:t>Раскрывают</a:t>
          </a:r>
        </a:p>
      </dsp:txBody>
      <dsp:txXfrm>
        <a:off x="4618644" y="1912069"/>
        <a:ext cx="903507" cy="261756"/>
      </dsp:txXfrm>
    </dsp:sp>
    <dsp:sp modelId="{2FF6D4C4-AE0F-439C-9B5B-964633CF4500}">
      <dsp:nvSpPr>
        <dsp:cNvPr id="0" name=""/>
        <dsp:cNvSpPr/>
      </dsp:nvSpPr>
      <dsp:spPr>
        <a:xfrm>
          <a:off x="4992425" y="2664295"/>
          <a:ext cx="2648201" cy="24366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002060"/>
              </a:solidFill>
            </a:rPr>
            <a:t>Текст для чтения (аспекты проблемы</a:t>
          </a:r>
          <a:r>
            <a:rPr lang="ru-RU" sz="2400" kern="1200" dirty="0">
              <a:solidFill>
                <a:srgbClr val="002060"/>
              </a:solidFill>
            </a:rPr>
            <a:t>)</a:t>
          </a:r>
        </a:p>
      </dsp:txBody>
      <dsp:txXfrm>
        <a:off x="5063791" y="2735661"/>
        <a:ext cx="2505469" cy="2293895"/>
      </dsp:txXfrm>
    </dsp:sp>
    <dsp:sp modelId="{CA1CD219-DAB3-48BA-B571-22533727E98C}">
      <dsp:nvSpPr>
        <dsp:cNvPr id="0" name=""/>
        <dsp:cNvSpPr/>
      </dsp:nvSpPr>
      <dsp:spPr>
        <a:xfrm rot="10800000">
          <a:off x="3681503" y="3664478"/>
          <a:ext cx="1165263" cy="43626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>
              <a:solidFill>
                <a:srgbClr val="FF0000"/>
              </a:solidFill>
            </a:rPr>
            <a:t>Комментирует</a:t>
          </a:r>
          <a:r>
            <a:rPr lang="ru-RU" sz="900" kern="1200" dirty="0">
              <a:solidFill>
                <a:schemeClr val="tx1"/>
              </a:solidFill>
            </a:rPr>
            <a:t> </a:t>
          </a:r>
        </a:p>
      </dsp:txBody>
      <dsp:txXfrm rot="10800000">
        <a:off x="3812381" y="3751730"/>
        <a:ext cx="903507" cy="261756"/>
      </dsp:txXfrm>
    </dsp:sp>
    <dsp:sp modelId="{EC968FB7-722E-4593-B893-746A70267B38}">
      <dsp:nvSpPr>
        <dsp:cNvPr id="0" name=""/>
        <dsp:cNvSpPr/>
      </dsp:nvSpPr>
      <dsp:spPr>
        <a:xfrm>
          <a:off x="972104" y="2650309"/>
          <a:ext cx="2563740" cy="24645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Определение </a:t>
          </a:r>
          <a:r>
            <a:rPr lang="ru-RU" sz="2800" b="1" kern="1200" dirty="0">
              <a:solidFill>
                <a:srgbClr val="002060"/>
              </a:solidFill>
            </a:rPr>
            <a:t>слова (понятия)</a:t>
          </a:r>
        </a:p>
      </dsp:txBody>
      <dsp:txXfrm>
        <a:off x="1044290" y="2722495"/>
        <a:ext cx="2419368" cy="2320225"/>
      </dsp:txXfrm>
    </dsp:sp>
    <dsp:sp modelId="{40211A69-B64F-4929-A45B-A586330BF088}">
      <dsp:nvSpPr>
        <dsp:cNvPr id="0" name=""/>
        <dsp:cNvSpPr/>
      </dsp:nvSpPr>
      <dsp:spPr>
        <a:xfrm rot="18168390">
          <a:off x="2861726" y="1817824"/>
          <a:ext cx="1165263" cy="43626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rgbClr val="FF0000"/>
              </a:solidFill>
            </a:rPr>
            <a:t>Содержит</a:t>
          </a:r>
        </a:p>
      </dsp:txBody>
      <dsp:txXfrm>
        <a:off x="2992604" y="1905076"/>
        <a:ext cx="903507" cy="261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Миниатюра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7332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Миниатюра - маленькое по объему, но композиционно и содержательно завершенное произведение, обычно заключающее в себе мысль (образ) широкого обобщения или яркой характерности… Соответствие большому литературному жанру (новелле, повести, поэме и т. д.) выражается в композиционной полноте и тематической законченности, а также масштабности идеи или образа.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43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Тоска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		</a:t>
            </a:r>
            <a:r>
              <a:rPr lang="ru-RU" sz="2400" b="1" dirty="0" smtClean="0">
                <a:solidFill>
                  <a:srgbClr val="002060"/>
                </a:solidFill>
              </a:rPr>
              <a:t>1.Растаял мокрый снег.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		2.Осталось на стекле приклеившееся птичье перышко.3. Смятое. 4.Тусклое и до боли сиротливое. 5. Может, птаха малая стучала ночью клювом по стеклу, просилась в тепло, а я, тугой на ухо человек, не услышал ее, не пустил. 6. И перышко это как  укор белеет на стекле.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7. Потом обсушило солнцем стекло. 8. Унесло куда-то перышко. 9. А тоска осталась. 10. Должно быть, не перезимовала птичка, не дотянула до тепла и весны, вот сердцу-то и неловко, печально. 11. Залетело, видать, в меня перышко. 12. Прилипло к моему сердцу.                     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                  В.П.Астафьев.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820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Хоть немодным прослыть рискую,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К милосердию всех зову,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Чтоб сумели, смогли боль чужую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Вы прочувствовать, будто свою.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                                      Д. </a:t>
            </a:r>
            <a:r>
              <a:rPr lang="ru-RU" sz="3600" b="1" dirty="0" err="1" smtClean="0">
                <a:solidFill>
                  <a:srgbClr val="002060"/>
                </a:solidFill>
              </a:rPr>
              <a:t>Быковицкий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11560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 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b="1" dirty="0" smtClean="0"/>
              <a:t>     </a:t>
            </a:r>
            <a:r>
              <a:rPr lang="ru-RU" sz="3600" b="1" dirty="0" smtClean="0">
                <a:solidFill>
                  <a:srgbClr val="002060"/>
                </a:solidFill>
              </a:rPr>
              <a:t>15.3. Как вы понимаете значение слова </a:t>
            </a:r>
            <a:r>
              <a:rPr lang="ru-RU" sz="3600" b="1" dirty="0" smtClean="0">
                <a:solidFill>
                  <a:srgbClr val="FF0000"/>
                </a:solidFill>
              </a:rPr>
              <a:t>милосердие</a:t>
            </a:r>
            <a:r>
              <a:rPr lang="ru-RU" sz="3600" b="1" dirty="0" smtClean="0">
                <a:solidFill>
                  <a:srgbClr val="002060"/>
                </a:solidFill>
              </a:rPr>
              <a:t>? Сформулируйте и прокомментируйте данное Вами определение. Напишите сочинение-рассуждение на тему: </a:t>
            </a:r>
            <a:r>
              <a:rPr lang="ru-RU" sz="3600" b="1" dirty="0" smtClean="0">
                <a:solidFill>
                  <a:srgbClr val="FF0000"/>
                </a:solidFill>
              </a:rPr>
              <a:t>«Что такое милосердие» </a:t>
            </a:r>
            <a:r>
              <a:rPr lang="ru-RU" sz="3600" b="1" dirty="0" smtClean="0">
                <a:solidFill>
                  <a:srgbClr val="002060"/>
                </a:solidFill>
              </a:rPr>
              <a:t>,взяв в качестве тезиса данное Вами определение. Аргументируя свой тезис, приведите 2 (два) примера-аргумента, подтверждающих Ваши рассуждения: один пример-аргумент приведите из прочитанного текста, а второй – из Вашего жизненного опыта.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Объём сочинения должен составлять не менее 70 слов.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Если сочинение представляет собой пересказанный или полностью переписанный исходный текст без каких бы то ни было комментариев, то такая работа оценивается нулём баллов.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Сочинение пишите аккуратно, разборчивым почерком.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 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Алгоритм  выполнения задания</a:t>
            </a:r>
            <a:endParaRPr lang="ru-RU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Дать толкование значения приведенного слова и прокомментировать свое определение;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подтвердить свой тезис (определение) двумя аргументами;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логично выстроить всю работу и грамотно ее написать;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проверить сочинение с точки зрения соблюдения в нем всех норм: орфографических пунктуационных,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грамматических и речевых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проверяет эксперт?</a:t>
            </a:r>
            <a:endParaRPr lang="ru-RU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Толкование значения слова: верно ли ученик дал определение лексического значения и прокомментировал его.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Наличие примеров-аргументов (1-ый из текста, 2-ой из жизненного опыта).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Смысловая цельность, речевая связность и последовательность сочинения.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Композиционная стройность работы.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Композиция сочинения- рассуждения по лексическому значению слова</a:t>
            </a:r>
            <a:endParaRPr lang="ru-RU" sz="32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3231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Вступление. Определение предложенного в задании слова.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Комментарий определения.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Первый пример-аргумент из текста.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Второй пример-аргумент из вашего жизненного опыта.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Вывод.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Связи между частями сочинения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3285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95736" y="1484784"/>
            <a:ext cx="4392488" cy="1584176"/>
          </a:xfrm>
          <a:prstGeom prst="ellipse">
            <a:avLst/>
          </a:prstGeom>
          <a:ln>
            <a:solidFill>
              <a:srgbClr val="00206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Тезис (определение значения слова)+ комментарий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5536" y="3356992"/>
            <a:ext cx="3312368" cy="1368152"/>
          </a:xfrm>
          <a:prstGeom prst="ellipse">
            <a:avLst/>
          </a:prstGeom>
          <a:ln>
            <a:solidFill>
              <a:srgbClr val="00206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1-ый аргумент из текста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92080" y="3140968"/>
            <a:ext cx="3456384" cy="1656184"/>
          </a:xfrm>
          <a:prstGeom prst="ellipse">
            <a:avLst/>
          </a:prstGeom>
          <a:ln>
            <a:solidFill>
              <a:srgbClr val="00206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2-ой аргумент из жизненного опыта.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71800" y="5013176"/>
            <a:ext cx="3672408" cy="1296144"/>
          </a:xfrm>
          <a:prstGeom prst="ellipse">
            <a:avLst/>
          </a:prstGeom>
          <a:ln>
            <a:solidFill>
              <a:srgbClr val="00206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Вывод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195736" y="2636912"/>
            <a:ext cx="360039" cy="632409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228184" y="2564904"/>
            <a:ext cx="504056" cy="5760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843808" y="4653136"/>
            <a:ext cx="537812" cy="44303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588224" y="429309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7"/>
          </p:cNvCxnSpPr>
          <p:nvPr/>
        </p:nvCxnSpPr>
        <p:spPr>
          <a:xfrm flipH="1">
            <a:off x="5906396" y="4725144"/>
            <a:ext cx="465804" cy="47784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>
            <a:off x="4499992" y="3140968"/>
            <a:ext cx="108012" cy="187220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Важно помнить!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Определение предложенного в задании слова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тезис </a:t>
            </a:r>
            <a:r>
              <a:rPr lang="ru-RU" sz="3600" b="1" dirty="0" smtClean="0">
                <a:solidFill>
                  <a:srgbClr val="002060"/>
                </a:solidFill>
              </a:rPr>
              <a:t>сочинения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Тезис поможет сформулировать ответ на вопрос « Что такое…» (слово из задания)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Смысловые связи между сочинением и изложением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268760"/>
          <a:ext cx="8668072" cy="4811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5229200"/>
            <a:ext cx="6135216" cy="286848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Это страшное слово-</a:t>
            </a:r>
            <a:endParaRPr lang="ru-RU" sz="36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СОЧИНЕНИЕ !!!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Марина\Desktop\kartinki_pro_ychitelei_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lum bright="6000" contrast="7000"/>
          </a:blip>
          <a:srcRect t="11722" b="11722"/>
          <a:stretch>
            <a:fillRect/>
          </a:stretch>
        </p:blipFill>
        <p:spPr bwMode="auto">
          <a:xfrm>
            <a:off x="2339752" y="260648"/>
            <a:ext cx="6624736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b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… милосердие- одно из важнейших действенных проявлений нравственности.</a:t>
            </a:r>
          </a:p>
          <a:p>
            <a:pPr>
              <a:buNone/>
            </a:pP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Человек рождается со способностью откликаться на чужую боль.</a:t>
            </a:r>
          </a:p>
          <a:p>
            <a:pPr algn="r"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                                   Д. 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Гранин</a:t>
            </a: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60648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Хоть немодным прослыть рискую,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 милосердию всех зову,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 сумели, смогли боль чужую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 прочувствовать, будто свою.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    Д.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Быковицкий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690336"/>
            <a:ext cx="36724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</a:p>
          <a:p>
            <a:pPr algn="ctr">
              <a:buNone/>
            </a:pP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Человек рождается  со способностью откликаться  на чужую боль. </a:t>
            </a:r>
          </a:p>
          <a:p>
            <a:pPr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Д.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Гранин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721114"/>
            <a:ext cx="4248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Предложенный текст</a:t>
            </a:r>
          </a:p>
          <a:p>
            <a:pPr>
              <a:buNone/>
            </a:pP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…птичье перышко. Тусклое   и  до боли сиротливое.</a:t>
            </a:r>
          </a:p>
          <a:p>
            <a:pPr algn="r"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</a:p>
          <a:p>
            <a:pPr algn="r">
              <a:buNone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В.Астафьев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Осторожно, ошибка!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</a:t>
            </a:r>
            <a:r>
              <a:rPr lang="ru-RU" sz="3600" b="1" dirty="0" smtClean="0">
                <a:solidFill>
                  <a:srgbClr val="002060"/>
                </a:solidFill>
              </a:rPr>
              <a:t>В этой части сочинения самыми распространенными являются следующие ошибки.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Во- первых, вместо определения приводится цитата из текста или дается простой пересказ.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Во- вторых,..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Милосердие- это нравственное качество человека, которое заключается в…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99592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Выписать синонимы и антонимы к слову  «мил…</a:t>
            </a:r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сердие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916832"/>
            <a:ext cx="8686800" cy="416329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 err="1" smtClean="0">
                <a:solidFill>
                  <a:srgbClr val="002060"/>
                </a:solidFill>
              </a:rPr>
              <a:t>Пон</a:t>
            </a:r>
            <a:r>
              <a:rPr lang="ru-RU" b="1" dirty="0" smtClean="0">
                <a:solidFill>
                  <a:srgbClr val="002060"/>
                </a:solidFill>
              </a:rPr>
              <a:t>…мание, </a:t>
            </a:r>
            <a:r>
              <a:rPr lang="ru-RU" b="1" dirty="0" smtClean="0">
                <a:solidFill>
                  <a:srgbClr val="FF0000"/>
                </a:solidFill>
              </a:rPr>
              <a:t>сочу…</a:t>
            </a:r>
            <a:r>
              <a:rPr lang="ru-RU" b="1" dirty="0" err="1" smtClean="0">
                <a:solidFill>
                  <a:srgbClr val="FF0000"/>
                </a:solidFill>
              </a:rPr>
              <a:t>ствие</a:t>
            </a:r>
            <a:r>
              <a:rPr lang="ru-RU" b="1" dirty="0" smtClean="0">
                <a:solidFill>
                  <a:srgbClr val="002060"/>
                </a:solidFill>
              </a:rPr>
              <a:t>, жал…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эгоизм, любовь, </a:t>
            </a:r>
            <a:r>
              <a:rPr lang="ru-RU" b="1" dirty="0" smtClean="0">
                <a:solidFill>
                  <a:srgbClr val="FF0000"/>
                </a:solidFill>
              </a:rPr>
              <a:t>с…</a:t>
            </a:r>
            <a:r>
              <a:rPr lang="ru-RU" b="1" dirty="0" err="1" smtClean="0">
                <a:solidFill>
                  <a:srgbClr val="FF0000"/>
                </a:solidFill>
              </a:rPr>
              <a:t>стр...дание</a:t>
            </a:r>
            <a:r>
              <a:rPr lang="ru-RU" b="1" dirty="0" smtClean="0">
                <a:solidFill>
                  <a:srgbClr val="002060"/>
                </a:solidFill>
              </a:rPr>
              <a:t>, себялюбие, добр…та, нетерпим…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неприятие, </a:t>
            </a:r>
            <a:r>
              <a:rPr lang="ru-RU" b="1" dirty="0" err="1" smtClean="0">
                <a:solidFill>
                  <a:srgbClr val="002060"/>
                </a:solidFill>
              </a:rPr>
              <a:t>чутк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жесток…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равн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  <a:r>
              <a:rPr lang="ru-RU" b="1" dirty="0" err="1" smtClean="0">
                <a:solidFill>
                  <a:srgbClr val="002060"/>
                </a:solidFill>
              </a:rPr>
              <a:t>душие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сердечн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душевн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ч(</a:t>
            </a:r>
            <a:r>
              <a:rPr lang="ru-RU" b="1" dirty="0" err="1" smtClean="0">
                <a:solidFill>
                  <a:srgbClr val="002060"/>
                </a:solidFill>
              </a:rPr>
              <a:t>е-о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r>
              <a:rPr lang="ru-RU" b="1" dirty="0" err="1" smtClean="0">
                <a:solidFill>
                  <a:srgbClr val="002060"/>
                </a:solidFill>
              </a:rPr>
              <a:t>рств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с…</a:t>
            </a:r>
            <a:r>
              <a:rPr lang="ru-RU" b="1" dirty="0" err="1" smtClean="0">
                <a:solidFill>
                  <a:srgbClr val="FF0000"/>
                </a:solidFill>
              </a:rPr>
              <a:t>переж</a:t>
            </a:r>
            <a:r>
              <a:rPr lang="ru-RU" b="1" dirty="0" smtClean="0">
                <a:solidFill>
                  <a:srgbClr val="FF0000"/>
                </a:solidFill>
              </a:rPr>
              <a:t>…</a:t>
            </a:r>
            <a:r>
              <a:rPr lang="ru-RU" b="1" dirty="0" err="1" smtClean="0">
                <a:solidFill>
                  <a:srgbClr val="FF0000"/>
                </a:solidFill>
              </a:rPr>
              <a:t>вание</a:t>
            </a:r>
            <a:r>
              <a:rPr lang="ru-RU" b="1" dirty="0" smtClean="0">
                <a:solidFill>
                  <a:srgbClr val="002060"/>
                </a:solidFill>
              </a:rPr>
              <a:t>, мил…</a:t>
            </a:r>
            <a:r>
              <a:rPr lang="ru-RU" b="1" dirty="0" err="1" smtClean="0">
                <a:solidFill>
                  <a:srgbClr val="002060"/>
                </a:solidFill>
              </a:rPr>
              <a:t>сть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Подсказка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Образовать от слова прилагательное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доброта- добрый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честность- честный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милосердие- милосердный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Милосердным называется тот человек, который…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Способы толкования значения слова</a:t>
            </a:r>
            <a:endParaRPr lang="ru-RU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Описательный способ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Синонимичный способ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Способ отрицательного определения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Отсылочный способ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Понимание, </a:t>
            </a:r>
            <a:r>
              <a:rPr lang="ru-RU" b="1" dirty="0" smtClean="0">
                <a:solidFill>
                  <a:srgbClr val="FF0000"/>
                </a:solidFill>
              </a:rPr>
              <a:t>сочувствие</a:t>
            </a:r>
            <a:r>
              <a:rPr lang="ru-RU" b="1" dirty="0" smtClean="0">
                <a:solidFill>
                  <a:srgbClr val="002060"/>
                </a:solidFill>
              </a:rPr>
              <a:t>, жалость, эгоизм, любовь, </a:t>
            </a:r>
            <a:r>
              <a:rPr lang="ru-RU" b="1" dirty="0" smtClean="0">
                <a:solidFill>
                  <a:srgbClr val="FF0000"/>
                </a:solidFill>
              </a:rPr>
              <a:t>сострадание</a:t>
            </a:r>
            <a:r>
              <a:rPr lang="ru-RU" b="1" dirty="0" smtClean="0">
                <a:solidFill>
                  <a:srgbClr val="002060"/>
                </a:solidFill>
              </a:rPr>
              <a:t>, себялюбие, доброта, нетерпимость, неприятие, чуткость, жестокость, равнодушие, сердечность, душевность, черствость, </a:t>
            </a:r>
            <a:r>
              <a:rPr lang="ru-RU" b="1" dirty="0" smtClean="0">
                <a:solidFill>
                  <a:srgbClr val="FF0000"/>
                </a:solidFill>
              </a:rPr>
              <a:t>сопереживание</a:t>
            </a:r>
            <a:r>
              <a:rPr lang="ru-RU" b="1" dirty="0" smtClean="0">
                <a:solidFill>
                  <a:srgbClr val="002060"/>
                </a:solidFill>
              </a:rPr>
              <a:t>, милость.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Значение приставки со-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Сочувствие, сострадание,    сопереживание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Приставка «со-» обозначает совместность, общность, то есть сострадание — это способность разделить страдание и, если возможно, найти способ избавления от него.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Толкование слова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Милосердие – готовность оказать помощь, проявить снисхождение из сострадания, человеколюбия, а также сама помощь, снисхождение, вызванные такими  чувствами. (Сл. Ожегова)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Сострадание – жалость, сочувствие, вызываемые страданием , несчастьем другого человека. (Сл. Ожегова)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ЕГЭ.jpg"/>
          <p:cNvPicPr>
            <a:picLocks noChangeAspect="1"/>
          </p:cNvPicPr>
          <p:nvPr/>
        </p:nvPicPr>
        <p:blipFill>
          <a:blip r:embed="rId2" cstate="print"/>
          <a:srcRect b="4819"/>
          <a:stretch>
            <a:fillRect/>
          </a:stretch>
        </p:blipFill>
        <p:spPr bwMode="auto">
          <a:xfrm>
            <a:off x="256987" y="332656"/>
            <a:ext cx="852754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flipH="1">
            <a:off x="2267743" y="2492896"/>
            <a:ext cx="4752527" cy="2308324"/>
          </a:xfrm>
          <a:prstGeom prst="rect">
            <a:avLst/>
          </a:prstGeom>
        </p:spPr>
        <p:txBody>
          <a:bodyPr wrap="square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Это радостное слово -</a:t>
            </a:r>
          </a:p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  сочинение!!!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Как начать сочинение?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Именительный темы ( назывное предложение):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Милосердие…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С вопроса: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Что  такое милосердие?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Осторожно, ошибка!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В этой части сочинения самыми распространенными являются следующие ошибки.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Во- первых, вместо определения приводится цитата из текста или дается простой пересказ.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Во- вторых, отсутствует комментарий.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Комментарий определения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Помните, что прокомментировать определение лучше всего с опорой на содержание предложенного текста.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Комментарий поможет пояснить данное определение значения слова </a:t>
            </a:r>
            <a:r>
              <a:rPr lang="ru-RU" sz="3600" b="1" dirty="0" smtClean="0">
                <a:solidFill>
                  <a:srgbClr val="FF0000"/>
                </a:solidFill>
              </a:rPr>
              <a:t>с опорой на текст.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Вопросы, помогающие оформить комментарий: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 мне еще известно об этом слове (явлении, свойстве человека, черте его характера и т. п.)?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Чем существенным я могу дополнить это определение?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Какое значение ключевых слов мне хотелось бы уточнить?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 др.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Аргументы из жизненного опыта: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845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примеры из читательского опыта;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исторические факты;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результаты личных наблюдений;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общественно значимые вопросы,  обсуждаемые  в обществе (в СМИ)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высказывания известных философов, литераторов…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</a:t>
            </a:r>
            <a:r>
              <a:rPr lang="ru-RU" sz="3600" b="1" dirty="0" smtClean="0">
                <a:solidFill>
                  <a:srgbClr val="002060"/>
                </a:solidFill>
              </a:rPr>
              <a:t>Слово дано человеку … для  воплощения и передачи той мысли, того чувства, той  доли истины или вдохновения, которыми он обладает, другим людям.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       В.Г. Короленко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ЕГЭ.jpg"/>
          <p:cNvPicPr>
            <a:picLocks noChangeAspect="1"/>
          </p:cNvPicPr>
          <p:nvPr/>
        </p:nvPicPr>
        <p:blipFill>
          <a:blip r:embed="rId2" cstate="print"/>
          <a:srcRect b="4819"/>
          <a:stretch>
            <a:fillRect/>
          </a:stretch>
        </p:blipFill>
        <p:spPr bwMode="auto">
          <a:xfrm>
            <a:off x="251520" y="260648"/>
            <a:ext cx="852754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flipH="1">
            <a:off x="2267742" y="2492896"/>
            <a:ext cx="4752527" cy="3323987"/>
          </a:xfrm>
          <a:prstGeom prst="rect">
            <a:avLst/>
          </a:prstGeom>
        </p:spPr>
        <p:txBody>
          <a:bodyPr wrap="square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Сочинение-это радостное       слово? </a:t>
            </a:r>
          </a:p>
          <a:p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Рефлексия</a:t>
            </a:r>
            <a:endParaRPr lang="ru-RU" sz="4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 какой  ролью – автора  или читателя -Вы справились лучше?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Продолжите предложения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Сегодня на уроке я научился…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Я не совсем понял…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Думаю, что на экзамене я буду писать сочинение 15…</a:t>
            </a:r>
          </a:p>
          <a:p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ЕГЭ.jpg"/>
          <p:cNvPicPr>
            <a:picLocks noChangeAspect="1"/>
          </p:cNvPicPr>
          <p:nvPr/>
        </p:nvPicPr>
        <p:blipFill>
          <a:blip r:embed="rId2" cstate="print"/>
          <a:srcRect l="866" b="6329"/>
          <a:stretch>
            <a:fillRect/>
          </a:stretch>
        </p:blipFill>
        <p:spPr bwMode="auto">
          <a:xfrm>
            <a:off x="237894" y="692696"/>
            <a:ext cx="869065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67744" y="2708920"/>
            <a:ext cx="4752527" cy="2123658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Учимся  писать </a:t>
            </a:r>
          </a:p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сочинение 15.3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Способы толкования значения слова  при написании сочинения 15.3.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Автор идет от мысли к </a:t>
            </a:r>
          </a:p>
          <a:p>
            <a:pPr algn="r"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словам, а читатель – от </a:t>
            </a:r>
          </a:p>
          <a:p>
            <a:pPr algn="r"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слов к мысли.</a:t>
            </a:r>
          </a:p>
          <a:p>
            <a:pPr algn="r">
              <a:buNone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Н. 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Шамфор</a:t>
            </a: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Определение  возможного стиля и типа речи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…</a:t>
            </a:r>
            <a:r>
              <a:rPr lang="ru-RU" b="1" dirty="0" smtClean="0">
                <a:solidFill>
                  <a:srgbClr val="002060"/>
                </a:solidFill>
              </a:rPr>
              <a:t>птаха малая…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…птичье перышко. Смятое. Тусклое…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…до боли сиротливое…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…сердцу –то неловко, печально…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…не услышал, не пустил…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…тугой на ухо…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…,должно быть,…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…,видать,…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Особенности  стиля</a:t>
            </a:r>
            <a:endParaRPr lang="ru-RU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Разговорный стиль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…птаха малая…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…тугой на ухо…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Художественный стиль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эпитеты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метафоры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парцелляция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Типовое своеобразие текста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описание</a:t>
            </a:r>
            <a:r>
              <a:rPr lang="ru-RU" b="1" dirty="0" smtClean="0">
                <a:solidFill>
                  <a:srgbClr val="002060"/>
                </a:solidFill>
              </a:rPr>
              <a:t>	               </a:t>
            </a:r>
            <a:r>
              <a:rPr lang="ru-RU" sz="4000" b="1" dirty="0" smtClean="0">
                <a:solidFill>
                  <a:srgbClr val="002060"/>
                </a:solidFill>
              </a:rPr>
              <a:t>повествование </a:t>
            </a:r>
            <a:r>
              <a:rPr lang="ru-RU" b="1" dirty="0" smtClean="0">
                <a:solidFill>
                  <a:srgbClr val="002060"/>
                </a:solidFill>
              </a:rPr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</a:t>
            </a:r>
            <a:r>
              <a:rPr lang="ru-RU" sz="4000" b="1" dirty="0" smtClean="0">
                <a:solidFill>
                  <a:srgbClr val="002060"/>
                </a:solidFill>
              </a:rPr>
              <a:t>рассуждение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83968" y="1556792"/>
            <a:ext cx="216024" cy="252028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331640" y="1484784"/>
            <a:ext cx="216024" cy="1194432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732240" y="1484784"/>
            <a:ext cx="216024" cy="1194432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…</a:t>
            </a:r>
            <a:r>
              <a:rPr lang="ru-RU" b="1" dirty="0" smtClean="0">
                <a:solidFill>
                  <a:srgbClr val="002060"/>
                </a:solidFill>
              </a:rPr>
              <a:t>птаха малая…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…птичье перышко. Смятое. Тусклое…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…до боли сиротливое…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…сердцу –то неловко, печально…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…не услышал, не пустил…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…тугой на ухо…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…,должно быть,…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…,видать,…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762</TotalTime>
  <Words>1060</Words>
  <Application>Microsoft Office PowerPoint</Application>
  <PresentationFormat>Экран (4:3)</PresentationFormat>
  <Paragraphs>176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Презентация PowerPoint</vt:lpstr>
      <vt:lpstr> Это страшное слово-</vt:lpstr>
      <vt:lpstr>Презентация PowerPoint</vt:lpstr>
      <vt:lpstr>Презентация PowerPoint</vt:lpstr>
      <vt:lpstr>Способы толкования значения слова  при написании сочинения 15.3.</vt:lpstr>
      <vt:lpstr>Определение  возможного стиля и типа речи</vt:lpstr>
      <vt:lpstr>Особенности  стиля</vt:lpstr>
      <vt:lpstr>Типовое своеобразие текста</vt:lpstr>
      <vt:lpstr>Презентация PowerPoint</vt:lpstr>
      <vt:lpstr>Миниатюра</vt:lpstr>
      <vt:lpstr>Тоска</vt:lpstr>
      <vt:lpstr>Презентация PowerPoint</vt:lpstr>
      <vt:lpstr>Задание  </vt:lpstr>
      <vt:lpstr>Алгоритм  выполнения задания</vt:lpstr>
      <vt:lpstr>Что проверяет эксперт?</vt:lpstr>
      <vt:lpstr>Композиция сочинения- рассуждения по лексическому значению слова</vt:lpstr>
      <vt:lpstr>Связи между частями сочинения</vt:lpstr>
      <vt:lpstr>Важно помнить!</vt:lpstr>
      <vt:lpstr>Смысловые связи между сочинением и изложением</vt:lpstr>
      <vt:lpstr>Изложение </vt:lpstr>
      <vt:lpstr>Презентация PowerPoint</vt:lpstr>
      <vt:lpstr>Осторожно, ошибка!</vt:lpstr>
      <vt:lpstr>Презентация PowerPoint</vt:lpstr>
      <vt:lpstr>Выписать синонимы и антонимы к слову  «мил…сердие»</vt:lpstr>
      <vt:lpstr>Подсказка</vt:lpstr>
      <vt:lpstr>Способы толкования значения слова</vt:lpstr>
      <vt:lpstr>Презентация PowerPoint</vt:lpstr>
      <vt:lpstr>Значение приставки со-</vt:lpstr>
      <vt:lpstr>Толкование слова</vt:lpstr>
      <vt:lpstr>Как начать сочинение?</vt:lpstr>
      <vt:lpstr>Осторожно, ошибка!</vt:lpstr>
      <vt:lpstr>Комментарий определения</vt:lpstr>
      <vt:lpstr>Вопросы, помогающие оформить комментарий:</vt:lpstr>
      <vt:lpstr>Аргументы из жизненного опыта:</vt:lpstr>
      <vt:lpstr>Презентация PowerPoint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сочинению-рассуждению на тему, связанную с анализом текста(толкование значения слова)</dc:title>
  <dc:creator>Марина</dc:creator>
  <cp:lastModifiedBy>Виктория Антропова</cp:lastModifiedBy>
  <cp:revision>92</cp:revision>
  <dcterms:created xsi:type="dcterms:W3CDTF">2017-02-14T05:12:38Z</dcterms:created>
  <dcterms:modified xsi:type="dcterms:W3CDTF">2017-04-06T07:07:12Z</dcterms:modified>
</cp:coreProperties>
</file>