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Default Extension="sldx" ContentType="application/vnd.openxmlformats-officedocument.presentationml.slide"/>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57" r:id="rId3"/>
    <p:sldId id="258" r:id="rId4"/>
    <p:sldId id="259" r:id="rId5"/>
    <p:sldId id="260" r:id="rId6"/>
    <p:sldId id="261" r:id="rId7"/>
    <p:sldId id="262" r:id="rId8"/>
    <p:sldId id="274" r:id="rId9"/>
    <p:sldId id="263"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1" d="100"/>
          <a:sy n="61" d="100"/>
        </p:scale>
        <p:origin x="-67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barChart>
        <c:barDir val="col"/>
        <c:grouping val="clustered"/>
        <c:ser>
          <c:idx val="0"/>
          <c:order val="0"/>
          <c:tx>
            <c:strRef>
              <c:f>Лист1!$B$1</c:f>
              <c:strCache>
                <c:ptCount val="1"/>
                <c:pt idx="0">
                  <c:v>Ряд 1</c:v>
                </c:pt>
              </c:strCache>
            </c:strRef>
          </c:tx>
          <c:dLbls>
            <c:showVal val="1"/>
          </c:dLbls>
          <c:cat>
            <c:strRef>
              <c:f>Лист1!$A$2:$A$11</c:f>
              <c:strCache>
                <c:ptCount val="10"/>
                <c:pt idx="0">
                  <c:v>плавание</c:v>
                </c:pt>
                <c:pt idx="1">
                  <c:v>футбол</c:v>
                </c:pt>
                <c:pt idx="2">
                  <c:v>стрелковый спорт</c:v>
                </c:pt>
                <c:pt idx="3">
                  <c:v>самбо</c:v>
                </c:pt>
                <c:pt idx="4">
                  <c:v>лёгкая атлетика</c:v>
                </c:pt>
                <c:pt idx="5">
                  <c:v>фехтование</c:v>
                </c:pt>
                <c:pt idx="6">
                  <c:v>гимнастика</c:v>
                </c:pt>
                <c:pt idx="7">
                  <c:v>бокс </c:v>
                </c:pt>
                <c:pt idx="8">
                  <c:v>баскетбол </c:v>
                </c:pt>
                <c:pt idx="9">
                  <c:v>рэгби</c:v>
                </c:pt>
              </c:strCache>
            </c:strRef>
          </c:cat>
          <c:val>
            <c:numRef>
              <c:f>Лист1!$B$2:$B$11</c:f>
              <c:numCache>
                <c:formatCode>General</c:formatCode>
                <c:ptCount val="10"/>
                <c:pt idx="0">
                  <c:v>66</c:v>
                </c:pt>
                <c:pt idx="1">
                  <c:v>50</c:v>
                </c:pt>
                <c:pt idx="2">
                  <c:v>46</c:v>
                </c:pt>
                <c:pt idx="3">
                  <c:v>40</c:v>
                </c:pt>
                <c:pt idx="4">
                  <c:v>40</c:v>
                </c:pt>
                <c:pt idx="5">
                  <c:v>38</c:v>
                </c:pt>
                <c:pt idx="6">
                  <c:v>12</c:v>
                </c:pt>
                <c:pt idx="7">
                  <c:v>10</c:v>
                </c:pt>
                <c:pt idx="8">
                  <c:v>8</c:v>
                </c:pt>
                <c:pt idx="9">
                  <c:v>2</c:v>
                </c:pt>
              </c:numCache>
            </c:numRef>
          </c:val>
        </c:ser>
        <c:axId val="95415296"/>
        <c:axId val="98538240"/>
      </c:barChart>
      <c:catAx>
        <c:axId val="95415296"/>
        <c:scaling>
          <c:orientation val="minMax"/>
        </c:scaling>
        <c:axPos val="b"/>
        <c:tickLblPos val="nextTo"/>
        <c:crossAx val="98538240"/>
        <c:crosses val="autoZero"/>
        <c:auto val="1"/>
        <c:lblAlgn val="ctr"/>
        <c:lblOffset val="100"/>
      </c:catAx>
      <c:valAx>
        <c:axId val="98538240"/>
        <c:scaling>
          <c:orientation val="minMax"/>
        </c:scaling>
        <c:axPos val="l"/>
        <c:majorGridlines/>
        <c:numFmt formatCode="General" sourceLinked="1"/>
        <c:tickLblPos val="nextTo"/>
        <c:crossAx val="95415296"/>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barChart>
        <c:barDir val="col"/>
        <c:grouping val="clustered"/>
        <c:ser>
          <c:idx val="0"/>
          <c:order val="0"/>
          <c:tx>
            <c:strRef>
              <c:f>Лист1!$B$1</c:f>
              <c:strCache>
                <c:ptCount val="1"/>
                <c:pt idx="0">
                  <c:v>Ряд 1</c:v>
                </c:pt>
              </c:strCache>
            </c:strRef>
          </c:tx>
          <c:dLbls>
            <c:showVal val="1"/>
          </c:dLbls>
          <c:cat>
            <c:strRef>
              <c:f>Лист1!$A$2:$A$7</c:f>
              <c:strCache>
                <c:ptCount val="6"/>
                <c:pt idx="0">
                  <c:v>целеустремлённость</c:v>
                </c:pt>
                <c:pt idx="1">
                  <c:v>уверенность</c:v>
                </c:pt>
                <c:pt idx="2">
                  <c:v>упорство</c:v>
                </c:pt>
                <c:pt idx="3">
                  <c:v>самообладание</c:v>
                </c:pt>
                <c:pt idx="4">
                  <c:v>дисциплинированность</c:v>
                </c:pt>
                <c:pt idx="5">
                  <c:v>волю</c:v>
                </c:pt>
              </c:strCache>
            </c:strRef>
          </c:cat>
          <c:val>
            <c:numRef>
              <c:f>Лист1!$B$2:$B$7</c:f>
              <c:numCache>
                <c:formatCode>General</c:formatCode>
                <c:ptCount val="6"/>
                <c:pt idx="0">
                  <c:v>88</c:v>
                </c:pt>
                <c:pt idx="1">
                  <c:v>84</c:v>
                </c:pt>
                <c:pt idx="2">
                  <c:v>82</c:v>
                </c:pt>
                <c:pt idx="3">
                  <c:v>82</c:v>
                </c:pt>
                <c:pt idx="4">
                  <c:v>80</c:v>
                </c:pt>
                <c:pt idx="5">
                  <c:v>80</c:v>
                </c:pt>
              </c:numCache>
            </c:numRef>
          </c:val>
        </c:ser>
        <c:axId val="104416000"/>
        <c:axId val="104417536"/>
      </c:barChart>
      <c:catAx>
        <c:axId val="104416000"/>
        <c:scaling>
          <c:orientation val="minMax"/>
        </c:scaling>
        <c:axPos val="b"/>
        <c:tickLblPos val="nextTo"/>
        <c:crossAx val="104417536"/>
        <c:crosses val="autoZero"/>
        <c:auto val="1"/>
        <c:lblAlgn val="ctr"/>
        <c:lblOffset val="100"/>
      </c:catAx>
      <c:valAx>
        <c:axId val="104417536"/>
        <c:scaling>
          <c:orientation val="minMax"/>
        </c:scaling>
        <c:axPos val="l"/>
        <c:majorGridlines/>
        <c:numFmt formatCode="General" sourceLinked="1"/>
        <c:tickLblPos val="nextTo"/>
        <c:crossAx val="104416000"/>
        <c:crosses val="autoZero"/>
        <c:crossBetween val="between"/>
      </c:valAx>
    </c:plotArea>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13.01.2019</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13.01.2019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13.01.2019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13.01.2019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13.01.2019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13.01.2019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13.01.2019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13.01.2019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13.01.2019</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13.01.2019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13.01.2019</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13.01.2019</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package" Target="../embeddings/______Microsoft_Office_PowerPoint3.sld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6.xml.rels><?xml version="1.0" encoding="UTF-8" standalone="yes"?>
<Relationships xmlns="http://schemas.openxmlformats.org/package/2006/relationships"><Relationship Id="rId3" Type="http://schemas.openxmlformats.org/officeDocument/2006/relationships/package" Target="../embeddings/______Microsoft_Office_PowerPoint4.sld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23528" y="188640"/>
            <a:ext cx="8424936"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mj-lt"/>
                <a:cs typeface="Aharoni" pitchFamily="2" charset="-79"/>
              </a:rPr>
              <a:t>Муниципальное бюджетное общеобразовательное учреждение</a:t>
            </a:r>
            <a:r>
              <a:rPr lang="ru-RU" sz="1400" dirty="0" smtClean="0">
                <a:latin typeface="+mj-lt"/>
                <a:cs typeface="Aharoni" pitchFamily="2" charset="-79"/>
              </a:rPr>
              <a:t> </a:t>
            </a:r>
            <a:r>
              <a:rPr kumimoji="0" lang="ru-RU" sz="1400" b="0" i="0" u="none" strike="noStrike" cap="none" normalizeH="0" baseline="0" dirty="0" smtClean="0">
                <a:ln>
                  <a:noFill/>
                </a:ln>
                <a:solidFill>
                  <a:schemeClr val="tx1"/>
                </a:solidFill>
                <a:effectLst/>
                <a:latin typeface="+mj-lt"/>
                <a:ea typeface="Calibri" pitchFamily="34" charset="0"/>
                <a:cs typeface="Aharoni" pitchFamily="2" charset="-79"/>
              </a:rPr>
              <a:t>средняя  общеобразовательная школа №21</a:t>
            </a:r>
            <a:r>
              <a:rPr kumimoji="0" lang="ru-RU" sz="1400" b="0" i="0" u="none" strike="noStrike" cap="none" normalizeH="0" baseline="0" dirty="0" smtClean="0">
                <a:ln>
                  <a:noFill/>
                </a:ln>
                <a:solidFill>
                  <a:schemeClr val="tx1"/>
                </a:solidFill>
                <a:effectLst/>
                <a:latin typeface="+mj-lt"/>
                <a:cs typeface="Aharoni" pitchFamily="2" charset="-79"/>
              </a:rPr>
              <a:t> </a:t>
            </a:r>
          </a:p>
        </p:txBody>
      </p:sp>
      <p:sp>
        <p:nvSpPr>
          <p:cNvPr id="5" name="Заголовок 1"/>
          <p:cNvSpPr>
            <a:spLocks noGrp="1"/>
          </p:cNvSpPr>
          <p:nvPr>
            <p:ph type="ctrTitle"/>
          </p:nvPr>
        </p:nvSpPr>
        <p:spPr>
          <a:xfrm>
            <a:off x="685800" y="1844823"/>
            <a:ext cx="7772400" cy="1512169"/>
          </a:xfrm>
        </p:spPr>
        <p:txBody>
          <a:bodyPr>
            <a:noAutofit/>
          </a:bodyPr>
          <a:lstStyle/>
          <a:p>
            <a:pPr algn="ctr"/>
            <a:r>
              <a:rPr lang="ru-RU" sz="2400" b="1" dirty="0" smtClean="0"/>
              <a:t/>
            </a:r>
            <a:br>
              <a:rPr lang="ru-RU" sz="2400" b="1" dirty="0" smtClean="0"/>
            </a:br>
            <a:r>
              <a:rPr lang="ru-RU" sz="2400" dirty="0" smtClean="0"/>
              <a:t>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Предмет: Физическая культура</a:t>
            </a:r>
            <a:br>
              <a:rPr lang="ru-RU" sz="2400" dirty="0" smtClean="0"/>
            </a:br>
            <a:r>
              <a:rPr lang="ru-RU" sz="2400" dirty="0" smtClean="0"/>
              <a:t>Тема: «Возможности физкультуры и спорта в воспитании личности человека» </a:t>
            </a:r>
            <a:br>
              <a:rPr lang="ru-RU" sz="2400" dirty="0" smtClean="0"/>
            </a:br>
            <a:endParaRPr lang="ru-RU" sz="2400" dirty="0"/>
          </a:p>
        </p:txBody>
      </p:sp>
      <p:sp>
        <p:nvSpPr>
          <p:cNvPr id="6" name="Rectangle 2"/>
          <p:cNvSpPr>
            <a:spLocks noChangeArrowheads="1"/>
          </p:cNvSpPr>
          <p:nvPr/>
        </p:nvSpPr>
        <p:spPr bwMode="auto">
          <a:xfrm>
            <a:off x="3491880" y="6550223"/>
            <a:ext cx="216024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2018</a:t>
            </a:r>
            <a:r>
              <a:rPr kumimoji="0" lang="ru-RU" sz="1400" b="1"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r>
              <a:rPr kumimoji="0" lang="ru-RU"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Подзаголовок 2"/>
          <p:cNvSpPr txBox="1">
            <a:spLocks/>
          </p:cNvSpPr>
          <p:nvPr/>
        </p:nvSpPr>
        <p:spPr>
          <a:xfrm>
            <a:off x="5436096" y="5085184"/>
            <a:ext cx="3707904" cy="1772816"/>
          </a:xfrm>
          <a:prstGeom prst="rect">
            <a:avLst/>
          </a:prstGeom>
        </p:spPr>
        <p:style>
          <a:lnRef idx="2">
            <a:schemeClr val="accent1"/>
          </a:lnRef>
          <a:fillRef idx="1">
            <a:schemeClr val="lt1"/>
          </a:fillRef>
          <a:effectRef idx="0">
            <a:schemeClr val="accent1"/>
          </a:effectRef>
          <a:fontRef idx="minor">
            <a:schemeClr val="dk1"/>
          </a:fontRef>
        </p:style>
        <p:txBody>
          <a:bodyPr vert="horz" lIns="45720" rIns="45720">
            <a:noAutofit/>
          </a:bodyPr>
          <a:lstStyle/>
          <a:p>
            <a:pPr algn="ctr"/>
            <a:r>
              <a:rPr lang="ru-RU" sz="1400" b="1" dirty="0" smtClean="0"/>
              <a:t>Выполнил:</a:t>
            </a:r>
            <a:endParaRPr lang="ru-RU" sz="1400" dirty="0" smtClean="0"/>
          </a:p>
          <a:p>
            <a:pPr algn="ctr"/>
            <a:r>
              <a:rPr lang="ru-RU" sz="1400" dirty="0" smtClean="0"/>
              <a:t>ученик 5 «А» класса</a:t>
            </a:r>
          </a:p>
          <a:p>
            <a:pPr algn="ctr"/>
            <a:r>
              <a:rPr lang="ru-RU" sz="1400" dirty="0" smtClean="0"/>
              <a:t>МБОУ СОШ №21 </a:t>
            </a:r>
          </a:p>
          <a:p>
            <a:pPr algn="ctr"/>
            <a:r>
              <a:rPr lang="ru-RU" sz="1400" dirty="0" smtClean="0"/>
              <a:t>Муратов Никита </a:t>
            </a:r>
          </a:p>
          <a:p>
            <a:pPr algn="ctr"/>
            <a:r>
              <a:rPr lang="ru-RU" sz="1400" b="1" dirty="0" smtClean="0"/>
              <a:t>Руководитель проекта:</a:t>
            </a:r>
            <a:endParaRPr lang="ru-RU" sz="1400" dirty="0" smtClean="0"/>
          </a:p>
          <a:p>
            <a:pPr algn="ctr"/>
            <a:r>
              <a:rPr lang="ru-RU" sz="1400" dirty="0" smtClean="0"/>
              <a:t>учитель физической культуры </a:t>
            </a:r>
          </a:p>
          <a:p>
            <a:pPr algn="ctr"/>
            <a:r>
              <a:rPr lang="ru-RU" sz="1400" dirty="0" smtClean="0"/>
              <a:t>МБОУ СОШ №21 </a:t>
            </a:r>
          </a:p>
          <a:p>
            <a:pPr algn="ctr"/>
            <a:r>
              <a:rPr lang="ru-RU" sz="1400" dirty="0" smtClean="0"/>
              <a:t>Маслов Святослав Валерьевич</a:t>
            </a:r>
          </a:p>
          <a:p>
            <a:pPr algn="ctr"/>
            <a:r>
              <a:rPr lang="ru-RU" sz="1400" dirty="0" smtClean="0"/>
              <a:t> </a:t>
            </a:r>
            <a:endParaRPr lang="ru-RU" sz="1400" dirty="0"/>
          </a:p>
        </p:txBody>
      </p:sp>
      <p:pic>
        <p:nvPicPr>
          <p:cNvPr id="1026" name="Picture 2" descr="http://nurkultura.narod.ru/images/sports.png"/>
          <p:cNvPicPr>
            <a:picLocks noChangeAspect="1" noChangeArrowheads="1"/>
          </p:cNvPicPr>
          <p:nvPr/>
        </p:nvPicPr>
        <p:blipFill>
          <a:blip r:embed="rId2" cstate="screen"/>
          <a:srcRect/>
          <a:stretch>
            <a:fillRect/>
          </a:stretch>
        </p:blipFill>
        <p:spPr bwMode="auto">
          <a:xfrm>
            <a:off x="0" y="3653351"/>
            <a:ext cx="3563888" cy="320464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79512" y="908720"/>
            <a:ext cx="8712968" cy="2232247"/>
          </a:xfrm>
        </p:spPr>
        <p:txBody>
          <a:bodyPr>
            <a:normAutofit/>
          </a:bodyPr>
          <a:lstStyle/>
          <a:p>
            <a:pPr algn="just">
              <a:buNone/>
            </a:pPr>
            <a:r>
              <a:rPr lang="ru-RU" sz="1400" dirty="0" smtClean="0"/>
              <a:t>    Следующим этапом нашей работы было анкетирование учащихся, которым предлагалось ответить на вопросы анкеты: Как спорт влияет на развитие их личностных качеств.  (Приложение 3). В результате проведенного нами анкетирования выявлено, что  82% учащихся 5 – </a:t>
            </a:r>
            <a:r>
              <a:rPr lang="ru-RU" sz="1400" dirty="0" err="1" smtClean="0"/>
              <a:t>х</a:t>
            </a:r>
            <a:r>
              <a:rPr lang="ru-RU" sz="1400" dirty="0" smtClean="0"/>
              <a:t> классов  занимаются спортом. Какие, по их мнению, личностные качества развивает спорт? </a:t>
            </a:r>
          </a:p>
          <a:p>
            <a:pPr algn="just">
              <a:buNone/>
            </a:pPr>
            <a:r>
              <a:rPr lang="ru-RU" sz="1400" dirty="0" smtClean="0"/>
              <a:t>     Результаты анкетирования:</a:t>
            </a:r>
          </a:p>
          <a:p>
            <a:pPr algn="just">
              <a:buNone/>
            </a:pPr>
            <a:r>
              <a:rPr lang="ru-RU" sz="1400" b="1" dirty="0" smtClean="0"/>
              <a:t>    </a:t>
            </a:r>
            <a:r>
              <a:rPr lang="ru-RU" sz="1400" dirty="0" smtClean="0"/>
              <a:t>Первое место занимает целеустремлённость (88%), на втором месте такое качество личности, как уверенность (84%), третье место разделили упорство и самообладание (82%), а на четвёртом месте – дисциплинированность и воля.</a:t>
            </a:r>
          </a:p>
        </p:txBody>
      </p:sp>
      <p:sp>
        <p:nvSpPr>
          <p:cNvPr id="3" name="Заголовок 2"/>
          <p:cNvSpPr>
            <a:spLocks noGrp="1"/>
          </p:cNvSpPr>
          <p:nvPr>
            <p:ph type="title"/>
          </p:nvPr>
        </p:nvSpPr>
        <p:spPr>
          <a:xfrm>
            <a:off x="457200" y="274638"/>
            <a:ext cx="8229600" cy="778098"/>
          </a:xfrm>
        </p:spPr>
        <p:txBody>
          <a:bodyPr>
            <a:normAutofit fontScale="90000"/>
          </a:bodyPr>
          <a:lstStyle/>
          <a:p>
            <a:pPr lvl="1" algn="ctr" rtl="0">
              <a:spcBef>
                <a:spcPct val="0"/>
              </a:spcBef>
            </a:pPr>
            <a:r>
              <a:rPr lang="ru-RU" b="1" dirty="0"/>
              <a:t>Анкетирование учащихся: </a:t>
            </a:r>
            <a:r>
              <a:rPr lang="ru-RU" b="1" dirty="0" smtClean="0"/>
              <a:t/>
            </a:r>
            <a:br>
              <a:rPr lang="ru-RU" b="1" dirty="0" smtClean="0"/>
            </a:br>
            <a:r>
              <a:rPr lang="ru-RU" b="1" dirty="0" smtClean="0"/>
              <a:t>«</a:t>
            </a:r>
            <a:r>
              <a:rPr lang="ru-RU" b="1" dirty="0"/>
              <a:t>Влияние спорта на развитие личностных качеств учащихся»</a:t>
            </a:r>
            <a:r>
              <a:rPr lang="ru-RU" sz="1400" dirty="0"/>
              <a:t/>
            </a:r>
            <a:br>
              <a:rPr lang="ru-RU" sz="1400" dirty="0"/>
            </a:br>
            <a:endParaRPr lang="ru-RU" dirty="0"/>
          </a:p>
        </p:txBody>
      </p:sp>
      <p:graphicFrame>
        <p:nvGraphicFramePr>
          <p:cNvPr id="4" name="Диаграмма 3"/>
          <p:cNvGraphicFramePr/>
          <p:nvPr/>
        </p:nvGraphicFramePr>
        <p:xfrm>
          <a:off x="1259632" y="3212976"/>
          <a:ext cx="6552728" cy="364502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51520" y="404664"/>
            <a:ext cx="8712968" cy="2016224"/>
          </a:xfrm>
        </p:spPr>
        <p:txBody>
          <a:bodyPr>
            <a:noAutofit/>
          </a:bodyPr>
          <a:lstStyle/>
          <a:p>
            <a:pPr algn="just">
              <a:buNone/>
            </a:pPr>
            <a:r>
              <a:rPr lang="ru-RU" sz="1400" dirty="0" smtClean="0"/>
              <a:t>    На вопрос анкеты – помогают ли занятия спортом учиться  взаимодействовать с людьми, учащиеся отвечали положительно, ведь в спорте, особенно в командных его видах, очень важно научиться работать в едином, слаженном коллективе, слушаться тренера и уважать противника. И конечно, все вышеперечисленные качества личности, которые развивает в нас спорт, положительно влияют на учебную деятельность. Дисциплина, целеустремлённость, воля, упорство и самообладание – это те самые качества, которые помогают нам не только подняться в будущем на пьедестал, но и быть отличниками в учёбе.</a:t>
            </a:r>
            <a:endParaRPr lang="ru-RU" sz="1400" dirty="0"/>
          </a:p>
        </p:txBody>
      </p:sp>
      <p:pic>
        <p:nvPicPr>
          <p:cNvPr id="38914" name="Picture 2" descr="https://pp.userapi.com/c824500/v824500163/1116e2/A496-FMY8Eo.jpg"/>
          <p:cNvPicPr>
            <a:picLocks noChangeAspect="1" noChangeArrowheads="1"/>
          </p:cNvPicPr>
          <p:nvPr/>
        </p:nvPicPr>
        <p:blipFill>
          <a:blip r:embed="rId2" cstate="screen"/>
          <a:srcRect/>
          <a:stretch>
            <a:fillRect/>
          </a:stretch>
        </p:blipFill>
        <p:spPr bwMode="auto">
          <a:xfrm>
            <a:off x="683568" y="2420888"/>
            <a:ext cx="3619322" cy="4437112"/>
          </a:xfrm>
          <a:prstGeom prst="rect">
            <a:avLst/>
          </a:prstGeom>
          <a:noFill/>
        </p:spPr>
      </p:pic>
      <p:pic>
        <p:nvPicPr>
          <p:cNvPr id="38916" name="Picture 4" descr="https://pp.userapi.com/c824500/v824500163/1116c4/R0f4vlYyTYM.jpg"/>
          <p:cNvPicPr>
            <a:picLocks noChangeAspect="1" noChangeArrowheads="1"/>
          </p:cNvPicPr>
          <p:nvPr/>
        </p:nvPicPr>
        <p:blipFill>
          <a:blip r:embed="rId3" cstate="screen"/>
          <a:srcRect/>
          <a:stretch>
            <a:fillRect/>
          </a:stretch>
        </p:blipFill>
        <p:spPr bwMode="auto">
          <a:xfrm>
            <a:off x="4860031" y="2420889"/>
            <a:ext cx="3830655" cy="443711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79512" y="692696"/>
            <a:ext cx="8445624" cy="1152128"/>
          </a:xfrm>
        </p:spPr>
        <p:txBody>
          <a:bodyPr>
            <a:normAutofit lnSpcReduction="10000"/>
          </a:bodyPr>
          <a:lstStyle/>
          <a:p>
            <a:pPr algn="just">
              <a:buNone/>
            </a:pPr>
            <a:r>
              <a:rPr lang="ru-RU" sz="1400" dirty="0" smtClean="0"/>
              <a:t>    Мастерство профессиональных спортсменов достойно уважения. Но успехи не приходят сами собой. Тем, кто посвятил свою жизнь спорту, приходится прилагать массу усилий и проявлять свои лучшие личностные качества, чтобы показать высокие результаты и достичь желанной победы. Спорт формирует характер, закаляет волю и учит преодолевать препятствия.</a:t>
            </a:r>
          </a:p>
          <a:p>
            <a:pPr algn="just"/>
            <a:endParaRPr lang="ru-RU" sz="1400" dirty="0" smtClean="0"/>
          </a:p>
        </p:txBody>
      </p:sp>
      <p:sp>
        <p:nvSpPr>
          <p:cNvPr id="3" name="Заголовок 2"/>
          <p:cNvSpPr>
            <a:spLocks noGrp="1"/>
          </p:cNvSpPr>
          <p:nvPr>
            <p:ph type="title"/>
          </p:nvPr>
        </p:nvSpPr>
        <p:spPr>
          <a:xfrm>
            <a:off x="395536" y="260648"/>
            <a:ext cx="8291264" cy="576064"/>
          </a:xfrm>
        </p:spPr>
        <p:txBody>
          <a:bodyPr>
            <a:normAutofit fontScale="90000"/>
          </a:bodyPr>
          <a:lstStyle/>
          <a:p>
            <a:pPr algn="ctr"/>
            <a:r>
              <a:rPr lang="ru-RU" sz="2000" dirty="0" smtClean="0"/>
              <a:t>Заключение </a:t>
            </a:r>
            <a:br>
              <a:rPr lang="ru-RU" sz="2000" dirty="0" smtClean="0"/>
            </a:br>
            <a:endParaRPr lang="ru-RU" sz="2000" dirty="0"/>
          </a:p>
        </p:txBody>
      </p:sp>
      <p:pic>
        <p:nvPicPr>
          <p:cNvPr id="37892" name="Picture 4" descr="http://www.tele.ru/upload/resize_cache/iblock/c83/640_520_0/olimpiyskie-igry-sochi-2014-olimpiada-figurnoe-katanie-ekaterina-bobrova-tatyana-volosozhar-elena-il.jpg"/>
          <p:cNvPicPr>
            <a:picLocks noChangeAspect="1" noChangeArrowheads="1"/>
          </p:cNvPicPr>
          <p:nvPr/>
        </p:nvPicPr>
        <p:blipFill>
          <a:blip r:embed="rId2" cstate="screen"/>
          <a:srcRect/>
          <a:stretch>
            <a:fillRect/>
          </a:stretch>
        </p:blipFill>
        <p:spPr bwMode="auto">
          <a:xfrm>
            <a:off x="1403648" y="1772816"/>
            <a:ext cx="6480720" cy="486054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548680"/>
            <a:ext cx="8892480" cy="3024336"/>
          </a:xfrm>
        </p:spPr>
        <p:txBody>
          <a:bodyPr>
            <a:normAutofit/>
          </a:bodyPr>
          <a:lstStyle/>
          <a:p>
            <a:pPr algn="just">
              <a:buNone/>
            </a:pPr>
            <a:r>
              <a:rPr lang="ru-RU" sz="1400" dirty="0" smtClean="0"/>
              <a:t>    В ходе написания этой работы нами были изучены интересы детей к спорту и важность спорта в формировании личностных качеств учащихся.</a:t>
            </a:r>
            <a:r>
              <a:rPr lang="ru-RU" sz="1400" b="1" dirty="0" smtClean="0"/>
              <a:t> </a:t>
            </a:r>
            <a:r>
              <a:rPr lang="ru-RU" sz="1400" dirty="0" smtClean="0"/>
              <a:t>Учитывая тот факт, что развитие ребенка важно не только физически, но и как личности, то заинтересовать детей к систематическим занятиям спорта было бы как раз кстати. В нашем возрасте нужно проявлять интерес к чему – либо и это должно оказывать только положительный эффект. В нашем случае это занятия спортом.  Спорт учит нас ставить перед собой цели и добиваться их, придаёт уверенность в своих силах, учит решительности, выдержке, дисциплинированности, преодолению трудностей. Может из меня и не выйдет профессионального спортсмена, но я благодарен своим учителям, которые прививают мне любовь к спорту. Я намерен и в дальнейшем продолжать заниматься различными видами спорта и быть примером для младших товарищей.</a:t>
            </a:r>
          </a:p>
          <a:p>
            <a:pPr algn="just">
              <a:buNone/>
            </a:pPr>
            <a:r>
              <a:rPr lang="ru-RU" sz="1400" dirty="0" smtClean="0"/>
              <a:t>    Наше предположение, что спорт играет важную роль не только для физического развития ребенка, но и для формирования личности подтвердилось для меня лично.</a:t>
            </a:r>
          </a:p>
          <a:p>
            <a:pPr algn="just"/>
            <a:endParaRPr lang="ru-RU" sz="1400" dirty="0"/>
          </a:p>
        </p:txBody>
      </p:sp>
      <p:sp>
        <p:nvSpPr>
          <p:cNvPr id="3" name="Заголовок 2"/>
          <p:cNvSpPr>
            <a:spLocks noGrp="1"/>
          </p:cNvSpPr>
          <p:nvPr>
            <p:ph type="title"/>
          </p:nvPr>
        </p:nvSpPr>
        <p:spPr>
          <a:xfrm>
            <a:off x="2339752" y="188640"/>
            <a:ext cx="3744416" cy="332656"/>
          </a:xfrm>
        </p:spPr>
        <p:txBody>
          <a:bodyPr>
            <a:normAutofit fontScale="90000"/>
          </a:bodyPr>
          <a:lstStyle/>
          <a:p>
            <a:pPr algn="ctr"/>
            <a:r>
              <a:rPr lang="ru-RU" sz="2400" dirty="0" smtClean="0"/>
              <a:t/>
            </a:r>
            <a:br>
              <a:rPr lang="ru-RU" sz="2400" dirty="0" smtClean="0"/>
            </a:br>
            <a:r>
              <a:rPr lang="ru-RU" sz="2400" dirty="0" smtClean="0"/>
              <a:t>Вывод</a:t>
            </a:r>
            <a:br>
              <a:rPr lang="ru-RU" sz="2400" dirty="0" smtClean="0"/>
            </a:br>
            <a:endParaRPr lang="ru-RU" sz="2400" dirty="0"/>
          </a:p>
        </p:txBody>
      </p:sp>
      <p:pic>
        <p:nvPicPr>
          <p:cNvPr id="36868" name="Picture 4" descr="https://im0-tub-ru.yandex.net/i?id=c6b074e3e2730a7ba905a369cfda32a3-l&amp;n=13"/>
          <p:cNvPicPr>
            <a:picLocks noChangeAspect="1" noChangeArrowheads="1"/>
          </p:cNvPicPr>
          <p:nvPr/>
        </p:nvPicPr>
        <p:blipFill>
          <a:blip r:embed="rId2" cstate="screen"/>
          <a:srcRect/>
          <a:stretch>
            <a:fillRect/>
          </a:stretch>
        </p:blipFill>
        <p:spPr bwMode="auto">
          <a:xfrm>
            <a:off x="1475656" y="3516829"/>
            <a:ext cx="6336704" cy="3341171"/>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23528" y="908720"/>
            <a:ext cx="8568952" cy="2091688"/>
          </a:xfrm>
        </p:spPr>
        <p:txBody>
          <a:bodyPr>
            <a:normAutofit/>
          </a:bodyPr>
          <a:lstStyle/>
          <a:p>
            <a:pPr lvl="0"/>
            <a:r>
              <a:rPr lang="ru-RU" sz="1400" dirty="0" smtClean="0"/>
              <a:t>Азарова Р. И. Досуг современной молодежи//Внешкольник. – № 10. - 2003.</a:t>
            </a:r>
          </a:p>
          <a:p>
            <a:pPr lvl="0"/>
            <a:r>
              <a:rPr lang="ru-RU" sz="1400" dirty="0" err="1" smtClean="0"/>
              <a:t>Аплетаев</a:t>
            </a:r>
            <a:r>
              <a:rPr lang="ru-RU" sz="1400" dirty="0" smtClean="0"/>
              <a:t> М.Н. Система воспитания личности в процессе обучения. - Омск: Изд-во </a:t>
            </a:r>
            <a:r>
              <a:rPr lang="ru-RU" sz="1400" dirty="0" err="1" smtClean="0"/>
              <a:t>ОмГПУ</a:t>
            </a:r>
            <a:r>
              <a:rPr lang="ru-RU" sz="1400" dirty="0" smtClean="0"/>
              <a:t>, 1998.</a:t>
            </a:r>
          </a:p>
          <a:p>
            <a:pPr lvl="0"/>
            <a:r>
              <a:rPr lang="ru-RU" sz="1400" dirty="0" smtClean="0"/>
              <a:t>Архангельский Н.В. Ценности и воспитание // №4 - М.: Педагогика, 1999.</a:t>
            </a:r>
          </a:p>
          <a:p>
            <a:pPr lvl="0"/>
            <a:r>
              <a:rPr lang="ru-RU" sz="1400" dirty="0" smtClean="0"/>
              <a:t>Виноградова Н.Д. Морально-волевые качества личности. - М., 1997.</a:t>
            </a:r>
          </a:p>
          <a:p>
            <a:pPr lvl="0"/>
            <a:r>
              <a:rPr lang="ru-RU" sz="1400" dirty="0" err="1" smtClean="0"/>
              <a:t>Кукшин</a:t>
            </a:r>
            <a:r>
              <a:rPr lang="ru-RU" sz="1400" dirty="0" smtClean="0"/>
              <a:t> В.С. Теория и методика воспитательной работы: Учебное пособие. Издательский центр «Март», 2004.</a:t>
            </a:r>
          </a:p>
          <a:p>
            <a:pPr lvl="0"/>
            <a:r>
              <a:rPr lang="ru-RU" sz="1400" dirty="0" smtClean="0"/>
              <a:t>Малкин В.Р. «Управление психологической подготовки в спорте» 2008 г.</a:t>
            </a:r>
          </a:p>
          <a:p>
            <a:pPr>
              <a:buNone/>
            </a:pPr>
            <a:endParaRPr lang="ru-RU" sz="1400" dirty="0" smtClean="0"/>
          </a:p>
          <a:p>
            <a:endParaRPr lang="ru-RU" sz="1400" dirty="0"/>
          </a:p>
        </p:txBody>
      </p:sp>
      <p:sp>
        <p:nvSpPr>
          <p:cNvPr id="3" name="Заголовок 2"/>
          <p:cNvSpPr>
            <a:spLocks noGrp="1"/>
          </p:cNvSpPr>
          <p:nvPr>
            <p:ph type="title"/>
          </p:nvPr>
        </p:nvSpPr>
        <p:spPr>
          <a:xfrm>
            <a:off x="457200" y="274638"/>
            <a:ext cx="8229600" cy="634082"/>
          </a:xfrm>
        </p:spPr>
        <p:txBody>
          <a:bodyPr>
            <a:normAutofit fontScale="90000"/>
          </a:bodyPr>
          <a:lstStyle/>
          <a:p>
            <a:pPr algn="ctr"/>
            <a:r>
              <a:rPr lang="ru-RU" sz="2200" dirty="0" smtClean="0"/>
              <a:t>Литература</a:t>
            </a:r>
            <a:r>
              <a:rPr lang="ru-RU" sz="2000" dirty="0" smtClean="0"/>
              <a:t/>
            </a:r>
            <a:br>
              <a:rPr lang="ru-RU" sz="2000" dirty="0" smtClean="0"/>
            </a:br>
            <a:endParaRPr lang="ru-RU" sz="2000" dirty="0"/>
          </a:p>
        </p:txBody>
      </p:sp>
      <p:pic>
        <p:nvPicPr>
          <p:cNvPr id="35842" name="Picture 2" descr="http://lesmeh.edu35.ru/images/phocagallery/raznoe/olimp.png"/>
          <p:cNvPicPr>
            <a:picLocks noChangeAspect="1" noChangeArrowheads="1"/>
          </p:cNvPicPr>
          <p:nvPr/>
        </p:nvPicPr>
        <p:blipFill>
          <a:blip r:embed="rId2" cstate="screen"/>
          <a:srcRect/>
          <a:stretch>
            <a:fillRect/>
          </a:stretch>
        </p:blipFill>
        <p:spPr bwMode="auto">
          <a:xfrm>
            <a:off x="2555776" y="3356992"/>
            <a:ext cx="4392488" cy="3244774"/>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ctr"/>
            <a:r>
              <a:rPr lang="ru-RU" sz="2000" dirty="0" smtClean="0"/>
              <a:t>Приложение 1</a:t>
            </a:r>
            <a:br>
              <a:rPr lang="ru-RU" sz="2000" dirty="0" smtClean="0"/>
            </a:br>
            <a:r>
              <a:rPr lang="ru-RU" sz="2000" dirty="0" smtClean="0"/>
              <a:t>Спортивные секции и спортивные клубы в Ногинске</a:t>
            </a:r>
            <a:br>
              <a:rPr lang="ru-RU" sz="2000" dirty="0" smtClean="0"/>
            </a:br>
            <a:endParaRPr lang="ru-RU" sz="20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4817" name="Object 1"/>
          <p:cNvGraphicFramePr>
            <a:graphicFrameLocks noChangeAspect="1"/>
          </p:cNvGraphicFramePr>
          <p:nvPr/>
        </p:nvGraphicFramePr>
        <p:xfrm>
          <a:off x="251520" y="1196752"/>
          <a:ext cx="8496944" cy="5509716"/>
        </p:xfrm>
        <a:graphic>
          <a:graphicData uri="http://schemas.openxmlformats.org/presentationml/2006/ole">
            <p:oleObj spid="_x0000_s34817" name="Слайд" r:id="rId3" imgW="4570530" imgH="3427618" progId="PowerPoint.Slide.12">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Autofit/>
          </a:bodyPr>
          <a:lstStyle/>
          <a:p>
            <a:pPr algn="ctr"/>
            <a:r>
              <a:rPr lang="ru-RU" sz="2000" dirty="0" smtClean="0"/>
              <a:t>Приложение 2</a:t>
            </a:r>
            <a:br>
              <a:rPr lang="ru-RU" sz="2000" dirty="0" smtClean="0"/>
            </a:br>
            <a:r>
              <a:rPr lang="ru-RU" sz="2000" dirty="0" smtClean="0"/>
              <a:t>Комплекс физических упражнений в школе и дома для детей, не посещающих спортивные секции</a:t>
            </a:r>
            <a:br>
              <a:rPr lang="ru-RU" sz="2000" dirty="0" smtClean="0"/>
            </a:br>
            <a:endParaRPr lang="ru-RU" sz="2000" dirty="0"/>
          </a:p>
        </p:txBody>
      </p:sp>
      <p:sp>
        <p:nvSpPr>
          <p:cNvPr id="409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40961" name="Object 1"/>
          <p:cNvGraphicFramePr>
            <a:graphicFrameLocks noChangeAspect="1"/>
          </p:cNvGraphicFramePr>
          <p:nvPr/>
        </p:nvGraphicFramePr>
        <p:xfrm>
          <a:off x="683568" y="1268760"/>
          <a:ext cx="7704856" cy="5335096"/>
        </p:xfrm>
        <a:graphic>
          <a:graphicData uri="http://schemas.openxmlformats.org/presentationml/2006/ole">
            <p:oleObj spid="_x0000_s40961" name="Слайд" r:id="rId3" imgW="4570530" imgH="3427618" progId="PowerPoint.Slide.12">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buNone/>
            </a:pPr>
            <a:r>
              <a:rPr lang="ru-RU" sz="1400" b="1" dirty="0" smtClean="0"/>
              <a:t> </a:t>
            </a:r>
            <a:endParaRPr lang="ru-RU" sz="1400" dirty="0" smtClean="0"/>
          </a:p>
          <a:p>
            <a:r>
              <a:rPr lang="ru-RU" sz="1400" dirty="0" err="1" smtClean="0"/>
              <a:t>Фамилия____________________</a:t>
            </a:r>
            <a:r>
              <a:rPr lang="ru-RU" sz="1400" dirty="0" smtClean="0"/>
              <a:t> </a:t>
            </a:r>
            <a:r>
              <a:rPr lang="ru-RU" sz="1400" dirty="0" err="1" smtClean="0"/>
              <a:t>Имя__________</a:t>
            </a:r>
            <a:endParaRPr lang="ru-RU" sz="1400" dirty="0" smtClean="0"/>
          </a:p>
          <a:p>
            <a:r>
              <a:rPr lang="ru-RU" sz="1400" dirty="0" smtClean="0"/>
              <a:t>Занимаетесь ли Вы спортом?   ДА   НЕТ</a:t>
            </a:r>
          </a:p>
          <a:p>
            <a:r>
              <a:rPr lang="ru-RU" sz="1400" dirty="0" smtClean="0"/>
              <a:t>Нравится ли Вам заниматься спортом?  ДА   НЕТ</a:t>
            </a:r>
          </a:p>
          <a:p>
            <a:r>
              <a:rPr lang="ru-RU" sz="1400" dirty="0" smtClean="0"/>
              <a:t>Какие качества  воспитывает  в тебе спорт? (+, -)</a:t>
            </a:r>
          </a:p>
          <a:p>
            <a:pPr lvl="0"/>
            <a:r>
              <a:rPr lang="ru-RU" sz="1400" dirty="0" smtClean="0"/>
              <a:t>Дисциплинированность</a:t>
            </a:r>
          </a:p>
          <a:p>
            <a:pPr lvl="0"/>
            <a:r>
              <a:rPr lang="ru-RU" sz="1400" dirty="0" smtClean="0"/>
              <a:t>Воля</a:t>
            </a:r>
          </a:p>
          <a:p>
            <a:pPr lvl="0"/>
            <a:r>
              <a:rPr lang="ru-RU" sz="1400" dirty="0" smtClean="0"/>
              <a:t>Упорство </a:t>
            </a:r>
          </a:p>
          <a:p>
            <a:pPr lvl="0"/>
            <a:r>
              <a:rPr lang="ru-RU" sz="1400" dirty="0" smtClean="0"/>
              <a:t>Целеустремлённость</a:t>
            </a:r>
          </a:p>
          <a:p>
            <a:pPr lvl="0"/>
            <a:r>
              <a:rPr lang="ru-RU" sz="1400" dirty="0" smtClean="0"/>
              <a:t>Уверенность </a:t>
            </a:r>
          </a:p>
          <a:p>
            <a:pPr lvl="0"/>
            <a:r>
              <a:rPr lang="ru-RU" sz="1400" dirty="0" smtClean="0"/>
              <a:t>Самообладание </a:t>
            </a:r>
          </a:p>
          <a:p>
            <a:pPr lvl="0"/>
            <a:r>
              <a:rPr lang="ru-RU" sz="1400" dirty="0" smtClean="0"/>
              <a:t>Умение взаимодействовать с людьми</a:t>
            </a:r>
          </a:p>
          <a:p>
            <a:r>
              <a:rPr lang="ru-RU" sz="1400" dirty="0" smtClean="0"/>
              <a:t>Влияют ли эти качества на учёбу? Дайте развёрнутый ответ</a:t>
            </a:r>
          </a:p>
          <a:p>
            <a:pPr>
              <a:buNone/>
            </a:pPr>
            <a:endParaRPr lang="ru-RU" sz="1400" dirty="0" smtClean="0"/>
          </a:p>
        </p:txBody>
      </p:sp>
      <p:sp>
        <p:nvSpPr>
          <p:cNvPr id="3" name="Заголовок 2"/>
          <p:cNvSpPr>
            <a:spLocks noGrp="1"/>
          </p:cNvSpPr>
          <p:nvPr>
            <p:ph type="title"/>
          </p:nvPr>
        </p:nvSpPr>
        <p:spPr>
          <a:xfrm>
            <a:off x="457200" y="274638"/>
            <a:ext cx="8229600" cy="1066130"/>
          </a:xfrm>
        </p:spPr>
        <p:txBody>
          <a:bodyPr>
            <a:normAutofit/>
          </a:bodyPr>
          <a:lstStyle/>
          <a:p>
            <a:pPr algn="ctr"/>
            <a:r>
              <a:rPr lang="ru-RU" sz="2000" dirty="0" smtClean="0"/>
              <a:t>Приложение 3</a:t>
            </a:r>
            <a:br>
              <a:rPr lang="ru-RU" sz="2000" dirty="0" smtClean="0"/>
            </a:br>
            <a:r>
              <a:rPr lang="ru-RU" sz="2000" dirty="0" smtClean="0"/>
              <a:t>Анкета</a:t>
            </a:r>
            <a:br>
              <a:rPr lang="ru-RU" sz="2000" dirty="0" smtClean="0"/>
            </a:br>
            <a:endParaRPr lang="ru-RU"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51520" y="836712"/>
            <a:ext cx="8640960" cy="1584176"/>
          </a:xfrm>
        </p:spPr>
        <p:txBody>
          <a:bodyPr>
            <a:normAutofit/>
          </a:bodyPr>
          <a:lstStyle/>
          <a:p>
            <a:pPr algn="r">
              <a:buNone/>
            </a:pPr>
            <a:r>
              <a:rPr lang="ru-RU" sz="1800" b="1" i="1" dirty="0" smtClean="0"/>
              <a:t>«Занятия спортом тренируют не только здоровье человека, но и его характер. А спортивные достижения добавляют уверенности в себе».</a:t>
            </a:r>
          </a:p>
          <a:p>
            <a:pPr marL="90488" indent="19050" algn="just">
              <a:buNone/>
            </a:pPr>
            <a:r>
              <a:rPr lang="ru-RU" sz="1400" dirty="0" smtClean="0"/>
              <a:t>Спорт играет большую роль в жизни детей. Он укрепляет здоровье, воспитывает характер, делает человека сильным и выносливым, закаляет организм. Физическая культура и спорт являются важнейшим условием, а физическое воспитание - важнейшим средством всестороннего и гармоничного развития личности. </a:t>
            </a:r>
          </a:p>
          <a:p>
            <a:endParaRPr lang="ru-RU" dirty="0"/>
          </a:p>
        </p:txBody>
      </p:sp>
      <p:sp>
        <p:nvSpPr>
          <p:cNvPr id="3" name="Заголовок 2"/>
          <p:cNvSpPr>
            <a:spLocks noGrp="1"/>
          </p:cNvSpPr>
          <p:nvPr>
            <p:ph type="title"/>
          </p:nvPr>
        </p:nvSpPr>
        <p:spPr>
          <a:xfrm>
            <a:off x="457200" y="274638"/>
            <a:ext cx="8229600" cy="418058"/>
          </a:xfrm>
        </p:spPr>
        <p:txBody>
          <a:bodyPr>
            <a:normAutofit fontScale="90000"/>
          </a:bodyPr>
          <a:lstStyle/>
          <a:p>
            <a:pPr algn="ctr"/>
            <a:r>
              <a:rPr lang="ru-RU" dirty="0" smtClean="0"/>
              <a:t>Ведение</a:t>
            </a:r>
            <a:endParaRPr lang="ru-RU" dirty="0"/>
          </a:p>
        </p:txBody>
      </p:sp>
      <p:pic>
        <p:nvPicPr>
          <p:cNvPr id="8194" name="Picture 2" descr="http://noginsk-sch21.edusite.ru/images/p226_img_2401.jpg"/>
          <p:cNvPicPr>
            <a:picLocks noChangeAspect="1" noChangeArrowheads="1"/>
          </p:cNvPicPr>
          <p:nvPr/>
        </p:nvPicPr>
        <p:blipFill>
          <a:blip r:embed="rId2" cstate="screen"/>
          <a:srcRect/>
          <a:stretch>
            <a:fillRect/>
          </a:stretch>
        </p:blipFill>
        <p:spPr bwMode="auto">
          <a:xfrm>
            <a:off x="251520" y="2564904"/>
            <a:ext cx="4251820" cy="3152211"/>
          </a:xfrm>
          <a:prstGeom prst="rect">
            <a:avLst/>
          </a:prstGeom>
          <a:noFill/>
        </p:spPr>
      </p:pic>
      <p:pic>
        <p:nvPicPr>
          <p:cNvPr id="8196" name="Picture 4" descr="http://noginsk-sch21.edusite.ru/images/p226_img_2388.jpg"/>
          <p:cNvPicPr>
            <a:picLocks noChangeAspect="1" noChangeArrowheads="1"/>
          </p:cNvPicPr>
          <p:nvPr/>
        </p:nvPicPr>
        <p:blipFill>
          <a:blip r:embed="rId3" cstate="screen"/>
          <a:srcRect/>
          <a:stretch>
            <a:fillRect/>
          </a:stretch>
        </p:blipFill>
        <p:spPr bwMode="auto">
          <a:xfrm>
            <a:off x="4716016" y="2547652"/>
            <a:ext cx="4248472" cy="317160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188640"/>
            <a:ext cx="9144000" cy="6669360"/>
          </a:xfrm>
        </p:spPr>
        <p:txBody>
          <a:bodyPr>
            <a:noAutofit/>
          </a:bodyPr>
          <a:lstStyle/>
          <a:p>
            <a:pPr marL="90488" indent="19050" algn="just">
              <a:buNone/>
            </a:pPr>
            <a:r>
              <a:rPr lang="ru-RU" sz="1400" b="1" dirty="0" smtClean="0"/>
              <a:t>Актуальность работы:</a:t>
            </a:r>
            <a:r>
              <a:rPr lang="ru-RU" sz="1400" dirty="0" smtClean="0"/>
              <a:t> Важнейшая социальная задача современного общества состоит в том, чтобы вырастить поколение граждан, гармонически сочетающих в себе духовное богатство и физическое совершенство. При этом важнейшим средством воспитания гармонично развитой и социально активной личности является физическая культура и спорт. Воспитание в человеке высоких моральных, волевых, эмоциональных, коммуникативных качеств означает оздоровление общества, гармонизацию социальной жизни и в результате повышение созидательного общественного настроя.  </a:t>
            </a:r>
            <a:r>
              <a:rPr lang="ru-RU" sz="1400" b="1" dirty="0" smtClean="0"/>
              <a:t>Цель работы:</a:t>
            </a:r>
            <a:r>
              <a:rPr lang="ru-RU" sz="1400" dirty="0" smtClean="0"/>
              <a:t> целью работы является анализ роли физкультуры и спорта в развитии личности как многофакторного явления.</a:t>
            </a:r>
          </a:p>
          <a:p>
            <a:pPr algn="just">
              <a:buNone/>
            </a:pPr>
            <a:r>
              <a:rPr lang="ru-RU" sz="1400" b="1" dirty="0" smtClean="0"/>
              <a:t>Задачи:</a:t>
            </a:r>
            <a:endParaRPr lang="ru-RU" sz="1400" dirty="0" smtClean="0"/>
          </a:p>
          <a:p>
            <a:pPr lvl="0" algn="just"/>
            <a:r>
              <a:rPr lang="ru-RU" sz="1400" dirty="0" smtClean="0"/>
              <a:t>Изучить теоретическую часть данного вопроса;</a:t>
            </a:r>
          </a:p>
          <a:p>
            <a:pPr lvl="0" algn="just"/>
            <a:r>
              <a:rPr lang="ru-RU" sz="1400" dirty="0" smtClean="0"/>
              <a:t>Провести анкетирование учащихся по данной теме;</a:t>
            </a:r>
          </a:p>
          <a:p>
            <a:pPr lvl="0" algn="just"/>
            <a:r>
              <a:rPr lang="ru-RU" sz="1400" dirty="0" smtClean="0"/>
              <a:t>Проанализировать отношение детей к спорту;</a:t>
            </a:r>
          </a:p>
          <a:p>
            <a:pPr lvl="0" algn="just"/>
            <a:r>
              <a:rPr lang="ru-RU" sz="1400" dirty="0" smtClean="0"/>
              <a:t>Сформулировать рекомендации и выводы;</a:t>
            </a:r>
          </a:p>
          <a:p>
            <a:pPr lvl="0" algn="just"/>
            <a:r>
              <a:rPr lang="ru-RU" sz="1400" dirty="0" smtClean="0"/>
              <a:t>Учиться работать в программах </a:t>
            </a:r>
            <a:r>
              <a:rPr lang="ru-RU" sz="1400" dirty="0" err="1" smtClean="0"/>
              <a:t>Microsoft</a:t>
            </a:r>
            <a:r>
              <a:rPr lang="ru-RU" sz="1400" dirty="0" smtClean="0"/>
              <a:t> </a:t>
            </a:r>
            <a:r>
              <a:rPr lang="ru-RU" sz="1400" dirty="0" err="1" smtClean="0"/>
              <a:t>Word</a:t>
            </a:r>
            <a:r>
              <a:rPr lang="ru-RU" sz="1400" dirty="0" smtClean="0"/>
              <a:t>, </a:t>
            </a:r>
            <a:r>
              <a:rPr lang="ru-RU" sz="1400" dirty="0" err="1" smtClean="0"/>
              <a:t>Microsoft</a:t>
            </a:r>
            <a:r>
              <a:rPr lang="ru-RU" sz="1400" dirty="0" smtClean="0"/>
              <a:t> </a:t>
            </a:r>
            <a:r>
              <a:rPr lang="ru-RU" sz="1400" dirty="0" err="1" smtClean="0"/>
              <a:t>Power</a:t>
            </a:r>
            <a:r>
              <a:rPr lang="ru-RU" sz="1400" dirty="0" smtClean="0"/>
              <a:t> </a:t>
            </a:r>
            <a:r>
              <a:rPr lang="ru-RU" sz="1400" dirty="0" err="1" smtClean="0"/>
              <a:t>Point</a:t>
            </a:r>
            <a:r>
              <a:rPr lang="ru-RU" sz="1400" dirty="0" smtClean="0"/>
              <a:t>, для создания презентации</a:t>
            </a:r>
          </a:p>
          <a:p>
            <a:pPr marL="90488" indent="19050" algn="just">
              <a:buNone/>
            </a:pPr>
            <a:r>
              <a:rPr lang="ru-RU" sz="1400" b="1" dirty="0" smtClean="0"/>
              <a:t>Гипотеза</a:t>
            </a:r>
            <a:r>
              <a:rPr lang="ru-RU" sz="1400" dirty="0" smtClean="0"/>
              <a:t> </a:t>
            </a:r>
            <a:r>
              <a:rPr lang="ru-RU" sz="1400" b="1" dirty="0" smtClean="0"/>
              <a:t>исследования</a:t>
            </a:r>
            <a:r>
              <a:rPr lang="ru-RU" sz="1400" dirty="0" smtClean="0"/>
              <a:t>: В ходе исследования мы предполагаем, обнаружить закономерности и пути воспитания гармонично развитой личности </a:t>
            </a:r>
            <a:r>
              <a:rPr lang="ru-RU" sz="1400" dirty="0" err="1" smtClean="0"/>
              <a:t>c</a:t>
            </a:r>
            <a:r>
              <a:rPr lang="ru-RU" sz="1400" dirty="0" smtClean="0"/>
              <a:t> высокими моральными и волевыми качествами с помощью средств физической культуры и спорта.</a:t>
            </a:r>
          </a:p>
          <a:p>
            <a:pPr algn="just">
              <a:buNone/>
            </a:pPr>
            <a:r>
              <a:rPr lang="ru-RU" sz="1400" b="1" dirty="0" smtClean="0"/>
              <a:t>Методы исследования:</a:t>
            </a:r>
            <a:r>
              <a:rPr lang="ru-RU" sz="1400" dirty="0" smtClean="0"/>
              <a:t> </a:t>
            </a:r>
          </a:p>
          <a:p>
            <a:pPr lvl="0" algn="just"/>
            <a:r>
              <a:rPr lang="ru-RU" sz="1400" dirty="0" smtClean="0"/>
              <a:t>Изучение литературы и информацию в сети Интернет</a:t>
            </a:r>
          </a:p>
          <a:p>
            <a:pPr lvl="0" algn="just"/>
            <a:r>
              <a:rPr lang="ru-RU" sz="1400" dirty="0" smtClean="0"/>
              <a:t>Анкетирование учащихся</a:t>
            </a:r>
          </a:p>
          <a:p>
            <a:pPr lvl="0" algn="just"/>
            <a:r>
              <a:rPr lang="ru-RU" sz="1400" dirty="0" smtClean="0"/>
              <a:t>Обработка результатов</a:t>
            </a:r>
          </a:p>
          <a:p>
            <a:pPr algn="just">
              <a:buNone/>
            </a:pPr>
            <a:r>
              <a:rPr lang="ru-RU" sz="1400" b="1" dirty="0" smtClean="0"/>
              <a:t>Этапы проекта:</a:t>
            </a:r>
            <a:endParaRPr lang="ru-RU" sz="1400" dirty="0" smtClean="0"/>
          </a:p>
          <a:p>
            <a:pPr algn="just"/>
            <a:r>
              <a:rPr lang="ru-RU" sz="1400" dirty="0" smtClean="0"/>
              <a:t>I  этап: Изучение литературы по данной теме; </a:t>
            </a:r>
          </a:p>
          <a:p>
            <a:pPr algn="just"/>
            <a:r>
              <a:rPr lang="ru-RU" sz="1400" dirty="0" smtClean="0"/>
              <a:t>II этап: Сбор информации, анкетирование учащихся;</a:t>
            </a:r>
          </a:p>
          <a:p>
            <a:pPr algn="just"/>
            <a:r>
              <a:rPr lang="en-US" sz="1400" dirty="0" smtClean="0"/>
              <a:t>III </a:t>
            </a:r>
            <a:r>
              <a:rPr lang="ru-RU" sz="1400" dirty="0" smtClean="0"/>
              <a:t>этап: Сформулировать рекомендации, сделать выводы, оформление классных уголков;</a:t>
            </a:r>
          </a:p>
          <a:p>
            <a:pPr algn="just"/>
            <a:r>
              <a:rPr lang="en-US" sz="1400" dirty="0" smtClean="0"/>
              <a:t>IV </a:t>
            </a:r>
            <a:r>
              <a:rPr lang="ru-RU" sz="1400" dirty="0" smtClean="0"/>
              <a:t>этап: Оформление презентации и представление работы школьной общественности.</a:t>
            </a:r>
            <a:endParaRPr lang="ru-RU"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620688"/>
            <a:ext cx="9144000" cy="2664295"/>
          </a:xfrm>
        </p:spPr>
        <p:txBody>
          <a:bodyPr>
            <a:noAutofit/>
          </a:bodyPr>
          <a:lstStyle/>
          <a:p>
            <a:pPr marL="90488" indent="19050" algn="just">
              <a:buNone/>
            </a:pPr>
            <a:r>
              <a:rPr lang="ru-RU" sz="1400" dirty="0" smtClean="0"/>
              <a:t>Согласно признанному определению, спорт является составной частью физической культуры, средством и методом физического воспитания. Социологические опросы молодёжи, занимающейся спортом, показывают, что спорт формирует первоначальное представление о жизни и мире. Именно в спорте наиболее ярко проявляются такие важные для современного общества ценности, как равенство шансов на успех, стремление быть первым, победить не только соперника, но и самого себя. На тренировках, а особенно во время спортивных соревнований учащиеся переносят большие физические и моральные нагрузки: быстро меняющаяся обстановка, сопротивление соперника, зависимость результата спортивных соревнований от усилий каждого члена команды, умение подчинить свои интересы интересам коллектива. Уважительное отношение к сопернику содействуют формированию у детей таких черт характера, как сила воли, смелость, самообладание, решительность, уверенность в своих силах, выдержка, дисциплинированность.</a:t>
            </a:r>
            <a:endParaRPr lang="ru-RU" sz="1400" dirty="0"/>
          </a:p>
        </p:txBody>
      </p:sp>
      <p:sp>
        <p:nvSpPr>
          <p:cNvPr id="3" name="Заголовок 2"/>
          <p:cNvSpPr>
            <a:spLocks noGrp="1"/>
          </p:cNvSpPr>
          <p:nvPr>
            <p:ph type="title"/>
          </p:nvPr>
        </p:nvSpPr>
        <p:spPr>
          <a:xfrm>
            <a:off x="467544" y="188640"/>
            <a:ext cx="8229600" cy="490066"/>
          </a:xfrm>
        </p:spPr>
        <p:txBody>
          <a:bodyPr/>
          <a:lstStyle/>
          <a:p>
            <a:pPr lvl="1" algn="ctr"/>
            <a:r>
              <a:rPr lang="ru-RU" b="1" dirty="0"/>
              <a:t>Социальное значение спорта в современном мире</a:t>
            </a:r>
            <a:endParaRPr lang="ru-RU" sz="1400" dirty="0"/>
          </a:p>
        </p:txBody>
      </p:sp>
      <p:pic>
        <p:nvPicPr>
          <p:cNvPr id="46081" name="Picture 1" descr="D:\2 а класс\фото 2 кл\весёлые старты 2 кл\20170118_165533(0).jpg"/>
          <p:cNvPicPr>
            <a:picLocks noChangeAspect="1" noChangeArrowheads="1"/>
          </p:cNvPicPr>
          <p:nvPr/>
        </p:nvPicPr>
        <p:blipFill>
          <a:blip r:embed="rId2" cstate="screen">
            <a:lum bright="10000"/>
          </a:blip>
          <a:srcRect/>
          <a:stretch>
            <a:fillRect/>
          </a:stretch>
        </p:blipFill>
        <p:spPr bwMode="auto">
          <a:xfrm>
            <a:off x="2483768" y="3117861"/>
            <a:ext cx="6192688" cy="374013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620689"/>
            <a:ext cx="9144000" cy="3096343"/>
          </a:xfrm>
        </p:spPr>
        <p:txBody>
          <a:bodyPr>
            <a:noAutofit/>
          </a:bodyPr>
          <a:lstStyle/>
          <a:p>
            <a:pPr marL="90488" indent="0" algn="just">
              <a:buNone/>
            </a:pPr>
            <a:r>
              <a:rPr lang="ru-RU" sz="1400" dirty="0" smtClean="0"/>
              <a:t>    Физическая культура и спорт играют важную роль в формировании личности.  Спорт - это школа воспитания мужества, характера, воли. Спортивная деятельность позволяет юному спортсмену стойко переносить трудности, нередко возникающие у ребенка в школе, в семье, в других жизненных ситуациях. Во время занятий спортом происходит постоянное взаимодействие с партнёрами и соперниками,  в котором рождаются, проявляются и закрепляются положительные черты личности: лидерства, борьбы со страхами, развития соревновательных способностей, воспитания чувства коллективизма, моральной и физической подготовки. Постоянно преодолевая нагрузки, иногда заставляя себя, человек борется со второй стороной своей личности – медлительной, слабой, ленивой. В ходе занятий спортом мы учимся проявлять свои волевые качества, необходимые для достижения цели, уметь рассчитывать силы, управлять поединком, эффективно действовать при нехватке времени.  Так же мы оцениваем своё «Я» по непосредственным усилиям, которые приложили для достижения поставленной цели. В связи с развитием самооценки развиваются такие личностные качества, как самоуважение, совесть, гордость.</a:t>
            </a:r>
            <a:endParaRPr lang="ru-RU" sz="1400" dirty="0"/>
          </a:p>
        </p:txBody>
      </p:sp>
      <p:sp>
        <p:nvSpPr>
          <p:cNvPr id="3" name="Заголовок 2"/>
          <p:cNvSpPr>
            <a:spLocks noGrp="1"/>
          </p:cNvSpPr>
          <p:nvPr>
            <p:ph type="title"/>
          </p:nvPr>
        </p:nvSpPr>
        <p:spPr>
          <a:xfrm>
            <a:off x="467544" y="188640"/>
            <a:ext cx="8229600" cy="504056"/>
          </a:xfrm>
        </p:spPr>
        <p:txBody>
          <a:bodyPr>
            <a:normAutofit fontScale="90000"/>
          </a:bodyPr>
          <a:lstStyle/>
          <a:p>
            <a:pPr lvl="1" algn="ctr" rtl="0">
              <a:spcBef>
                <a:spcPct val="0"/>
              </a:spcBef>
            </a:pPr>
            <a:r>
              <a:rPr lang="ru-RU" b="1" dirty="0"/>
              <a:t>Роль физкультуры и спорта в формировании личности</a:t>
            </a:r>
            <a:r>
              <a:rPr lang="ru-RU" sz="1400" dirty="0"/>
              <a:t/>
            </a:r>
            <a:br>
              <a:rPr lang="ru-RU" sz="1400" dirty="0"/>
            </a:br>
            <a:endParaRPr lang="ru-RU" dirty="0"/>
          </a:p>
        </p:txBody>
      </p:sp>
      <p:pic>
        <p:nvPicPr>
          <p:cNvPr id="4" name="Picture 2" descr="https://sun9-4.userapi.com/c840722/v840722989/6b8f6/qNVU-tNPJLE.jpg"/>
          <p:cNvPicPr>
            <a:picLocks noChangeAspect="1" noChangeArrowheads="1"/>
          </p:cNvPicPr>
          <p:nvPr/>
        </p:nvPicPr>
        <p:blipFill>
          <a:blip r:embed="rId2" cstate="screen"/>
          <a:srcRect/>
          <a:stretch>
            <a:fillRect/>
          </a:stretch>
        </p:blipFill>
        <p:spPr bwMode="auto">
          <a:xfrm>
            <a:off x="1294750" y="3538071"/>
            <a:ext cx="6805642" cy="3198983"/>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620688"/>
            <a:ext cx="9144000" cy="1800200"/>
          </a:xfrm>
        </p:spPr>
        <p:txBody>
          <a:bodyPr>
            <a:normAutofit lnSpcReduction="10000"/>
          </a:bodyPr>
          <a:lstStyle/>
          <a:p>
            <a:pPr algn="just">
              <a:buNone/>
            </a:pPr>
            <a:r>
              <a:rPr lang="ru-RU" sz="1400" dirty="0" smtClean="0"/>
              <a:t>    Одним из важнейших направлений военно-патриотического воспитания является физическое воспитание молодежи.  Регулярные занятия спортом позволяют не только овладеть двигательными навыками и развить физические качества, но и способствуют воспитанию патриотизма граждан, помогают закалить характер, подготовить себя к защите Родины.</a:t>
            </a:r>
          </a:p>
          <a:p>
            <a:pPr algn="just">
              <a:buNone/>
            </a:pPr>
            <a:r>
              <a:rPr lang="ru-RU" sz="1400" dirty="0" smtClean="0"/>
              <a:t>    Очень важно, чтобы спортсмены осознавали, что физическое совершенствование необходимо не только им лично — для медалей и званий, но в первую очередь готовит их защищать рубежи своей Родины. Перефразируя классика можно сказать: чемпионом можешь ты не быть, но патриотом быть обязан!</a:t>
            </a:r>
          </a:p>
          <a:p>
            <a:endParaRPr lang="ru-RU" sz="1400" dirty="0"/>
          </a:p>
        </p:txBody>
      </p:sp>
      <p:sp>
        <p:nvSpPr>
          <p:cNvPr id="3" name="Заголовок 2"/>
          <p:cNvSpPr>
            <a:spLocks noGrp="1"/>
          </p:cNvSpPr>
          <p:nvPr>
            <p:ph type="title"/>
          </p:nvPr>
        </p:nvSpPr>
        <p:spPr>
          <a:xfrm>
            <a:off x="539552" y="188640"/>
            <a:ext cx="8317432" cy="562074"/>
          </a:xfrm>
        </p:spPr>
        <p:txBody>
          <a:bodyPr>
            <a:noAutofit/>
          </a:bodyPr>
          <a:lstStyle/>
          <a:p>
            <a:pPr lvl="1" algn="ctr" rtl="0">
              <a:spcBef>
                <a:spcPct val="0"/>
              </a:spcBef>
            </a:pPr>
            <a:r>
              <a:rPr lang="ru-RU" b="1" dirty="0" smtClean="0"/>
              <a:t>Чемпионом можешь ты не быть, но патриотом быть обязан!</a:t>
            </a:r>
            <a:r>
              <a:rPr lang="ru-RU" dirty="0" smtClean="0"/>
              <a:t/>
            </a:r>
            <a:br>
              <a:rPr lang="ru-RU" dirty="0" smtClean="0"/>
            </a:br>
            <a:endParaRPr lang="ru-RU" dirty="0"/>
          </a:p>
        </p:txBody>
      </p:sp>
      <p:pic>
        <p:nvPicPr>
          <p:cNvPr id="4" name="Picture 2" descr="https://im0-tub-ru.yandex.net/i?id=9657fdd6b78589cba7f0bd0a93601cf2-l&amp;n=13"/>
          <p:cNvPicPr>
            <a:picLocks noChangeAspect="1" noChangeArrowheads="1"/>
          </p:cNvPicPr>
          <p:nvPr/>
        </p:nvPicPr>
        <p:blipFill>
          <a:blip r:embed="rId2" cstate="screen"/>
          <a:srcRect/>
          <a:stretch>
            <a:fillRect/>
          </a:stretch>
        </p:blipFill>
        <p:spPr bwMode="auto">
          <a:xfrm>
            <a:off x="755576" y="2564904"/>
            <a:ext cx="7483084" cy="411151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692696"/>
            <a:ext cx="8964488" cy="3312368"/>
          </a:xfrm>
        </p:spPr>
        <p:txBody>
          <a:bodyPr>
            <a:noAutofit/>
          </a:bodyPr>
          <a:lstStyle/>
          <a:p>
            <a:pPr algn="just">
              <a:buNone/>
            </a:pPr>
            <a:r>
              <a:rPr lang="ru-RU" sz="1400" dirty="0" smtClean="0"/>
              <a:t>    В младшем школьном возрасте у детей развивается </a:t>
            </a:r>
            <a:r>
              <a:rPr lang="ru-RU" sz="1400" dirty="0" err="1" smtClean="0"/>
              <a:t>саморегуляция</a:t>
            </a:r>
            <a:r>
              <a:rPr lang="ru-RU" sz="1400" dirty="0" smtClean="0"/>
              <a:t>, и произвольность воли и поведения, он учится делать то, что надо, а не то, что хотелось бы. Поэтому начало занятия спортом с такого возраста, является важным моментом для формирования успешной личности в будущем. Для работы с младшими школьниками важно понимать, что для ребенка спортивная тренировка является средством разгрузки психики, и не следует «давить» на детей и требовать от них высоких результатов. Для тренера важнее всего сформировать у детей чувство «нужности» физического воспитания, заинтересовать их в систематичных занятиях спортом. В процессе занятия спортом ребенок попадает в ситуации побед и поражений. Поражение, как это не парадоксально, несет в себе больше пользы, чем это кажется на первый взгляд. Только поражение может выявить слабые звенья в спортивной подготовке юного спортсмена. Победа, как правило, проявляет сильные стороны личности ребенка, а поражение становится тем сигналом, чтобы он осознал, «что-то не так…» и сам себе ответил на этот вопрос «а почему так вышло...». Именно на это должны обращать внимание тренера и родители и совместными усилиями должны помочь ребенку ответить на этот вопрос.</a:t>
            </a:r>
          </a:p>
          <a:p>
            <a:pPr algn="just">
              <a:buNone/>
            </a:pPr>
            <a:endParaRPr lang="ru-RU" sz="1400" dirty="0"/>
          </a:p>
        </p:txBody>
      </p:sp>
      <p:sp>
        <p:nvSpPr>
          <p:cNvPr id="3" name="Заголовок 2"/>
          <p:cNvSpPr>
            <a:spLocks noGrp="1"/>
          </p:cNvSpPr>
          <p:nvPr>
            <p:ph type="title"/>
          </p:nvPr>
        </p:nvSpPr>
        <p:spPr>
          <a:xfrm>
            <a:off x="539552" y="188640"/>
            <a:ext cx="8229600" cy="504056"/>
          </a:xfrm>
        </p:spPr>
        <p:txBody>
          <a:bodyPr>
            <a:normAutofit fontScale="90000"/>
          </a:bodyPr>
          <a:lstStyle/>
          <a:p>
            <a:pPr algn="ctr"/>
            <a:r>
              <a:rPr lang="ru-RU" sz="2000" dirty="0" smtClean="0"/>
              <a:t/>
            </a:r>
            <a:br>
              <a:rPr lang="ru-RU" sz="2000" dirty="0" smtClean="0"/>
            </a:br>
            <a:r>
              <a:rPr lang="ru-RU" sz="2000" dirty="0" smtClean="0"/>
              <a:t>Важность занятий спортом в младшем школьном возрасте</a:t>
            </a:r>
            <a:br>
              <a:rPr lang="ru-RU" sz="2000" dirty="0" smtClean="0"/>
            </a:br>
            <a:endParaRPr lang="ru-RU" sz="2000" dirty="0"/>
          </a:p>
        </p:txBody>
      </p:sp>
      <p:pic>
        <p:nvPicPr>
          <p:cNvPr id="43010" name="Picture 2" descr="https://pp.userapi.com/c841228/v841228599/64830/rPNWuRbcm0M.jpg"/>
          <p:cNvPicPr>
            <a:picLocks noChangeAspect="1" noChangeArrowheads="1"/>
          </p:cNvPicPr>
          <p:nvPr/>
        </p:nvPicPr>
        <p:blipFill>
          <a:blip r:embed="rId2" cstate="screen"/>
          <a:srcRect/>
          <a:stretch>
            <a:fillRect/>
          </a:stretch>
        </p:blipFill>
        <p:spPr bwMode="auto">
          <a:xfrm>
            <a:off x="1763688" y="3789040"/>
            <a:ext cx="6351474" cy="288032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2"/>
          <p:cNvSpPr txBox="1">
            <a:spLocks/>
          </p:cNvSpPr>
          <p:nvPr/>
        </p:nvSpPr>
        <p:spPr>
          <a:xfrm>
            <a:off x="467544" y="188640"/>
            <a:ext cx="8229600" cy="476672"/>
          </a:xfrm>
          <a:prstGeom prst="rect">
            <a:avLst/>
          </a:prstGeom>
        </p:spPr>
        <p:txBody>
          <a:bodyPr vert="horz" rtlCol="0" anchor="ctr">
            <a:noAutofit/>
            <a:scene3d>
              <a:camera prst="orthographicFront"/>
              <a:lightRig rig="soft" dir="t"/>
            </a:scene3d>
            <a:sp3d prstMaterial="softEdge">
              <a:bevelT w="25400" h="25400"/>
            </a:sp3d>
          </a:bodyPr>
          <a:lstStyle/>
          <a:p>
            <a:pPr marL="0" marR="0" lvl="1" indent="0" algn="ctr" defTabSz="914400" rtl="0" eaLnBrk="1" fontAlgn="auto" latinLnBrk="0" hangingPunct="1">
              <a:lnSpc>
                <a:spcPct val="100000"/>
              </a:lnSpc>
              <a:spcBef>
                <a:spcPct val="0"/>
              </a:spcBef>
              <a:spcAft>
                <a:spcPts val="0"/>
              </a:spcAft>
              <a:buClrTx/>
              <a:buSzTx/>
              <a:buFontTx/>
              <a:buNone/>
              <a:tabLst/>
              <a:defRPr/>
            </a:pPr>
            <a:r>
              <a:rPr kumimoji="0" lang="ru-RU" b="1" i="0" u="none" strike="noStrike" kern="0" cap="none" spc="0" normalizeH="0" baseline="0" noProof="0" dirty="0" smtClean="0">
                <a:ln>
                  <a:noFill/>
                </a:ln>
                <a:solidFill>
                  <a:sysClr val="windowText" lastClr="000000"/>
                </a:solidFill>
                <a:effectLst/>
                <a:uLnTx/>
                <a:uFillTx/>
              </a:rPr>
              <a:t>Исследование занятости спортом учащихся</a:t>
            </a:r>
            <a:br>
              <a:rPr kumimoji="0" lang="ru-RU" b="1" i="0" u="none" strike="noStrike" kern="0" cap="none" spc="0" normalizeH="0" baseline="0" noProof="0" dirty="0" smtClean="0">
                <a:ln>
                  <a:noFill/>
                </a:ln>
                <a:solidFill>
                  <a:sysClr val="windowText" lastClr="000000"/>
                </a:solidFill>
                <a:effectLst/>
                <a:uLnTx/>
                <a:uFillTx/>
              </a:rPr>
            </a:br>
            <a:endParaRPr kumimoji="0" lang="ru-RU" b="1" i="0" u="none" strike="noStrike" kern="0" cap="none" spc="0" normalizeH="0" baseline="0" noProof="0" dirty="0">
              <a:ln>
                <a:noFill/>
              </a:ln>
              <a:solidFill>
                <a:sysClr val="windowText" lastClr="000000"/>
              </a:solidFill>
              <a:effectLst/>
              <a:uLnTx/>
              <a:uFillTx/>
            </a:endParaRPr>
          </a:p>
        </p:txBody>
      </p:sp>
      <p:sp>
        <p:nvSpPr>
          <p:cNvPr id="5" name="Прямоугольник 4"/>
          <p:cNvSpPr/>
          <p:nvPr/>
        </p:nvSpPr>
        <p:spPr>
          <a:xfrm>
            <a:off x="0" y="548680"/>
            <a:ext cx="8964488" cy="1384995"/>
          </a:xfrm>
          <a:prstGeom prst="rect">
            <a:avLst/>
          </a:prstGeom>
        </p:spPr>
        <p:txBody>
          <a:bodyPr wrap="square">
            <a:spAutoFit/>
          </a:bodyPr>
          <a:lstStyle/>
          <a:p>
            <a:pPr algn="just"/>
            <a:r>
              <a:rPr lang="ru-RU" sz="1400" dirty="0" smtClean="0"/>
              <a:t>В ходе исследовательской работы, мы провели опрос учащихся 5 – </a:t>
            </a:r>
            <a:r>
              <a:rPr lang="ru-RU" sz="1400" dirty="0" err="1" smtClean="0"/>
              <a:t>х</a:t>
            </a:r>
            <a:r>
              <a:rPr lang="ru-RU" sz="1400" dirty="0" smtClean="0"/>
              <a:t> классов. В опросе приняли участие 50 человек, которым предлагалось ответить на вопрос,  какие виды спорта пользуются у них наибольшей популярностью. В результате проведенного нами опроса выявлено, что более  80% учащихся 5 – </a:t>
            </a:r>
            <a:r>
              <a:rPr lang="ru-RU" sz="1400" dirty="0" err="1" smtClean="0"/>
              <a:t>х</a:t>
            </a:r>
            <a:r>
              <a:rPr lang="ru-RU" sz="1400" dirty="0" smtClean="0"/>
              <a:t> классов  занимаются спортом. Учитывая тот факт, что один из классов является кадетским, было выявлено, что наибольшей популярностью пользуются такие виды спорта как плавание, футбол, стрелковый спорт, рукопашный бой, лёгкая атлетика и фехтование.</a:t>
            </a:r>
          </a:p>
        </p:txBody>
      </p:sp>
      <p:pic>
        <p:nvPicPr>
          <p:cNvPr id="6" name="Picture 4" descr="http://noginsk-sch21.edusite.ru/images/p195_dsc_0533.jpg"/>
          <p:cNvPicPr>
            <a:picLocks noChangeAspect="1" noChangeArrowheads="1"/>
          </p:cNvPicPr>
          <p:nvPr/>
        </p:nvPicPr>
        <p:blipFill>
          <a:blip r:embed="rId2" cstate="screen"/>
          <a:srcRect/>
          <a:stretch>
            <a:fillRect/>
          </a:stretch>
        </p:blipFill>
        <p:spPr bwMode="auto">
          <a:xfrm>
            <a:off x="251520" y="1964810"/>
            <a:ext cx="3528392" cy="2350941"/>
          </a:xfrm>
          <a:prstGeom prst="rect">
            <a:avLst/>
          </a:prstGeom>
          <a:noFill/>
        </p:spPr>
      </p:pic>
      <p:pic>
        <p:nvPicPr>
          <p:cNvPr id="7" name="Picture 6" descr="http://noginsk-sch21.edusite.ru/images/p252_sambo.jpg"/>
          <p:cNvPicPr>
            <a:picLocks noChangeAspect="1" noChangeArrowheads="1"/>
          </p:cNvPicPr>
          <p:nvPr/>
        </p:nvPicPr>
        <p:blipFill>
          <a:blip r:embed="rId3" cstate="screen"/>
          <a:srcRect/>
          <a:stretch>
            <a:fillRect/>
          </a:stretch>
        </p:blipFill>
        <p:spPr bwMode="auto">
          <a:xfrm>
            <a:off x="5796136" y="4390197"/>
            <a:ext cx="3096344" cy="2467803"/>
          </a:xfrm>
          <a:prstGeom prst="rect">
            <a:avLst/>
          </a:prstGeom>
          <a:noFill/>
        </p:spPr>
      </p:pic>
      <p:pic>
        <p:nvPicPr>
          <p:cNvPr id="8" name="Picture 10" descr="http://noginsk-sch21.edusite.ru/images/p254_img_1403.jpg"/>
          <p:cNvPicPr>
            <a:picLocks noChangeAspect="1" noChangeArrowheads="1"/>
          </p:cNvPicPr>
          <p:nvPr/>
        </p:nvPicPr>
        <p:blipFill>
          <a:blip r:embed="rId4" cstate="screen"/>
          <a:srcRect/>
          <a:stretch>
            <a:fillRect/>
          </a:stretch>
        </p:blipFill>
        <p:spPr bwMode="auto">
          <a:xfrm>
            <a:off x="2843808" y="3212976"/>
            <a:ext cx="3384376" cy="2815907"/>
          </a:xfrm>
          <a:prstGeom prst="rect">
            <a:avLst/>
          </a:prstGeom>
          <a:noFill/>
        </p:spPr>
      </p:pic>
      <p:pic>
        <p:nvPicPr>
          <p:cNvPr id="9" name="Picture 2" descr="http://noginsk-sch21.edusite.ru/images/p194_fextovanie9267671.jpg"/>
          <p:cNvPicPr>
            <a:picLocks noChangeAspect="1" noChangeArrowheads="1"/>
          </p:cNvPicPr>
          <p:nvPr/>
        </p:nvPicPr>
        <p:blipFill>
          <a:blip r:embed="rId5" cstate="screen"/>
          <a:srcRect/>
          <a:stretch>
            <a:fillRect/>
          </a:stretch>
        </p:blipFill>
        <p:spPr bwMode="auto">
          <a:xfrm>
            <a:off x="6516216" y="1988840"/>
            <a:ext cx="2366662" cy="2088232"/>
          </a:xfrm>
          <a:prstGeom prst="rect">
            <a:avLst/>
          </a:prstGeom>
          <a:noFill/>
        </p:spPr>
      </p:pic>
      <p:pic>
        <p:nvPicPr>
          <p:cNvPr id="10" name="Picture 12" descr="http://noginsk-sch21.edusite.ru/images/p193_dsc_0180.jpg"/>
          <p:cNvPicPr>
            <a:picLocks noChangeAspect="1" noChangeArrowheads="1"/>
          </p:cNvPicPr>
          <p:nvPr/>
        </p:nvPicPr>
        <p:blipFill>
          <a:blip r:embed="rId6" cstate="screen"/>
          <a:srcRect/>
          <a:stretch>
            <a:fillRect/>
          </a:stretch>
        </p:blipFill>
        <p:spPr bwMode="auto">
          <a:xfrm>
            <a:off x="251520" y="4581129"/>
            <a:ext cx="2376602" cy="227687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51520" y="620688"/>
            <a:ext cx="8640960" cy="1800200"/>
          </a:xfrm>
        </p:spPr>
        <p:txBody>
          <a:bodyPr>
            <a:noAutofit/>
          </a:bodyPr>
          <a:lstStyle/>
          <a:p>
            <a:pPr algn="just"/>
            <a:r>
              <a:rPr lang="ru-RU" sz="1400" dirty="0" smtClean="0"/>
              <a:t>В ходе опроса мы сделали вывод, что большая часть детей, занимается спортом регулярно, так как являются учащимися Ногинского кадетского корпуса, так же есть ребята, которые занимаются спортом, но у них нет систематичности и регулярности посещения тренировок. Но равнодушными нас не оставили те ребята, которые не посещают спортивных секций вообще. Поэтому нами был составлен и предоставлен учащимся информационный буклет по выбору любого вида спорта в нашем городе (Приложение 2).  Так же мы решили дать практические рекомендации в виде комплекса физических упражнений для ежедневных занятий в школе и дома (Приложение 3).  </a:t>
            </a:r>
          </a:p>
        </p:txBody>
      </p:sp>
      <p:sp>
        <p:nvSpPr>
          <p:cNvPr id="3" name="Заголовок 2"/>
          <p:cNvSpPr>
            <a:spLocks noGrp="1"/>
          </p:cNvSpPr>
          <p:nvPr>
            <p:ph type="title"/>
          </p:nvPr>
        </p:nvSpPr>
        <p:spPr>
          <a:xfrm>
            <a:off x="467544" y="188640"/>
            <a:ext cx="8229600" cy="476672"/>
          </a:xfrm>
        </p:spPr>
        <p:txBody>
          <a:bodyPr>
            <a:normAutofit fontScale="90000"/>
          </a:bodyPr>
          <a:lstStyle/>
          <a:p>
            <a:pPr lvl="1" algn="ctr" rtl="0">
              <a:spcBef>
                <a:spcPct val="0"/>
              </a:spcBef>
            </a:pPr>
            <a:r>
              <a:rPr lang="ru-RU" b="1" dirty="0"/>
              <a:t>Исследование занятости спортом учащихся</a:t>
            </a:r>
            <a:r>
              <a:rPr lang="ru-RU" sz="1400" dirty="0"/>
              <a:t/>
            </a:r>
            <a:br>
              <a:rPr lang="ru-RU" sz="1400" dirty="0"/>
            </a:br>
            <a:endParaRPr lang="ru-RU" dirty="0"/>
          </a:p>
        </p:txBody>
      </p:sp>
      <p:graphicFrame>
        <p:nvGraphicFramePr>
          <p:cNvPr id="4" name="Диаграмма 3"/>
          <p:cNvGraphicFramePr/>
          <p:nvPr/>
        </p:nvGraphicFramePr>
        <p:xfrm>
          <a:off x="1115616" y="2564904"/>
          <a:ext cx="6768752" cy="429309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207</TotalTime>
  <Words>1531</Words>
  <Application>Microsoft Office PowerPoint</Application>
  <PresentationFormat>Экран (4:3)</PresentationFormat>
  <Paragraphs>78</Paragraphs>
  <Slides>17</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17</vt:i4>
      </vt:variant>
    </vt:vector>
  </HeadingPairs>
  <TitlesOfParts>
    <vt:vector size="19" baseType="lpstr">
      <vt:lpstr>Открытая</vt:lpstr>
      <vt:lpstr>Слайд</vt:lpstr>
      <vt:lpstr>           Предмет: Физическая культура Тема: «Возможности физкультуры и спорта в воспитании личности человека»  </vt:lpstr>
      <vt:lpstr>Ведение</vt:lpstr>
      <vt:lpstr>Слайд 3</vt:lpstr>
      <vt:lpstr>Социальное значение спорта в современном мире</vt:lpstr>
      <vt:lpstr>Роль физкультуры и спорта в формировании личности </vt:lpstr>
      <vt:lpstr>Чемпионом можешь ты не быть, но патриотом быть обязан! </vt:lpstr>
      <vt:lpstr> Важность занятий спортом в младшем школьном возрасте </vt:lpstr>
      <vt:lpstr>Слайд 8</vt:lpstr>
      <vt:lpstr>Исследование занятости спортом учащихся </vt:lpstr>
      <vt:lpstr>Анкетирование учащихся:  «Влияние спорта на развитие личностных качеств учащихся» </vt:lpstr>
      <vt:lpstr>Слайд 11</vt:lpstr>
      <vt:lpstr>Заключение  </vt:lpstr>
      <vt:lpstr> Вывод </vt:lpstr>
      <vt:lpstr>Литература </vt:lpstr>
      <vt:lpstr>Приложение 1 Спортивные секции и спортивные клубы в Ногинске </vt:lpstr>
      <vt:lpstr>Приложение 2 Комплекс физических упражнений в школе и дома для детей, не посещающих спортивные секции </vt:lpstr>
      <vt:lpstr>Приложение 3 Анкета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Предмет: Физическая культура Тема: «Возможности физкультуры и спорта в воспитании личности человека»</dc:title>
  <dc:creator>комп</dc:creator>
  <cp:lastModifiedBy>комп</cp:lastModifiedBy>
  <cp:revision>32</cp:revision>
  <dcterms:created xsi:type="dcterms:W3CDTF">2018-05-11T17:49:09Z</dcterms:created>
  <dcterms:modified xsi:type="dcterms:W3CDTF">2019-01-13T11:02:24Z</dcterms:modified>
</cp:coreProperties>
</file>