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FD5EE5-D917-4599-8E99-F7D18628EB79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A08F92-9737-4D9C-A925-506BF551A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FD5EE5-D917-4599-8E99-F7D18628EB79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A08F92-9737-4D9C-A925-506BF551A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FD5EE5-D917-4599-8E99-F7D18628EB79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A08F92-9737-4D9C-A925-506BF551A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FD5EE5-D917-4599-8E99-F7D18628EB79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A08F92-9737-4D9C-A925-506BF551A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FD5EE5-D917-4599-8E99-F7D18628EB79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A08F92-9737-4D9C-A925-506BF551A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FD5EE5-D917-4599-8E99-F7D18628EB79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A08F92-9737-4D9C-A925-506BF551A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FD5EE5-D917-4599-8E99-F7D18628EB79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A08F92-9737-4D9C-A925-506BF551A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FD5EE5-D917-4599-8E99-F7D18628EB79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A08F92-9737-4D9C-A925-506BF551A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FD5EE5-D917-4599-8E99-F7D18628EB79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A08F92-9737-4D9C-A925-506BF551A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FD5EE5-D917-4599-8E99-F7D18628EB79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A08F92-9737-4D9C-A925-506BF551A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FD5EE5-D917-4599-8E99-F7D18628EB79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A08F92-9737-4D9C-A925-506BF551AE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7FD5EE5-D917-4599-8E99-F7D18628EB79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5A08F92-9737-4D9C-A925-506BF551A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Роль экспериментальных задач при обучении физики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720" y="4509120"/>
            <a:ext cx="6400800" cy="1752600"/>
          </a:xfrm>
        </p:spPr>
        <p:txBody>
          <a:bodyPr>
            <a:normAutofit/>
          </a:bodyPr>
          <a:lstStyle/>
          <a:p>
            <a:endParaRPr lang="ru-RU" sz="1800" dirty="0" smtClean="0"/>
          </a:p>
          <a:p>
            <a:endParaRPr lang="ru-RU" sz="1800" dirty="0"/>
          </a:p>
          <a:p>
            <a:pPr algn="r"/>
            <a:r>
              <a:rPr lang="ru-RU" sz="1800" dirty="0" smtClean="0"/>
              <a:t>  Составила </a:t>
            </a:r>
            <a:r>
              <a:rPr lang="ru-RU" sz="1800" dirty="0" err="1" smtClean="0"/>
              <a:t>Некратова</a:t>
            </a:r>
            <a:r>
              <a:rPr lang="ru-RU" sz="1800" dirty="0" smtClean="0"/>
              <a:t> Елена Федоровна, </a:t>
            </a:r>
          </a:p>
          <a:p>
            <a:pPr algn="r"/>
            <a:r>
              <a:rPr lang="ru-RU" sz="1800" dirty="0" smtClean="0"/>
              <a:t>учитель физики МКОУ СОШ №16</a:t>
            </a:r>
            <a:endParaRPr lang="ru-RU" sz="1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31640" y="764704"/>
            <a:ext cx="56886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Роль экспериментальных         </a:t>
            </a:r>
            <a:endParaRPr lang="ru-RU" sz="2800" b="1" dirty="0"/>
          </a:p>
          <a:p>
            <a:r>
              <a:rPr lang="ru-RU" sz="2800" b="1" dirty="0" smtClean="0"/>
              <a:t>                  задач</a:t>
            </a:r>
            <a:endParaRPr lang="ru-RU" sz="2800" b="1" dirty="0"/>
          </a:p>
        </p:txBody>
      </p:sp>
      <p:sp>
        <p:nvSpPr>
          <p:cNvPr id="5" name="Стрелка вправо 4"/>
          <p:cNvSpPr/>
          <p:nvPr/>
        </p:nvSpPr>
        <p:spPr>
          <a:xfrm rot="9155198">
            <a:off x="1567924" y="1968819"/>
            <a:ext cx="1512168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2483768" y="2636912"/>
            <a:ext cx="936104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1976797">
            <a:off x="5857719" y="1956414"/>
            <a:ext cx="1512168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67544" y="2420888"/>
            <a:ext cx="201622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Развитие познавательного интереса:</a:t>
            </a:r>
            <a:r>
              <a:rPr lang="ru-RU" dirty="0"/>
              <a:t> </a:t>
            </a:r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мышление воображение память</a:t>
            </a:r>
          </a:p>
          <a:p>
            <a:r>
              <a:rPr lang="ru-RU" dirty="0" smtClean="0"/>
              <a:t> эмоции</a:t>
            </a:r>
          </a:p>
          <a:p>
            <a:r>
              <a:rPr lang="ru-RU" dirty="0" smtClean="0"/>
              <a:t> воля</a:t>
            </a:r>
          </a:p>
          <a:p>
            <a:endParaRPr lang="ru-RU" dirty="0"/>
          </a:p>
        </p:txBody>
      </p:sp>
      <p:sp>
        <p:nvSpPr>
          <p:cNvPr id="9" name="Стрелка вправо 8"/>
          <p:cNvSpPr/>
          <p:nvPr/>
        </p:nvSpPr>
        <p:spPr>
          <a:xfrm rot="5400000">
            <a:off x="827465" y="3573135"/>
            <a:ext cx="520040" cy="877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491880" y="1916833"/>
            <a:ext cx="252028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-активный поиск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-</a:t>
            </a:r>
            <a:r>
              <a:rPr lang="ru-RU" dirty="0" smtClean="0"/>
              <a:t>догадка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исследовательский </a:t>
            </a:r>
            <a:r>
              <a:rPr lang="ru-RU" dirty="0" smtClean="0"/>
              <a:t>подход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-готовность к решению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156176" y="2492896"/>
            <a:ext cx="252028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Этапы  деятельности:</a:t>
            </a:r>
          </a:p>
          <a:p>
            <a:endParaRPr lang="ru-RU" dirty="0" smtClean="0"/>
          </a:p>
          <a:p>
            <a:r>
              <a:rPr lang="ru-RU" dirty="0" smtClean="0"/>
              <a:t>Анализ </a:t>
            </a:r>
            <a:r>
              <a:rPr lang="ru-RU" dirty="0"/>
              <a:t>текста и физического явления задачи.</a:t>
            </a:r>
            <a:br>
              <a:rPr lang="ru-RU" dirty="0"/>
            </a:br>
            <a:endParaRPr lang="ru-RU" dirty="0"/>
          </a:p>
          <a:p>
            <a:r>
              <a:rPr lang="ru-RU" dirty="0" smtClean="0"/>
              <a:t>План </a:t>
            </a:r>
            <a:r>
              <a:rPr lang="ru-RU" dirty="0"/>
              <a:t>проведения эксперимента.</a:t>
            </a:r>
            <a:br>
              <a:rPr lang="ru-RU" dirty="0"/>
            </a:br>
            <a:endParaRPr lang="ru-RU" dirty="0"/>
          </a:p>
          <a:p>
            <a:r>
              <a:rPr lang="ru-RU" dirty="0" smtClean="0"/>
              <a:t>Сам </a:t>
            </a:r>
            <a:r>
              <a:rPr lang="ru-RU" dirty="0"/>
              <a:t>эксперимент</a:t>
            </a:r>
            <a:br>
              <a:rPr lang="ru-RU" dirty="0"/>
            </a:br>
            <a:endParaRPr lang="ru-RU" dirty="0"/>
          </a:p>
          <a:p>
            <a:r>
              <a:rPr lang="ru-RU" dirty="0" smtClean="0"/>
              <a:t>Анализ </a:t>
            </a:r>
            <a:r>
              <a:rPr lang="ru-RU" dirty="0"/>
              <a:t>решения.</a:t>
            </a:r>
          </a:p>
          <a:p>
            <a:endParaRPr lang="ru-RU" dirty="0"/>
          </a:p>
        </p:txBody>
      </p:sp>
      <p:sp>
        <p:nvSpPr>
          <p:cNvPr id="12" name="Стрелка вправо 11"/>
          <p:cNvSpPr/>
          <p:nvPr/>
        </p:nvSpPr>
        <p:spPr>
          <a:xfrm rot="10086181">
            <a:off x="4857401" y="5468932"/>
            <a:ext cx="936104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619672" y="5301208"/>
            <a:ext cx="27188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Групповая </a:t>
            </a:r>
            <a:r>
              <a:rPr lang="ru-RU" dirty="0"/>
              <a:t>форма </a:t>
            </a:r>
            <a:r>
              <a:rPr lang="ru-RU" dirty="0" smtClean="0"/>
              <a:t>работы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332656"/>
            <a:ext cx="42484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Экспериментальные    задачи </a:t>
            </a:r>
            <a:endParaRPr lang="ru-RU" sz="2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23728" y="155679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124744"/>
            <a:ext cx="21174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prstClr val="black"/>
                </a:solidFill>
              </a:rPr>
              <a:t>Достоинство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932040" y="1124744"/>
            <a:ext cx="19216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prstClr val="black"/>
                </a:solidFill>
              </a:rPr>
              <a:t>Недостаток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1916832"/>
            <a:ext cx="228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prstClr val="black"/>
                </a:solidFill>
              </a:rPr>
              <a:t>вещественная постановка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2996952"/>
            <a:ext cx="27363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prstClr val="black"/>
                </a:solidFill>
              </a:rPr>
              <a:t>непосредственная связь с реальными явлениями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932040" y="2060848"/>
            <a:ext cx="228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prstClr val="black"/>
                </a:solidFill>
              </a:rPr>
              <a:t>тематическая ограниченность их содержания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076056" y="3284984"/>
            <a:ext cx="228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prstClr val="black"/>
                </a:solidFill>
              </a:rPr>
              <a:t>специфичностью школьной обстановки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076056" y="4653136"/>
            <a:ext cx="28803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</a:rPr>
              <a:t>экспериментальная база </a:t>
            </a:r>
            <a:r>
              <a:rPr lang="ru-RU" dirty="0">
                <a:solidFill>
                  <a:prstClr val="black"/>
                </a:solidFill>
              </a:rPr>
              <a:t>кабинета физики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4293096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 </a:t>
            </a:r>
            <a:r>
              <a:rPr lang="ru-RU" dirty="0" smtClean="0"/>
              <a:t>Многословие </a:t>
            </a:r>
            <a:r>
              <a:rPr lang="ru-RU" dirty="0"/>
              <a:t>учителя при показе опытов отвлекает учащихся от наблюдений, рассеивает их внимание, утомляет. Поэтому многие учащиеся просто не слышат вопроса, который следует после монолога учителя.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548680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Задача: определить массу тела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483768" y="1268760"/>
            <a:ext cx="864096" cy="216024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95536" y="1556792"/>
            <a:ext cx="28803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Лабораторная работа</a:t>
            </a:r>
          </a:p>
          <a:p>
            <a:r>
              <a:rPr lang="ru-RU" sz="1600" dirty="0" smtClean="0"/>
              <a:t> № 3</a:t>
            </a:r>
          </a:p>
          <a:p>
            <a:r>
              <a:rPr lang="ru-RU" sz="1600" dirty="0" smtClean="0"/>
              <a:t>Измерение массы тела на рычажных весах</a:t>
            </a:r>
            <a:endParaRPr lang="ru-RU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3491880" y="980728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Способы</a:t>
            </a:r>
            <a:endParaRPr lang="ru-RU" dirty="0"/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4139952" y="1772816"/>
            <a:ext cx="0" cy="648072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275856" y="2492896"/>
            <a:ext cx="2232248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Используя формулу: </a:t>
            </a:r>
            <a:r>
              <a:rPr lang="en-US" sz="1600" dirty="0" smtClean="0"/>
              <a:t>m=</a:t>
            </a:r>
            <a:r>
              <a:rPr lang="en-US" sz="1600" dirty="0" err="1" smtClean="0"/>
              <a:t>ƍ·v</a:t>
            </a:r>
            <a:endParaRPr lang="ru-RU" sz="1600" dirty="0" smtClean="0"/>
          </a:p>
          <a:p>
            <a:r>
              <a:rPr lang="ru-RU" sz="1600" dirty="0" smtClean="0"/>
              <a:t>Лабораторная работа №4 «Измерение объёма тела»</a:t>
            </a:r>
          </a:p>
          <a:p>
            <a:r>
              <a:rPr lang="ru-RU" sz="1600" dirty="0" smtClean="0"/>
              <a:t>Таблица плотностей </a:t>
            </a:r>
          </a:p>
          <a:p>
            <a:r>
              <a:rPr lang="ru-RU" sz="1600" dirty="0" err="1" smtClean="0"/>
              <a:t>стр</a:t>
            </a:r>
            <a:r>
              <a:rPr lang="ru-RU" sz="1600" dirty="0" smtClean="0"/>
              <a:t> 63 учебника, мерная кружка</a:t>
            </a:r>
          </a:p>
          <a:p>
            <a:r>
              <a:rPr lang="ru-RU" sz="1600" dirty="0" smtClean="0"/>
              <a:t>(домашнее задание</a:t>
            </a:r>
            <a:r>
              <a:rPr lang="ru-RU" dirty="0" smtClean="0"/>
              <a:t>)</a:t>
            </a:r>
            <a:endParaRPr lang="ru-RU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5004048" y="1556792"/>
            <a:ext cx="576064" cy="43204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ttp://ok-t.ru/mydocxru/baza3/6382148225.files/image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2636912"/>
            <a:ext cx="2276475" cy="1181101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5868144" y="1988840"/>
            <a:ext cx="2448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Условие равновесие рычага</a:t>
            </a:r>
            <a:endParaRPr lang="ru-RU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6228184" y="476672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 протяжении всего учебного года: увеличиваем интервалы оперативной памяти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323528" y="5733256"/>
            <a:ext cx="8424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Наблюдаю            Объясняю                           Делаю выводы</a:t>
            </a:r>
            <a:endParaRPr lang="ru-RU" dirty="0"/>
          </a:p>
        </p:txBody>
      </p:sp>
      <p:cxnSp>
        <p:nvCxnSpPr>
          <p:cNvPr id="23" name="Прямая со стрелкой 22"/>
          <p:cNvCxnSpPr/>
          <p:nvPr/>
        </p:nvCxnSpPr>
        <p:spPr>
          <a:xfrm flipH="1">
            <a:off x="2267744" y="1628800"/>
            <a:ext cx="1080120" cy="1368152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67544" y="2996952"/>
            <a:ext cx="2376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Вес тела</a:t>
            </a:r>
            <a:endParaRPr lang="ru-RU" dirty="0"/>
          </a:p>
          <a:p>
            <a:r>
              <a:rPr lang="ru-RU" dirty="0" smtClean="0"/>
              <a:t>Использование динамометра:</a:t>
            </a:r>
          </a:p>
          <a:p>
            <a:r>
              <a:rPr lang="en-US" dirty="0" smtClean="0"/>
              <a:t>P=</a:t>
            </a:r>
            <a:r>
              <a:rPr lang="en-US" dirty="0" err="1" smtClean="0"/>
              <a:t>m·g</a:t>
            </a:r>
            <a:endParaRPr lang="ru-RU" dirty="0"/>
          </a:p>
        </p:txBody>
      </p:sp>
      <p:cxnSp>
        <p:nvCxnSpPr>
          <p:cNvPr id="30" name="Прямая со стрелкой 29"/>
          <p:cNvCxnSpPr/>
          <p:nvPr/>
        </p:nvCxnSpPr>
        <p:spPr>
          <a:xfrm flipH="1">
            <a:off x="2483768" y="1781200"/>
            <a:ext cx="1016496" cy="2583904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95536" y="4365104"/>
            <a:ext cx="29523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Лабораторная работа №8 Определение выталкивающей силы </a:t>
            </a:r>
            <a:endParaRPr lang="ru-RU" sz="1600" dirty="0"/>
          </a:p>
        </p:txBody>
      </p:sp>
      <p:cxnSp>
        <p:nvCxnSpPr>
          <p:cNvPr id="34" name="Прямая со стрелкой 33"/>
          <p:cNvCxnSpPr/>
          <p:nvPr/>
        </p:nvCxnSpPr>
        <p:spPr>
          <a:xfrm>
            <a:off x="4572000" y="1484784"/>
            <a:ext cx="1080120" cy="2736304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Прямоугольник 35"/>
          <p:cNvSpPr/>
          <p:nvPr/>
        </p:nvSpPr>
        <p:spPr>
          <a:xfrm>
            <a:off x="5292080" y="4149080"/>
            <a:ext cx="3438128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 smtClean="0"/>
              <a:t>Один </a:t>
            </a:r>
            <a:r>
              <a:rPr lang="ru-RU" sz="1100" dirty="0"/>
              <a:t>из самых простых способов — обратиться к сантиметровой ленте и собственной талии. </a:t>
            </a:r>
            <a:r>
              <a:rPr lang="ru-RU" sz="1100" dirty="0" smtClean="0"/>
              <a:t>Сделать </a:t>
            </a:r>
            <a:r>
              <a:rPr lang="ru-RU" sz="1100" dirty="0"/>
              <a:t>это очень просто: сделайте замер объема талии на 2 сантиметра выше пупка, а затем просто отнимите от полученной цифры 5 и узнаете, сколько в вас килограммов.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836712"/>
            <a:ext cx="5886400" cy="4987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Устаревшая материальная база многих кабинетов физики и другие субъективные причины приводят к тому, что преподавание физики становится «меловым». Учителя пытаются вернуть эксперимент на уроки физики в виде фронтального эксперимента с использованием простейшего оборудования («простой физический опыт») или в виде экспериментальных задач, которые могут быть поставлены как фронтально, так и </a:t>
            </a:r>
            <a:r>
              <a:rPr lang="ru-RU" dirty="0" err="1"/>
              <a:t>демонстрационно</a:t>
            </a:r>
            <a:r>
              <a:rPr lang="ru-RU" dirty="0"/>
              <a:t>. Практически любой занимательный опыт или программная демонстрация могут быть трансформированы в экспериментальную задачу. Ценность такой задачи в том, что сразу после разных ответов разных учащихся можно получить правильный ответ.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164</TotalTime>
  <Words>279</Words>
  <Application>Microsoft Office PowerPoint</Application>
  <PresentationFormat>Экран (4:3)</PresentationFormat>
  <Paragraphs>50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Аспект</vt:lpstr>
      <vt:lpstr>Роль экспериментальных задач при обучении физики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экспериментальных задач при обучении физики</dc:title>
  <dc:creator>Admin</dc:creator>
  <cp:lastModifiedBy>Admin</cp:lastModifiedBy>
  <cp:revision>17</cp:revision>
  <dcterms:created xsi:type="dcterms:W3CDTF">2018-03-28T11:43:31Z</dcterms:created>
  <dcterms:modified xsi:type="dcterms:W3CDTF">2018-03-28T14:28:41Z</dcterms:modified>
</cp:coreProperties>
</file>