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70" r:id="rId14"/>
    <p:sldId id="271" r:id="rId15"/>
    <p:sldId id="267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67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13.01.2019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13.01.2019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vgifk.ru/sites/default/files/departmentdocs/sovremennye_tendencii_i_aktualnye_voprosy_razvitiya_strelkovyh_vidov_sporta_15.09.2017.pdf" TargetMode="External"/><Relationship Id="rId2" Type="http://schemas.openxmlformats.org/officeDocument/2006/relationships/hyperlink" Target="http://mreen.org/worldwar2/voroshilovskie-strelki-velikoy-otechestvennoy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323528" y="188640"/>
            <a:ext cx="842493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haroni" pitchFamily="2" charset="-79"/>
              </a:rPr>
              <a:t>Муниципальное бюджетное общеобразовательное учреждение</a:t>
            </a:r>
            <a:r>
              <a:rPr lang="ru-RU" sz="1400" dirty="0" smtClean="0">
                <a:latin typeface="+mj-lt"/>
                <a:cs typeface="Aharoni" pitchFamily="2" charset="-79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Aharoni" pitchFamily="2" charset="-79"/>
              </a:rPr>
              <a:t>средняя  общеобразовательная школа №21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haroni" pitchFamily="2" charset="-79"/>
              </a:rPr>
              <a:t> </a:t>
            </a:r>
          </a:p>
        </p:txBody>
      </p:sp>
      <p:sp>
        <p:nvSpPr>
          <p:cNvPr id="5" name="Заголовок 1"/>
          <p:cNvSpPr>
            <a:spLocks noGrp="1"/>
          </p:cNvSpPr>
          <p:nvPr>
            <p:ph type="ctrTitle"/>
          </p:nvPr>
        </p:nvSpPr>
        <p:spPr>
          <a:xfrm>
            <a:off x="685800" y="1844823"/>
            <a:ext cx="7772400" cy="1512169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dirty="0" smtClean="0"/>
              <a:t> 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Предмет: Физическая культура</a:t>
            </a:r>
            <a:br>
              <a:rPr lang="ru-RU" sz="2400" dirty="0" smtClean="0"/>
            </a:br>
            <a:r>
              <a:rPr lang="ru-RU" sz="2400" dirty="0" smtClean="0"/>
              <a:t>Тема: «Стрелковый спорт, как элемент в системе патриотического воспитания» </a:t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3491880" y="6550223"/>
            <a:ext cx="216024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2018</a:t>
            </a:r>
            <a:r>
              <a:rPr kumimoji="0" lang="ru-RU" sz="1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год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5436096" y="5085184"/>
            <a:ext cx="3707904" cy="177281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45720" rIns="45720">
            <a:noAutofit/>
          </a:bodyPr>
          <a:lstStyle/>
          <a:p>
            <a:pPr algn="ctr"/>
            <a:r>
              <a:rPr lang="ru-RU" sz="1400" b="1" dirty="0" smtClean="0"/>
              <a:t>Выполнил:</a:t>
            </a:r>
            <a:endParaRPr lang="ru-RU" sz="1400" dirty="0" smtClean="0"/>
          </a:p>
          <a:p>
            <a:pPr algn="ctr"/>
            <a:r>
              <a:rPr lang="ru-RU" sz="1400" dirty="0" smtClean="0"/>
              <a:t>ученик 5 «А» класса</a:t>
            </a:r>
          </a:p>
          <a:p>
            <a:pPr algn="ctr"/>
            <a:r>
              <a:rPr lang="ru-RU" sz="1400" dirty="0" smtClean="0"/>
              <a:t>МБОУ СОШ №21 </a:t>
            </a:r>
          </a:p>
          <a:p>
            <a:pPr algn="ctr"/>
            <a:r>
              <a:rPr lang="ru-RU" sz="1400" dirty="0" smtClean="0"/>
              <a:t>Соколов Александр  </a:t>
            </a:r>
          </a:p>
          <a:p>
            <a:pPr algn="ctr"/>
            <a:r>
              <a:rPr lang="ru-RU" sz="1400" b="1" dirty="0" smtClean="0"/>
              <a:t>Руководитель проекта:</a:t>
            </a:r>
            <a:endParaRPr lang="ru-RU" sz="1400" dirty="0" smtClean="0"/>
          </a:p>
          <a:p>
            <a:pPr algn="ctr"/>
            <a:r>
              <a:rPr lang="ru-RU" sz="1400" dirty="0" smtClean="0"/>
              <a:t>учитель физической культуры </a:t>
            </a:r>
          </a:p>
          <a:p>
            <a:pPr algn="ctr"/>
            <a:r>
              <a:rPr lang="ru-RU" sz="1400" dirty="0" smtClean="0"/>
              <a:t>МБОУ СОШ №21 </a:t>
            </a:r>
          </a:p>
          <a:p>
            <a:pPr algn="ctr"/>
            <a:r>
              <a:rPr lang="ru-RU" sz="1400" dirty="0" smtClean="0"/>
              <a:t>Маслов Святослав Валерьевич</a:t>
            </a:r>
          </a:p>
          <a:p>
            <a:pPr algn="ctr"/>
            <a:r>
              <a:rPr lang="ru-RU" sz="1400" dirty="0" smtClean="0"/>
              <a:t> </a:t>
            </a:r>
            <a:endParaRPr lang="ru-RU" sz="1400" dirty="0"/>
          </a:p>
        </p:txBody>
      </p:sp>
      <p:pic>
        <p:nvPicPr>
          <p:cNvPr id="5122" name="Picture 2" descr="http://more-cliparts.net/images/Lcda4n6c4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195819">
            <a:off x="539552" y="4005064"/>
            <a:ext cx="2339752" cy="23397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4985792"/>
            <a:ext cx="9144000" cy="187220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/>
            <a:r>
              <a:rPr lang="ru-RU" sz="1400" dirty="0" smtClean="0"/>
              <a:t>Стрелок - спортсмен — патриот России, и это не пустые слова. Спорт и патриотизм — отличная основа для формирования органично развитого гражданского общества. Невозможно переоценить влияние и место спортивной деятельности в физическом и моральном становлении человека.</a:t>
            </a:r>
          </a:p>
          <a:p>
            <a:pPr algn="just"/>
            <a:r>
              <a:rPr lang="ru-RU" sz="1400" dirty="0" smtClean="0"/>
              <a:t>Проблема формирования личности гражданина-патриота, готового и способного встать на защиту интересов государства всегда была и является актуальной. Воспитание у молодежи гражданственности, патриотизма и готовности к выполнению военного долга является одной из важнейших задач российского государства.</a:t>
            </a:r>
            <a:endParaRPr lang="ru-RU" sz="1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850106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Спорт и патриотизм как основа для формирования развитого гражданского общества</a:t>
            </a:r>
            <a:endParaRPr lang="ru-RU" sz="2400" dirty="0"/>
          </a:p>
        </p:txBody>
      </p:sp>
      <p:pic>
        <p:nvPicPr>
          <p:cNvPr id="18434" name="Picture 2" descr="http://3mv.ru/_pu/294/22206296.jpg"/>
          <p:cNvPicPr>
            <a:picLocks noChangeAspect="1" noChangeArrowheads="1"/>
          </p:cNvPicPr>
          <p:nvPr/>
        </p:nvPicPr>
        <p:blipFill>
          <a:blip r:embed="rId2" cstate="screen">
            <a:lum bright="10000"/>
          </a:blip>
          <a:srcRect/>
          <a:stretch>
            <a:fillRect/>
          </a:stretch>
        </p:blipFill>
        <p:spPr bwMode="auto">
          <a:xfrm>
            <a:off x="1691680" y="1052736"/>
            <a:ext cx="5904656" cy="38789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4766313"/>
            <a:ext cx="9144000" cy="2091687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algn="just"/>
            <a:r>
              <a:rPr lang="ru-RU" sz="1400" dirty="0" smtClean="0"/>
              <a:t>Стрельба из пневматической винтовки входит в число нормативов ГТО. Подготовкой к выполнению нормативов по стрельбе, к сожалению, занимаются не во всех школах. В программах школьного образования по дисциплине «Физическая культура» не предусмотрено изучение такого вида спорта как, пулевая стрельба. Обучать пулевой стрельбе, возможно в форме факультатива или в секционной работе.</a:t>
            </a:r>
          </a:p>
          <a:p>
            <a:pPr algn="just"/>
            <a:r>
              <a:rPr lang="ru-RU" sz="1400" dirty="0" smtClean="0"/>
              <a:t>     Для того что бы в школах появился такой вид спорта, необходимо совершенствование материальной базы учебных заведений. В этом случае  стрельба в системе комплекса ГТО послужит не только средством проверки практических навыков, но и стимулирующим фактором самосовершенствования и привлечения молодежи к  активному образу жизни в целом.</a:t>
            </a:r>
          </a:p>
          <a:p>
            <a:pPr algn="just"/>
            <a:endParaRPr lang="ru-RU" sz="1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Стрелковый спорт и ВФСК ГТО</a:t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5" name="Picture 6" descr="https://pp.userapi.com/c846323/v846323763/1a892/4JH5UUB1Dzw.jpg"/>
          <p:cNvPicPr>
            <a:picLocks noChangeAspect="1" noChangeArrowheads="1"/>
          </p:cNvPicPr>
          <p:nvPr/>
        </p:nvPicPr>
        <p:blipFill>
          <a:blip r:embed="rId2" cstate="screen">
            <a:lum bright="10000"/>
          </a:blip>
          <a:srcRect/>
          <a:stretch>
            <a:fillRect/>
          </a:stretch>
        </p:blipFill>
        <p:spPr bwMode="auto">
          <a:xfrm>
            <a:off x="179512" y="1174272"/>
            <a:ext cx="5256584" cy="3238210"/>
          </a:xfrm>
          <a:prstGeom prst="rect">
            <a:avLst/>
          </a:prstGeom>
          <a:noFill/>
        </p:spPr>
      </p:pic>
      <p:pic>
        <p:nvPicPr>
          <p:cNvPr id="7" name="Picture 4" descr="http://mitropsoh.gbu.su/wp-content/uploads/sites/218/2017/11/gto-768x43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652120" y="1268760"/>
            <a:ext cx="2996571" cy="29523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11960" y="3933056"/>
            <a:ext cx="4932040" cy="292494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algn="just"/>
            <a:r>
              <a:rPr lang="ru-RU" sz="1400" dirty="0" smtClean="0"/>
              <a:t>Мы живем в мире,  где  возникает постоянная угроза войн и вооруженных конфликтов. Наша страна отдает предпочтение политическим, дипломатическим, экономическим и другим  невоенным средствам. Но национальные интересы России требуют наличия  достойной для ее обороны военной мощи. Вооруженные Силы Российской Федерации играют главную роль в обеспечении военной безопасности  нашего государства. Современные войска  оснащены мощным вооружением, которое требует  подготовленного человека.  Такую помощь в подготовке навыков стрельбы может оказать  образовательное учреждение, при наличии школьного стрелкового тира.</a:t>
            </a:r>
            <a:endParaRPr lang="ru-RU" sz="1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562074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Проблемы современного общества</a:t>
            </a:r>
            <a:endParaRPr lang="ru-RU" sz="2400" dirty="0"/>
          </a:p>
        </p:txBody>
      </p:sp>
      <p:pic>
        <p:nvPicPr>
          <p:cNvPr id="23556" name="Picture 4" descr="http://bratsk-sport.ru/upload/blogs/f87b5c5664c84c556f7e96ffaa424cba.jpg"/>
          <p:cNvPicPr>
            <a:picLocks noChangeAspect="1" noChangeArrowheads="1"/>
          </p:cNvPicPr>
          <p:nvPr/>
        </p:nvPicPr>
        <p:blipFill>
          <a:blip r:embed="rId2" cstate="print"/>
          <a:srcRect l="4193" t="9453" r="10031"/>
          <a:stretch>
            <a:fillRect/>
          </a:stretch>
        </p:blipFill>
        <p:spPr bwMode="auto">
          <a:xfrm>
            <a:off x="-12349" y="3933056"/>
            <a:ext cx="4152301" cy="2924944"/>
          </a:xfrm>
          <a:prstGeom prst="rect">
            <a:avLst/>
          </a:prstGeom>
          <a:noFill/>
        </p:spPr>
      </p:pic>
      <p:pic>
        <p:nvPicPr>
          <p:cNvPr id="23560" name="Picture 8" descr="https://choiz.me/uploads/2017-09/16b50d501808447e22a53ff94ed19eae.jpg"/>
          <p:cNvPicPr>
            <a:picLocks noChangeAspect="1" noChangeArrowheads="1"/>
          </p:cNvPicPr>
          <p:nvPr/>
        </p:nvPicPr>
        <p:blipFill>
          <a:blip r:embed="rId3" cstate="print"/>
          <a:srcRect t="10417" b="6250"/>
          <a:stretch>
            <a:fillRect/>
          </a:stretch>
        </p:blipFill>
        <p:spPr bwMode="auto">
          <a:xfrm>
            <a:off x="1043608" y="755703"/>
            <a:ext cx="6624736" cy="31053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4982336"/>
            <a:ext cx="9144000" cy="1875664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/>
            <a:r>
              <a:rPr lang="ru-RU" sz="1400" dirty="0" smtClean="0"/>
              <a:t>Наша  школа, в которой сформирован Ногинский кадетский корпус, является базовой по </a:t>
            </a:r>
            <a:r>
              <a:rPr lang="ru-RU" sz="1400" dirty="0" err="1" smtClean="0"/>
              <a:t>военно</a:t>
            </a:r>
            <a:r>
              <a:rPr lang="ru-RU" sz="1400" dirty="0" smtClean="0"/>
              <a:t> – патриотическому воспитанию молодёжи и  администрация совместно с  детским самоуправлением акцентирует внимание на патриотическом воспитании, нравственный аспект которого одухотворяет все направления воспитательной работы и способствует формированию гражданина - патриота. В  этом деле огромное значение имел бы школьный  тир,  который  способствовал развитию  навыков стрельбы, умению  владеть оружием, готовил  юношей  к соревнованиям по  спортивно - прикладным  видам спорта.</a:t>
            </a:r>
            <a:endParaRPr lang="ru-RU" sz="1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Возрождение  допризывной подготовки молодёжи в школе</a:t>
            </a:r>
            <a:endParaRPr lang="ru-RU" sz="2400" dirty="0"/>
          </a:p>
        </p:txBody>
      </p:sp>
      <p:pic>
        <p:nvPicPr>
          <p:cNvPr id="4" name="Picture 2" descr="C:\Users\комп\Downloads\IMG_2295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187624" y="1002331"/>
            <a:ext cx="6696744" cy="388411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4437112"/>
            <a:ext cx="9144000" cy="242088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algn="just"/>
            <a:r>
              <a:rPr lang="ru-RU" sz="1400" dirty="0" smtClean="0"/>
              <a:t>С учетом современных требований к начальной военной подготовке, выдвигаемых к общеобразовательным учреждениям, в школе необходимо возрождать  секции по стрельбе, которые будут предназначены для прививания начальных навыков обращения с оружием у учеников еще до их службы в армии. </a:t>
            </a:r>
          </a:p>
          <a:p>
            <a:pPr algn="just"/>
            <a:r>
              <a:rPr lang="ru-RU" sz="1400" dirty="0" smtClean="0"/>
              <a:t>     В настоящее время существуют различные варианты лазерных тиров для общеобразовательных организаций. В основу современных комплексов входят высокоточные лазерные камеры и специализированное программное обеспечение, остальные составляющие комплекса, такие как проектор, компьютер и обычный рулонный экран, учебные заведения могут использовать из имеющихся в наличии, с учетом минимальных требований.</a:t>
            </a:r>
          </a:p>
          <a:p>
            <a:pPr algn="just"/>
            <a:r>
              <a:rPr lang="ru-RU" sz="1400" dirty="0" smtClean="0"/>
              <a:t>     Помещением для школьного лазерного и электронного тира является обычный школьный класс.</a:t>
            </a:r>
          </a:p>
          <a:p>
            <a:pPr algn="just"/>
            <a:endParaRPr lang="ru-RU" sz="1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Перспективы развития стрелкового спорта в школе</a:t>
            </a:r>
            <a:endParaRPr lang="ru-RU" sz="2400" dirty="0"/>
          </a:p>
        </p:txBody>
      </p:sp>
      <p:pic>
        <p:nvPicPr>
          <p:cNvPr id="4" name="Picture 8" descr="https://pp.userapi.com/c847124/v847124763/1b3fd/IG0bb_WQGzg.jpg"/>
          <p:cNvPicPr>
            <a:picLocks noChangeAspect="1" noChangeArrowheads="1"/>
          </p:cNvPicPr>
          <p:nvPr/>
        </p:nvPicPr>
        <p:blipFill>
          <a:blip r:embed="rId2" cstate="screen">
            <a:lum bright="10000"/>
          </a:blip>
          <a:srcRect/>
          <a:stretch>
            <a:fillRect/>
          </a:stretch>
        </p:blipFill>
        <p:spPr bwMode="auto">
          <a:xfrm>
            <a:off x="1619672" y="836712"/>
            <a:ext cx="6061631" cy="35106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2177480"/>
            <a:ext cx="9144000" cy="4680520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just"/>
            <a:r>
              <a:rPr lang="ru-RU" sz="1400" dirty="0" smtClean="0"/>
              <a:t>Считаю развитие стрелкового спорта в России в целом не только полезным, но и необходимым. Это не просто спорт, это часть патриотического воспитания. Не даром в системе ГТО зачет по стрельбе был одним из основных. Гражданско-патриотическая направленность личности школьника формируется и реализуется в социально-значимой деятельности, в активной гражданской позиции. Это человек, обладающий осознанным желанием и сформированным умением жить для Родины, для людей, способный и готовый встать в нужный момент на защиту Отечества. Главным идеалом  для него является идеал Родины и идеал человека, истинного гражданина-патриота.</a:t>
            </a:r>
          </a:p>
          <a:p>
            <a:pPr algn="just"/>
            <a:r>
              <a:rPr lang="ru-RU" sz="1400" dirty="0" smtClean="0"/>
              <a:t>     Современные военные конфликты показывают, что любое использование высокотехнологичных видов оружия заканчивается тем, что главную работу делают люди. Акцент ставится в большей мере на человека, не только на современные технологии.  Овладев  навыками обращения с пневматическим или лазерным оружием,  любой  человек легко овладеет и боевым оружием. И как показывает опыт, в ближайшие 10-летия человек вооруженный стрелковым оружием будет решать многое в вопросах защиты интересов государства. Поэтому мы считаем, что наши занятия в тире  очень своевременны.  Для этого  у нас есть все  возможности.</a:t>
            </a:r>
          </a:p>
          <a:p>
            <a:pPr algn="just"/>
            <a:r>
              <a:rPr lang="ru-RU" sz="1400" dirty="0" smtClean="0"/>
              <a:t>     На данный момент мы, инициативная группа,  предлагаем  оборудовать стрелковый школьный тир,  так как считаем, что велико воспитательное значение стрелкового спорта. </a:t>
            </a:r>
          </a:p>
          <a:p>
            <a:pPr algn="just"/>
            <a:r>
              <a:rPr lang="ru-RU" sz="1400" dirty="0" smtClean="0"/>
              <a:t>     Весомый вклад в пропаганду военно-прикладных видов спорта, в том числе стрелкового, с успехом может внести учитель физической культуры, как на уроках, так и во время внеурочных занятий.</a:t>
            </a:r>
          </a:p>
          <a:p>
            <a:pPr algn="just"/>
            <a:endParaRPr lang="ru-RU" sz="1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Вывод</a:t>
            </a:r>
            <a:endParaRPr lang="ru-RU" sz="2400" dirty="0"/>
          </a:p>
        </p:txBody>
      </p:sp>
      <p:pic>
        <p:nvPicPr>
          <p:cNvPr id="5" name="Picture 2" descr="http://more-cliparts.net/images/Lcda4n6c4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195819">
            <a:off x="477085" y="56977"/>
            <a:ext cx="2064515" cy="20645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79512" y="1481329"/>
            <a:ext cx="8784976" cy="30998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lvl="0"/>
            <a:r>
              <a:rPr lang="ru-RU" u="sng" dirty="0" smtClean="0">
                <a:hlinkClick r:id="rId2"/>
              </a:rPr>
              <a:t>http://mreen.org/worldwar2/voroshilovskie-strelki-velikoy-otechestvennoy.html</a:t>
            </a:r>
            <a:endParaRPr lang="ru-RU" dirty="0" smtClean="0"/>
          </a:p>
          <a:p>
            <a:pPr lvl="0"/>
            <a:r>
              <a:rPr lang="ru-RU" u="sng" dirty="0" smtClean="0">
                <a:hlinkClick r:id="rId3"/>
              </a:rPr>
              <a:t>http://www.vgifk.ru/sites/default/files/departmentdocs/sovremennye_tendencii_i_aktualnye_voprosy_razvitiya_strelkovyh_vidov_sporta_15.09.2017.pdf</a:t>
            </a:r>
            <a:endParaRPr lang="ru-RU" u="sng" dirty="0" smtClean="0"/>
          </a:p>
          <a:p>
            <a:pPr lvl="0"/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/>
              <a:t>Список ресурсов сети Интернет</a:t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424847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55000" lnSpcReduction="20000"/>
          </a:bodyPr>
          <a:lstStyle/>
          <a:p>
            <a:pPr algn="just"/>
            <a:r>
              <a:rPr lang="ru-RU" dirty="0" smtClean="0"/>
              <a:t>В истории России патриотическое воспитание молодежи всегда являлось приоритетным направлением в организации воспитательной работы.</a:t>
            </a:r>
          </a:p>
          <a:p>
            <a:pPr algn="just"/>
            <a:r>
              <a:rPr lang="ru-RU" dirty="0" smtClean="0"/>
              <a:t>     Патриотическое воспитание представляет собой систематическую и целенаправленную деятельность органов государственной власти и общественных организаций по формированию у граждан высокого патриотического сознания, чувство верности своему Отечеству, готовности к выполнению гражданского долга и конституционных обязанностей по защите интересов Родины.</a:t>
            </a:r>
          </a:p>
          <a:p>
            <a:pPr algn="just"/>
            <a:r>
              <a:rPr lang="ru-RU" dirty="0" smtClean="0"/>
              <a:t>     Если патриотизм – это олицетворение любви к Отечеству, сопричастность с его историей, составляющая духовно-нравственной основы личности, гражданская позиция и потребность в достойном служении Родине, то военно-патриотическое воспитание призвано готовить подрастающее поколение к достойному служению Отечеству, умению защищать интересы страны. Задачи стрелковой подготовки в школе – совершенствование разностороннего физического развития детей и подростков для их последующей трудовой деятельности и подготовка к службе в Вооруженных Силах. </a:t>
            </a:r>
          </a:p>
          <a:p>
            <a:pPr algn="just"/>
            <a:r>
              <a:rPr lang="ru-RU" dirty="0" smtClean="0"/>
              <a:t>     В современном обществе очень мало уделяется внимание патриотическому воспитанию. Следствием этого является не желание современной молодежи служить в рядах Вооруженных Сил.  Стрелковый спорт, как элемент военно-спортивной игры способствует подготовке учащихся к службе в армии и способствует развитию патриотизма.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Введение</a:t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6408712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 fontScale="40000" lnSpcReduction="20000"/>
          </a:bodyPr>
          <a:lstStyle/>
          <a:p>
            <a:pPr algn="just"/>
            <a:r>
              <a:rPr lang="ru-RU" sz="3500" b="1" dirty="0" smtClean="0"/>
              <a:t>Цель работы</a:t>
            </a:r>
            <a:r>
              <a:rPr lang="ru-RU" sz="3500" dirty="0" smtClean="0"/>
              <a:t> заключается в рассмотрении влияния стрелкового спорта на  формирование патриотизма у школьников.</a:t>
            </a:r>
          </a:p>
          <a:p>
            <a:pPr algn="just"/>
            <a:r>
              <a:rPr lang="ru-RU" sz="3500" b="1" dirty="0" smtClean="0"/>
              <a:t>Задачи работы:</a:t>
            </a:r>
            <a:endParaRPr lang="ru-RU" sz="3500" dirty="0" smtClean="0"/>
          </a:p>
          <a:p>
            <a:pPr algn="just"/>
            <a:r>
              <a:rPr lang="ru-RU" sz="3500" dirty="0" smtClean="0"/>
              <a:t>1. Изучить историю стрелкового спорта в России;</a:t>
            </a:r>
          </a:p>
          <a:p>
            <a:pPr algn="just"/>
            <a:r>
              <a:rPr lang="ru-RU" sz="3500" dirty="0" smtClean="0"/>
              <a:t>2. Раскрыть влияние стрелкового спорта на формирование патриотизма у школьников;</a:t>
            </a:r>
          </a:p>
          <a:p>
            <a:pPr algn="just"/>
            <a:r>
              <a:rPr lang="ru-RU" sz="3500" dirty="0" smtClean="0"/>
              <a:t>3. Разработка перспектив развития стрелкового спорта в школе.</a:t>
            </a:r>
          </a:p>
          <a:p>
            <a:pPr algn="just"/>
            <a:r>
              <a:rPr lang="ru-RU" sz="3500" b="1" dirty="0" smtClean="0"/>
              <a:t>Проблема исследования </a:t>
            </a:r>
            <a:r>
              <a:rPr lang="ru-RU" sz="3500" dirty="0" smtClean="0"/>
              <a:t>заключается в определении роли стрелкового спорта в патриотическом воспитании молодёжи.</a:t>
            </a:r>
          </a:p>
          <a:p>
            <a:pPr algn="just"/>
            <a:r>
              <a:rPr lang="ru-RU" sz="3500" b="1" dirty="0" smtClean="0"/>
              <a:t>Объект исследования:</a:t>
            </a:r>
            <a:r>
              <a:rPr lang="ru-RU" sz="3500" dirty="0" smtClean="0"/>
              <a:t> патриотическое воспитание.</a:t>
            </a:r>
          </a:p>
          <a:p>
            <a:pPr algn="just"/>
            <a:r>
              <a:rPr lang="ru-RU" sz="3500" b="1" dirty="0" smtClean="0"/>
              <a:t>Предмет исследования:</a:t>
            </a:r>
            <a:r>
              <a:rPr lang="ru-RU" sz="3500" dirty="0" smtClean="0"/>
              <a:t> развитие патриотизма через занятия стрелковым спортом.</a:t>
            </a:r>
          </a:p>
          <a:p>
            <a:pPr algn="just"/>
            <a:r>
              <a:rPr lang="ru-RU" sz="3500" b="1" dirty="0" smtClean="0"/>
              <a:t>Гипотеза исследования:</a:t>
            </a:r>
            <a:r>
              <a:rPr lang="ru-RU" sz="3500" dirty="0" smtClean="0"/>
              <a:t> Если привлекать подрастающее поколение к занятиям стрелковыми видами спорта, как элементу военно-спортивной игры, то патриотическое воспитание будет более эффективным.</a:t>
            </a:r>
          </a:p>
          <a:p>
            <a:pPr algn="just"/>
            <a:r>
              <a:rPr lang="ru-RU" sz="3500" b="1" dirty="0" smtClean="0"/>
              <a:t>Методы исследования:</a:t>
            </a:r>
            <a:endParaRPr lang="ru-RU" sz="3500" dirty="0" smtClean="0"/>
          </a:p>
          <a:p>
            <a:pPr algn="just"/>
            <a:r>
              <a:rPr lang="ru-RU" sz="3500" dirty="0" smtClean="0"/>
              <a:t>Для решения задач исследования использовались следующие методы: </a:t>
            </a:r>
          </a:p>
          <a:p>
            <a:pPr lvl="0" algn="just"/>
            <a:r>
              <a:rPr lang="ru-RU" sz="3500" dirty="0" smtClean="0"/>
              <a:t>Изучение  литературы по проблеме исследования; </a:t>
            </a:r>
          </a:p>
          <a:p>
            <a:pPr lvl="0" algn="just"/>
            <a:r>
              <a:rPr lang="ru-RU" sz="3500" dirty="0" smtClean="0"/>
              <a:t>Социальный опрос  старшеклассников; </a:t>
            </a:r>
          </a:p>
          <a:p>
            <a:pPr lvl="0" algn="just"/>
            <a:r>
              <a:rPr lang="ru-RU" sz="3500" dirty="0" smtClean="0"/>
              <a:t>Создание презентации;</a:t>
            </a:r>
          </a:p>
          <a:p>
            <a:pPr lvl="0" algn="just"/>
            <a:r>
              <a:rPr lang="ru-RU" sz="3500" dirty="0" smtClean="0"/>
              <a:t>Обобщение и систематизация полученных результатов;</a:t>
            </a:r>
          </a:p>
          <a:p>
            <a:pPr algn="just"/>
            <a:r>
              <a:rPr lang="ru-RU" sz="3500" b="1" dirty="0" smtClean="0"/>
              <a:t>Исследование проводилось в несколько этапов:</a:t>
            </a:r>
            <a:endParaRPr lang="ru-RU" sz="3500" dirty="0" smtClean="0"/>
          </a:p>
          <a:p>
            <a:pPr lvl="0" algn="just"/>
            <a:r>
              <a:rPr lang="ru-RU" sz="3500" dirty="0" smtClean="0"/>
              <a:t>На первом этапе  сформулированы  цель и задачи  работы,  определены объект и предмет исследования;</a:t>
            </a:r>
          </a:p>
          <a:p>
            <a:pPr lvl="0" algn="just"/>
            <a:r>
              <a:rPr lang="ru-RU" sz="3500" dirty="0" smtClean="0"/>
              <a:t>На втором этапе изучение литературы по данной теме;</a:t>
            </a:r>
          </a:p>
          <a:p>
            <a:pPr lvl="0" algn="just"/>
            <a:r>
              <a:rPr lang="ru-RU" sz="3500" dirty="0" smtClean="0"/>
              <a:t>На третьем этапе проведение социального опроса  старшеклассников</a:t>
            </a:r>
          </a:p>
          <a:p>
            <a:pPr lvl="0" algn="just"/>
            <a:r>
              <a:rPr lang="ru-RU" sz="3500" dirty="0" smtClean="0"/>
              <a:t>На четвертом этапе осуществлялось обобщение результатов работы, проводился анализ и уточнение выводов исследования, оформлялся  проект, текст работы, презентация.</a:t>
            </a:r>
          </a:p>
          <a:p>
            <a:pPr algn="just"/>
            <a:r>
              <a:rPr lang="ru-RU" sz="3500" dirty="0" smtClean="0"/>
              <a:t>     Проект разрабатывался на базе  муниципальной общеобразовательной  средней школы №21  г. Ногинск. В работе принимали участие инициативная группа 5 класса, учащиеся 9 - 11 классов,  учитель физической культуры. 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4982336"/>
            <a:ext cx="9144000" cy="187566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/>
            <a:r>
              <a:rPr lang="ru-RU" sz="1400" dirty="0" smtClean="0"/>
              <a:t>Стрелковый спорт - один из наиболее древних прикладных видов спорта. Он берет свое начало от состязаний в стрельбе из лука и арбалета. </a:t>
            </a:r>
          </a:p>
          <a:p>
            <a:pPr algn="just"/>
            <a:r>
              <a:rPr lang="ru-RU" sz="1400" dirty="0" smtClean="0"/>
              <a:t>     В России большая заслуга в распространении и совершенствовании огнестрельного оружия принадлежит царю Ивану Грозному. По его указу в 1547-1550 гг. были созданы стрелковые полки пехотинцев, вооруженных пищалями и самопалами. Ивану Грозному принадлежит также инициатива проведения в Москве ежегодных смотров ружейных стрельб, представлявших собой своеобразные стрелковые соревнования.</a:t>
            </a:r>
          </a:p>
          <a:p>
            <a:pPr algn="just"/>
            <a:endParaRPr lang="ru-RU" sz="1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Autofit/>
          </a:bodyPr>
          <a:lstStyle/>
          <a:p>
            <a:pPr lvl="1" algn="ctr" rtl="0">
              <a:spcBef>
                <a:spcPct val="0"/>
              </a:spcBef>
            </a:pPr>
            <a:r>
              <a:rPr lang="ru-RU" sz="2400" b="1" dirty="0"/>
              <a:t>История стрелкового спорта в царской России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2050" name="Picture 2" descr="Ð¦Ð°ÑÑ ÐÐ²Ð°Ð½ ÐÑÐ¾Ð·Ð½ÑÐ¹"/>
          <p:cNvPicPr>
            <a:picLocks noChangeAspect="1" noChangeArrowheads="1"/>
          </p:cNvPicPr>
          <p:nvPr/>
        </p:nvPicPr>
        <p:blipFill>
          <a:blip r:embed="rId2" cstate="screen">
            <a:lum bright="10000"/>
          </a:blip>
          <a:srcRect/>
          <a:stretch>
            <a:fillRect/>
          </a:stretch>
        </p:blipFill>
        <p:spPr bwMode="auto">
          <a:xfrm>
            <a:off x="179512" y="836712"/>
            <a:ext cx="5554636" cy="3888432"/>
          </a:xfrm>
          <a:prstGeom prst="rect">
            <a:avLst/>
          </a:prstGeom>
          <a:noFill/>
        </p:spPr>
      </p:pic>
      <p:pic>
        <p:nvPicPr>
          <p:cNvPr id="2052" name="Picture 4" descr="https://swordmaster.org/uploads/2010/streltsi/14s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89915" y="1268760"/>
            <a:ext cx="3354085" cy="33123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5198360"/>
            <a:ext cx="9144000" cy="165964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/>
            <a:r>
              <a:rPr lang="ru-RU" sz="1400" dirty="0" smtClean="0"/>
              <a:t>Своеобразную снайперскую школу проходили под личным руководством прославленного русского полководца А.В. Суворова егеря Кубанского и Крымского корпусов. Огнестрельное оружие совершенствовалось, и в середине XVIII века граф Панин инициировал создание в армии специальных полков – егерских. В них отбирали солдат, особо к стрельбе способных. Ибо боевая задача егерей – вести бой в рассыпном строю с помощью прицельного огня, егеря выделялись специально для уничтожения вражеских командиров.</a:t>
            </a:r>
            <a:endParaRPr lang="ru-RU" sz="1400" dirty="0"/>
          </a:p>
        </p:txBody>
      </p:sp>
      <p:pic>
        <p:nvPicPr>
          <p:cNvPr id="1026" name="Picture 2" descr="ÐÐ¾ÑÑÑÐµÑ ÐÐ»ÐµÐºÑÐ°Ð½Ð´ÑÐ° Ð¡ÑÐ²Ð¾ÑÐ¾Ð²Ð°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692696"/>
            <a:ext cx="4878032" cy="3711593"/>
          </a:xfrm>
          <a:prstGeom prst="rect">
            <a:avLst/>
          </a:prstGeom>
          <a:noFill/>
        </p:spPr>
      </p:pic>
      <p:pic>
        <p:nvPicPr>
          <p:cNvPr id="1028" name="Picture 4" descr="http://www.wikiznanie.ru/wikipedia/images/c/c4/%D0%A0%D1%83%D1%81%D1%81%D0%BA%D0%B8%D0%B9-%D0%B5%D0%B3%D0%B5%D1%80%D1%8C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148064" y="260648"/>
            <a:ext cx="3721159" cy="468052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4437112"/>
            <a:ext cx="507605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/>
              <a:t>Русский полководец Александр Васильевич  Суворов </a:t>
            </a:r>
            <a:endParaRPr lang="ru-RU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4594912"/>
            <a:ext cx="9144000" cy="226308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/>
            <a:r>
              <a:rPr lang="ru-RU" sz="1400" dirty="0" smtClean="0"/>
              <a:t>В дореволюционной России стрелковый спорт, как и другие виды спорта, не нашел широкого распространения. Занятия пулевой стрельбой были привилегией имущих классов. Согласно уставу многих обществ, запрещалось принимать в члены общества военнослужащих младших воинских чинов, студентов, учащихся, женщин. В «Российском атлетическом обществе», «Петербургском кружке любителей спорта», «Петербургском обществе комнатной стрельбы», «Южно - Русском стрелковом обществе» состояло лишь по нескольку десятков членов. Одним из первых чемпионов «Российского атлетического общества» в 1904 и 1905 гг. в России становится известный тогда борец и гиревик М. Семичев. Начиная с 1906 и по 1917 г. 12-кратным чемпионом России по стрельбе из пистолета и револьвера был Н. Панин - </a:t>
            </a:r>
            <a:r>
              <a:rPr lang="ru-RU" sz="1400" dirty="0" err="1" smtClean="0"/>
              <a:t>Коломенкин</a:t>
            </a:r>
            <a:r>
              <a:rPr lang="ru-RU" sz="1400" dirty="0" smtClean="0"/>
              <a:t>, олимпийский чемпион по фигурному катанию на коньках.</a:t>
            </a:r>
          </a:p>
        </p:txBody>
      </p:sp>
      <p:pic>
        <p:nvPicPr>
          <p:cNvPr id="22530" name="Picture 2" descr="Ð¤Ð¾ÑÐ¾ Strength.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0"/>
            <a:ext cx="5051056" cy="4509120"/>
          </a:xfrm>
          <a:prstGeom prst="rect">
            <a:avLst/>
          </a:prstGeom>
          <a:noFill/>
        </p:spPr>
      </p:pic>
      <p:pic>
        <p:nvPicPr>
          <p:cNvPr id="22532" name="Picture 4" descr="Nikolai Panin.jpg"/>
          <p:cNvPicPr>
            <a:picLocks noChangeAspect="1" noChangeArrowheads="1"/>
          </p:cNvPicPr>
          <p:nvPr/>
        </p:nvPicPr>
        <p:blipFill>
          <a:blip r:embed="rId3" cstate="screen"/>
          <a:srcRect t="3234" b="2988"/>
          <a:stretch>
            <a:fillRect/>
          </a:stretch>
        </p:blipFill>
        <p:spPr bwMode="auto">
          <a:xfrm>
            <a:off x="5508104" y="0"/>
            <a:ext cx="3128624" cy="432048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364088" y="4149080"/>
            <a:ext cx="37799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 smtClean="0"/>
              <a:t>Н. Панин - </a:t>
            </a:r>
            <a:r>
              <a:rPr lang="ru-RU" sz="1200" b="1" dirty="0" err="1" smtClean="0"/>
              <a:t>Коломенкин</a:t>
            </a:r>
            <a:r>
              <a:rPr lang="ru-RU" sz="1200" b="1" dirty="0" smtClean="0"/>
              <a:t>, олимпийский чемпион по фигурному катанию на коньках.</a:t>
            </a:r>
            <a:endParaRPr lang="ru-RU" sz="1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5558400"/>
            <a:ext cx="9144000" cy="1299600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algn="just"/>
            <a:r>
              <a:rPr lang="ru-RU" sz="1400" dirty="0" smtClean="0"/>
              <a:t>После Великой Октябрьской социалистической революции открылись широкие возможности для развития спорта в нашей стране. Физическая культура и спорт стали рассматриваться как средство физического воспитания и оздоровления народа, подготовки его к труду и обороне Родины. В стране развертывалась широкая сеть всевозможных спортивных кружков и секций, членами которых становились трудящиеся. !». В 1927 г. было организовано добровольное общество </a:t>
            </a:r>
            <a:r>
              <a:rPr lang="ru-RU" sz="1400" dirty="0" err="1" smtClean="0"/>
              <a:t>Осоавиахим</a:t>
            </a:r>
            <a:r>
              <a:rPr lang="ru-RU" sz="1400" dirty="0" smtClean="0"/>
              <a:t>, которое стало руководить стрелковым спортом в стране.</a:t>
            </a:r>
            <a:endParaRPr lang="ru-RU" sz="1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68760"/>
          </a:xfrm>
        </p:spPr>
        <p:txBody>
          <a:bodyPr>
            <a:normAutofit/>
          </a:bodyPr>
          <a:lstStyle/>
          <a:p>
            <a:pPr lvl="1" algn="ctr" rtl="0">
              <a:spcBef>
                <a:spcPct val="0"/>
              </a:spcBef>
            </a:pPr>
            <a:r>
              <a:rPr lang="ru-RU" sz="2400" b="1" dirty="0"/>
              <a:t>Развитие  стрелкового спорта после</a:t>
            </a:r>
            <a:r>
              <a:rPr lang="ru-RU" sz="2400" dirty="0"/>
              <a:t> </a:t>
            </a:r>
            <a:r>
              <a:rPr lang="ru-RU" sz="2400" b="1" dirty="0"/>
              <a:t>Великой Октябрьской социалистической революции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21506" name="Picture 2" descr="http://www.menswork.ru/sites/default/files/013_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03648" y="980728"/>
            <a:ext cx="6480720" cy="44935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5242984"/>
            <a:ext cx="9144000" cy="1615016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algn="just"/>
            <a:r>
              <a:rPr lang="ru-RU" sz="1400" dirty="0" smtClean="0"/>
              <a:t>Во время ВОВ советским командованием большое внимание уделялось снайперской подготовке. Многие спортсмены и «</a:t>
            </a:r>
            <a:r>
              <a:rPr lang="ru-RU" sz="1400" dirty="0" err="1" smtClean="0"/>
              <a:t>Ворошиловские</a:t>
            </a:r>
            <a:r>
              <a:rPr lang="ru-RU" sz="1400" dirty="0" smtClean="0"/>
              <a:t> стрелки» во время Великой Отечественной войны, защищая свою Родину, тоже стали снайперами, некоторые из них были удостоены звания Героя Советского Союза. В период Великой Отечественной войны снайперами на фронте стали известные стрелки: Ю. Никандров, Б. </a:t>
            </a:r>
            <a:r>
              <a:rPr lang="ru-RU" sz="1400" dirty="0" err="1" smtClean="0"/>
              <a:t>Переберин</a:t>
            </a:r>
            <a:r>
              <a:rPr lang="ru-RU" sz="1400" dirty="0" smtClean="0"/>
              <a:t> и др. Снайперы Советской армии своими активными, профессиональными действиями способствовали достижению победы над вражеским войском в годы Великой Отечественной войны. Их богатый опыт по уничтожению противника, как на передовой, так и в тылу, в наше время служит за основу при обучении новых мастеров сверхметкой стрельбы. </a:t>
            </a:r>
          </a:p>
          <a:p>
            <a:pPr algn="just"/>
            <a:endParaRPr lang="ru-RU" sz="1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 «</a:t>
            </a:r>
            <a:r>
              <a:rPr lang="ru-RU" sz="2400" dirty="0" err="1" smtClean="0"/>
              <a:t>Ворошиловские</a:t>
            </a:r>
            <a:r>
              <a:rPr lang="ru-RU" sz="2400" dirty="0" smtClean="0"/>
              <a:t> стрелки» </a:t>
            </a:r>
            <a:br>
              <a:rPr lang="ru-RU" sz="2400" dirty="0" smtClean="0"/>
            </a:br>
            <a:r>
              <a:rPr lang="ru-RU" sz="2400" dirty="0" smtClean="0"/>
              <a:t>во время Великой Отечественной войны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4221088"/>
            <a:ext cx="4211960" cy="646331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200" dirty="0" smtClean="0"/>
              <a:t>В пятом классе Юрий </a:t>
            </a:r>
            <a:r>
              <a:rPr lang="ru-RU" sz="1200" dirty="0" err="1" smtClean="0"/>
              <a:t>Никандоров</a:t>
            </a:r>
            <a:r>
              <a:rPr lang="ru-RU" sz="1200" dirty="0" smtClean="0"/>
              <a:t> стал обладателем нагрудного знака «Ворошиловский стрелок», выбив 50 мишеней из 50. Потом началась война…</a:t>
            </a:r>
            <a:endParaRPr lang="ru-RU" sz="1200" dirty="0"/>
          </a:p>
        </p:txBody>
      </p:sp>
      <p:pic>
        <p:nvPicPr>
          <p:cNvPr id="20484" name="Picture 4" descr="Ð®ÑÐ¸Ð¹ ÐÐ¸ÐºÐ°Ð½Ð´ÑÐ¾Ð² Ð¸ ÑÐµÐ¹ÑÐ°Ñ Ñ ÑÐ´Ð¾Ð²Ð¾Ð»ÑÑÑÐ²Ð¸ÐµÐ¼ Ð²ÑÐµÐ·Ð¶Ð°ÐµÑ Ð·Ð° Ð´Ð¸ÑÑÑ.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183560" y="1268760"/>
            <a:ext cx="3820788" cy="3940188"/>
          </a:xfrm>
          <a:prstGeom prst="rect">
            <a:avLst/>
          </a:prstGeom>
          <a:noFill/>
        </p:spPr>
      </p:pic>
      <p:pic>
        <p:nvPicPr>
          <p:cNvPr id="20486" name="Picture 6" descr="Ð¡Ð°Ð¼ÑÐµ ÑÐµÐ·ÑÐ»ÑÑÐ°ÑÐ¸Ð²Ð½ÑÐµ ÑÐ½Ð°Ð¹Ð¿ÐµÑÑ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512" y="1484784"/>
            <a:ext cx="4915390" cy="24314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5575853"/>
            <a:ext cx="9144000" cy="1282147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/>
            <a:r>
              <a:rPr lang="ru-RU" sz="1400" dirty="0" smtClean="0"/>
              <a:t>В послевоенные годы советский народ восстанавливал разрушенное фашистами хозяйство. Но и в этот сложный для нашего народа период продолжали работать стрелковые кружки и секции, проводились чемпионаты и другие всесоюзные соревнования. С 1950 г. советские стрелки начинают принимать участие в официальных международных соревнованиях и одерживать победы. </a:t>
            </a:r>
          </a:p>
          <a:p>
            <a:pPr algn="just"/>
            <a:endParaRPr lang="ru-RU" sz="1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490066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Развитие стрелкового спорта в послевоенные годы</a:t>
            </a:r>
            <a:endParaRPr lang="ru-RU" sz="2400" dirty="0"/>
          </a:p>
        </p:txBody>
      </p:sp>
      <p:pic>
        <p:nvPicPr>
          <p:cNvPr id="19462" name="Picture 6" descr="http://fc-amkar.org/frontend/web/upload/images/image_news147100491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43608" y="692696"/>
            <a:ext cx="6912768" cy="47698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169</TotalTime>
  <Words>1680</Words>
  <Application>Microsoft Office PowerPoint</Application>
  <PresentationFormat>Экран (4:3)</PresentationFormat>
  <Paragraphs>74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Открытая</vt:lpstr>
      <vt:lpstr>           Предмет: Физическая культура Тема: «Стрелковый спорт, как элемент в системе патриотического воспитания»  </vt:lpstr>
      <vt:lpstr> Введение </vt:lpstr>
      <vt:lpstr>Слайд 3</vt:lpstr>
      <vt:lpstr>История стрелкового спорта в царской России </vt:lpstr>
      <vt:lpstr>Слайд 5</vt:lpstr>
      <vt:lpstr>Слайд 6</vt:lpstr>
      <vt:lpstr>Развитие  стрелкового спорта после Великой Октябрьской социалистической революции </vt:lpstr>
      <vt:lpstr> «Ворошиловские стрелки»  во время Великой Отечественной войны</vt:lpstr>
      <vt:lpstr>Развитие стрелкового спорта в послевоенные годы</vt:lpstr>
      <vt:lpstr>Спорт и патриотизм как основа для формирования развитого гражданского общества</vt:lpstr>
      <vt:lpstr>Стрелковый спорт и ВФСК ГТО </vt:lpstr>
      <vt:lpstr>Проблемы современного общества</vt:lpstr>
      <vt:lpstr>Возрождение  допризывной подготовки молодёжи в школе</vt:lpstr>
      <vt:lpstr>Перспективы развития стрелкового спорта в школе</vt:lpstr>
      <vt:lpstr>Вывод</vt:lpstr>
      <vt:lpstr>Список ресурсов сети Интернет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</dc:creator>
  <cp:lastModifiedBy>комп</cp:lastModifiedBy>
  <cp:revision>28</cp:revision>
  <dcterms:created xsi:type="dcterms:W3CDTF">2018-04-26T16:57:29Z</dcterms:created>
  <dcterms:modified xsi:type="dcterms:W3CDTF">2019-01-13T10:57:33Z</dcterms:modified>
</cp:coreProperties>
</file>