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022" y="5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31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33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37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3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86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33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95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56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9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01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3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84500">
              <a:srgbClr val="0070C0"/>
            </a:gs>
            <a:gs pos="69000">
              <a:srgbClr val="00B0F0"/>
            </a:gs>
            <a:gs pos="52000">
              <a:srgbClr val="00B050"/>
            </a:gs>
            <a:gs pos="32000">
              <a:srgbClr val="FFC000"/>
            </a:gs>
            <a:gs pos="19000">
              <a:srgbClr val="FFFF00"/>
            </a:gs>
            <a:gs pos="100000">
              <a:srgbClr val="7030A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D1CBC-4BC4-43EE-BCB7-05A4A9A02394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A4363-4DAF-4C1B-96E9-0A23A1D1E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56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-9092" y="-106666"/>
            <a:ext cx="6839327" cy="9250666"/>
          </a:xfrm>
          <a:prstGeom prst="rect">
            <a:avLst/>
          </a:prstGeom>
        </p:spPr>
      </p:pic>
      <p:sp>
        <p:nvSpPr>
          <p:cNvPr id="5" name="Блок-схема: перфолента 4"/>
          <p:cNvSpPr/>
          <p:nvPr/>
        </p:nvSpPr>
        <p:spPr>
          <a:xfrm>
            <a:off x="615336" y="63918"/>
            <a:ext cx="5688632" cy="1224136"/>
          </a:xfrm>
          <a:prstGeom prst="flowChartPunchedTape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Советы по безопасности</a:t>
            </a:r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2597311" y="1275436"/>
            <a:ext cx="2520280" cy="1224136"/>
          </a:xfrm>
          <a:prstGeom prst="flowChartAlternateProcess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Не ходи по замершим водоемам – лед может обломиться.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04664" y="2413261"/>
            <a:ext cx="2520280" cy="1224136"/>
          </a:xfrm>
          <a:prstGeom prst="flowChartAlternateProcess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Не ешь снег и не облизывай сосульки: заболит горло и заболеешь.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032865" y="3906599"/>
            <a:ext cx="2520280" cy="1224136"/>
          </a:xfrm>
          <a:prstGeom prst="flowChartAlternateProcess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Не запускай новогодние петарды рядом с домами.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459652" y="2575306"/>
            <a:ext cx="2520280" cy="1224136"/>
          </a:xfrm>
          <a:prstGeom prst="flowChartAlternateProcess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</a:rPr>
              <a:t>Не катайся на лыжах и санках с горки рядом с дорогой – </a:t>
            </a:r>
            <a:r>
              <a:rPr lang="ru-RU" sz="1600" b="1" i="1" smtClean="0">
                <a:solidFill>
                  <a:srgbClr val="7030A0"/>
                </a:solidFill>
              </a:rPr>
              <a:t>это опасно.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78696" y="3799442"/>
            <a:ext cx="2520280" cy="1224136"/>
          </a:xfrm>
          <a:prstGeom prst="flowChartAlternateProcess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</a:rPr>
              <a:t>Не прислоняйся языком к железным предметам на морозе –  прилипнет и будет очень больно.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673" y="6164560"/>
            <a:ext cx="2491064" cy="26636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Блок-схема: альтернативный процесс 15"/>
          <p:cNvSpPr/>
          <p:nvPr/>
        </p:nvSpPr>
        <p:spPr>
          <a:xfrm>
            <a:off x="4027131" y="5220072"/>
            <a:ext cx="2520280" cy="1224136"/>
          </a:xfrm>
          <a:prstGeom prst="flowChartAlternateProcess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smtClean="0">
                <a:solidFill>
                  <a:srgbClr val="7030A0"/>
                </a:solidFill>
              </a:rPr>
              <a:t>Не зажигай </a:t>
            </a:r>
            <a:r>
              <a:rPr lang="ru-RU" b="1" i="1" dirty="0" smtClean="0">
                <a:solidFill>
                  <a:srgbClr val="7030A0"/>
                </a:solidFill>
              </a:rPr>
              <a:t>на елке свечи с открытым огнем – может быть пожар.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7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Блок-схема: перфолента 3"/>
          <p:cNvSpPr/>
          <p:nvPr/>
        </p:nvSpPr>
        <p:spPr>
          <a:xfrm>
            <a:off x="444302" y="251520"/>
            <a:ext cx="5793010" cy="1296144"/>
          </a:xfrm>
          <a:prstGeom prst="flowChartPunchedTap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Советы по безопасности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620542" y="1883971"/>
            <a:ext cx="2232248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Адрес  если знаешь свой, попадешь всегда домой.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193479" y="3779912"/>
            <a:ext cx="2232248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rgbClr val="7030A0"/>
                </a:solidFill>
              </a:rPr>
              <a:t>Балкон не место для игры, без взрослого туда не выходи. Опасно там играть и веселиться, ты можешь с высоты большой свалиться.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2720896" y="3779912"/>
            <a:ext cx="2436296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rgbClr val="7030A0"/>
                </a:solidFill>
              </a:rPr>
              <a:t>Никогда не говори с незнакомыми людьми.</a:t>
            </a:r>
          </a:p>
          <a:p>
            <a:pPr algn="ctr"/>
            <a:r>
              <a:rPr lang="ru-RU" sz="1200" b="1" i="1" dirty="0" smtClean="0">
                <a:solidFill>
                  <a:srgbClr val="7030A0"/>
                </a:solidFill>
              </a:rPr>
              <a:t>Не пускайте дядю в дом, если дядя незнаком!</a:t>
            </a:r>
          </a:p>
          <a:p>
            <a:pPr algn="ctr"/>
            <a:r>
              <a:rPr lang="ru-RU" sz="1200" b="1" i="1" dirty="0" smtClean="0">
                <a:solidFill>
                  <a:srgbClr val="7030A0"/>
                </a:solidFill>
              </a:rPr>
              <a:t>Не открывайте тете, если мама на работе!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4048243" y="1887801"/>
            <a:ext cx="2556284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</a:rPr>
              <a:t>Инструменты папины брать не будем мы, ведь они тяжелые, острые они.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2052413" y="5580112"/>
            <a:ext cx="2232248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rgbClr val="7030A0"/>
                </a:solidFill>
              </a:rPr>
              <a:t>Чтоб тебя не обокрали, не схватили, не украли, незнакомцам ты не верь, закрывай покрепче дверь.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1964812" y="7449891"/>
            <a:ext cx="2988332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</a:rPr>
              <a:t>Руками сильно не маши, когда собаку встретишь. Укусит – маме покажи и с той собакой не дружи.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15" name="Шестиугольник 14"/>
          <p:cNvSpPr/>
          <p:nvPr/>
        </p:nvSpPr>
        <p:spPr>
          <a:xfrm>
            <a:off x="4372279" y="5642423"/>
            <a:ext cx="2232248" cy="1440160"/>
          </a:xfrm>
          <a:prstGeom prst="hexagon">
            <a:avLst/>
          </a:prstGeom>
          <a:ln w="571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rgbClr val="7030A0"/>
                </a:solidFill>
              </a:rPr>
              <a:t>Чтоб живот не заболел, нужно руки с мылом мыть. Еще правильно питаться никогда не объедаться.</a:t>
            </a:r>
            <a:endParaRPr lang="ru-RU" sz="1200" b="1" i="1" dirty="0">
              <a:solidFill>
                <a:srgbClr val="7030A0"/>
              </a:solidFill>
            </a:endParaRPr>
          </a:p>
        </p:txBody>
      </p:sp>
      <p:pic>
        <p:nvPicPr>
          <p:cNvPr id="17" name="Picture 3" descr="C:\Users\Лариса\Documents\Аня\фоны\4ff15010055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9" t="11075" r="28257"/>
          <a:stretch/>
        </p:blipFill>
        <p:spPr bwMode="auto">
          <a:xfrm>
            <a:off x="116632" y="6046503"/>
            <a:ext cx="1975124" cy="290696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8" descr="C:\Users\Лариса\AppData\Local\Temp\Rar$DI24.616\playing_with_ball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7785" y="5642423"/>
            <a:ext cx="2924175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C:\Users\Лариса\AppData\Local\Temp\Rar$DI20.208\14616519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23" y="6705403"/>
            <a:ext cx="212407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Лариса\AppData\Local\Temp\Rar$DI68.520\1c0391eb3b14a3855e93dd21ba4a7ebf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144" y="3879980"/>
            <a:ext cx="1552575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8" descr="C:\Users\Лариса\AppData\Local\Temp\Rar$DI73.392\bird5-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79" y="2127801"/>
            <a:ext cx="12668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99093"/>
            <a:ext cx="2619747" cy="313094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2" descr="C:\Users\Лариса\AppData\Local\Temp\Rar$DI32.472\4724b299125d23ce8ebc609554f3edeb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061" y="2884661"/>
            <a:ext cx="726341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2" descr="C:\Users\Лариса\AppData\Local\Temp\Rar$DI87.472\63e4c77bb6e38b96ad226db2e8b1c5fc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378" y="7737734"/>
            <a:ext cx="18288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2" descr="C:\Users\Лариса\AppData\Local\Temp\Rar$DI52.472\523f8cd78a369b5f4d4f144a127aae3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253" y="6447592"/>
            <a:ext cx="154305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перфолента 6"/>
          <p:cNvSpPr/>
          <p:nvPr/>
        </p:nvSpPr>
        <p:spPr>
          <a:xfrm>
            <a:off x="747944" y="317849"/>
            <a:ext cx="5661984" cy="1044115"/>
          </a:xfrm>
          <a:prstGeom prst="flowChartPunchedTap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Советы по безопасности</a:t>
            </a:r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44824" y="1483937"/>
            <a:ext cx="3085554" cy="1221060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Переходить улицу нужно только на зеленый сигнал светофора.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 rot="21167929">
            <a:off x="368086" y="2869538"/>
            <a:ext cx="2330336" cy="1322884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Игра вблизи проезжей части опасна.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 rot="700509">
            <a:off x="4362105" y="2594856"/>
            <a:ext cx="2390564" cy="1512168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</a:rPr>
              <a:t>Переходить улицу только в местах обозначенных, для перехода.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 rot="538903">
            <a:off x="3911008" y="4374937"/>
            <a:ext cx="2846404" cy="1512168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7030A0"/>
                </a:solidFill>
              </a:rPr>
              <a:t>При переходе улицы будьте внимательны!</a:t>
            </a:r>
          </a:p>
          <a:p>
            <a:pPr algn="ctr"/>
            <a:r>
              <a:rPr lang="ru-RU" sz="1400" b="1" i="1" dirty="0" smtClean="0">
                <a:solidFill>
                  <a:srgbClr val="7030A0"/>
                </a:solidFill>
              </a:rPr>
              <a:t>Обходите трамвай спереди, автобус и троллейбус сзади.</a:t>
            </a:r>
            <a:endParaRPr lang="ru-RU" sz="1400" b="1" i="1" dirty="0">
              <a:solidFill>
                <a:srgbClr val="7030A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 rot="20985376">
            <a:off x="330408" y="4399049"/>
            <a:ext cx="2609453" cy="1512222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7030A0"/>
                </a:solidFill>
              </a:rPr>
              <a:t>Не катайся по проезжей части на велосипеде и скейтборде.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619747" y="5514390"/>
            <a:ext cx="2102199" cy="3461594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Чтоб никогда не попадать в сложные положения, надо знать и соблюдать правила движения.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8" name="Picture 80" descr="C:\Users\Лариса\AppData\Local\Temp\Rar$DI80.472\439d38c33c93624d09466081f922a09d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68" y="1775380"/>
            <a:ext cx="123825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C:\Users\Лариса\AppData\Local\Temp\Rar$DI50.360\3b365df9be941dff91f0a76677218867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210" y="1711393"/>
            <a:ext cx="1209675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31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пожарник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4545" y="4915355"/>
            <a:ext cx="3066744" cy="3924000"/>
          </a:xfrm>
          <a:prstGeom prst="rect">
            <a:avLst/>
          </a:prstGeom>
        </p:spPr>
      </p:pic>
      <p:sp>
        <p:nvSpPr>
          <p:cNvPr id="14" name="Табличка 13"/>
          <p:cNvSpPr/>
          <p:nvPr/>
        </p:nvSpPr>
        <p:spPr>
          <a:xfrm>
            <a:off x="3807368" y="3395250"/>
            <a:ext cx="2861991" cy="1752813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Телевизор включать не надо, если взрослых нет рядом, технику испортишь ты, еще – пожар может произойти.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5" name="Табличка 14"/>
          <p:cNvSpPr/>
          <p:nvPr/>
        </p:nvSpPr>
        <p:spPr>
          <a:xfrm>
            <a:off x="332656" y="1617101"/>
            <a:ext cx="2358589" cy="1445302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Что запомнить мы должны?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Спички детям не нужны!</a:t>
            </a:r>
          </a:p>
        </p:txBody>
      </p:sp>
      <p:sp>
        <p:nvSpPr>
          <p:cNvPr id="16" name="Табличка 15"/>
          <p:cNvSpPr/>
          <p:nvPr/>
        </p:nvSpPr>
        <p:spPr>
          <a:xfrm>
            <a:off x="894556" y="3459546"/>
            <a:ext cx="2286726" cy="1445302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C00000"/>
                </a:solidFill>
              </a:rPr>
              <a:t>Помните дети: пожары бывают,</a:t>
            </a:r>
          </a:p>
          <a:p>
            <a:pPr algn="ctr"/>
            <a:r>
              <a:rPr lang="ru-RU" sz="1600" b="1" i="1" dirty="0">
                <a:solidFill>
                  <a:srgbClr val="C00000"/>
                </a:solidFill>
              </a:rPr>
              <a:t>к</a:t>
            </a:r>
            <a:r>
              <a:rPr lang="ru-RU" sz="1600" b="1" i="1" dirty="0" smtClean="0">
                <a:solidFill>
                  <a:srgbClr val="C00000"/>
                </a:solidFill>
              </a:rPr>
              <a:t>огда </a:t>
            </a:r>
            <a:r>
              <a:rPr lang="ru-RU" sz="1600" b="1" i="1" dirty="0">
                <a:solidFill>
                  <a:srgbClr val="C00000"/>
                </a:solidFill>
              </a:rPr>
              <a:t>про включённый утюг забывают!</a:t>
            </a:r>
          </a:p>
        </p:txBody>
      </p:sp>
      <p:sp>
        <p:nvSpPr>
          <p:cNvPr id="17" name="Табличка 16"/>
          <p:cNvSpPr/>
          <p:nvPr/>
        </p:nvSpPr>
        <p:spPr>
          <a:xfrm>
            <a:off x="3391994" y="5412408"/>
            <a:ext cx="2232248" cy="1445302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Сам к плите не прикасайся,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л</a:t>
            </a:r>
            <a:r>
              <a:rPr lang="ru-RU" b="1" i="1" dirty="0" smtClean="0">
                <a:solidFill>
                  <a:srgbClr val="C00000"/>
                </a:solidFill>
              </a:rPr>
              <a:t>учше </a:t>
            </a:r>
            <a:r>
              <a:rPr lang="ru-RU" b="1" i="1" dirty="0">
                <a:solidFill>
                  <a:srgbClr val="C00000"/>
                </a:solidFill>
              </a:rPr>
              <a:t>взрослых дожидайся!</a:t>
            </a:r>
          </a:p>
        </p:txBody>
      </p:sp>
      <p:sp>
        <p:nvSpPr>
          <p:cNvPr id="18" name="Табличка 17"/>
          <p:cNvSpPr/>
          <p:nvPr/>
        </p:nvSpPr>
        <p:spPr>
          <a:xfrm>
            <a:off x="2691245" y="7394053"/>
            <a:ext cx="2232248" cy="1445302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Надо помнить, надо знать: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</a:rPr>
              <a:t>т</a:t>
            </a:r>
            <a:r>
              <a:rPr lang="ru-RU" b="1" i="1" dirty="0" smtClean="0">
                <a:solidFill>
                  <a:srgbClr val="C00000"/>
                </a:solidFill>
              </a:rPr>
              <a:t>ополиный пух </a:t>
            </a:r>
            <a:r>
              <a:rPr lang="ru-RU" b="1" i="1" dirty="0">
                <a:solidFill>
                  <a:srgbClr val="C00000"/>
                </a:solidFill>
              </a:rPr>
              <a:t>опасно </a:t>
            </a:r>
            <a:r>
              <a:rPr lang="ru-RU" b="1" i="1" dirty="0" smtClean="0">
                <a:solidFill>
                  <a:srgbClr val="C00000"/>
                </a:solidFill>
              </a:rPr>
              <a:t>поджигать.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20" name="Табличка 19"/>
          <p:cNvSpPr/>
          <p:nvPr/>
        </p:nvSpPr>
        <p:spPr>
          <a:xfrm>
            <a:off x="3026426" y="1589308"/>
            <a:ext cx="2197246" cy="1445302"/>
          </a:xfrm>
          <a:prstGeom prst="plaque">
            <a:avLst/>
          </a:prstGeom>
          <a:blipFill>
            <a:blip r:embed="rId3"/>
            <a:tile tx="0" ty="0" sx="100000" sy="100000" flip="none" algn="tl"/>
          </a:blip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Пусть знает каждый гражданин: пожарный номер - </a:t>
            </a:r>
            <a:r>
              <a:rPr lang="ru-RU" sz="2400" b="1" i="1" dirty="0" smtClean="0">
                <a:solidFill>
                  <a:srgbClr val="FF0000"/>
                </a:solidFill>
              </a:rPr>
              <a:t>01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332657" y="251520"/>
            <a:ext cx="5938434" cy="1150303"/>
          </a:xfrm>
          <a:prstGeom prst="flowChartPunchedTap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Советы по безопасности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Рисунок 18" descr="8cc7dc02faf1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94338" y="923209"/>
            <a:ext cx="1753505" cy="2039078"/>
          </a:xfrm>
          <a:prstGeom prst="rect">
            <a:avLst/>
          </a:prstGeom>
        </p:spPr>
      </p:pic>
      <p:pic>
        <p:nvPicPr>
          <p:cNvPr id="13" name="Рисунок 12" descr="10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9223" y="6722453"/>
            <a:ext cx="1368000" cy="243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6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355</Words>
  <Application>Microsoft Office PowerPoint</Application>
  <PresentationFormat>Экран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10</cp:revision>
  <dcterms:created xsi:type="dcterms:W3CDTF">2012-03-22T10:27:09Z</dcterms:created>
  <dcterms:modified xsi:type="dcterms:W3CDTF">2019-01-15T05:54:54Z</dcterms:modified>
</cp:coreProperties>
</file>