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4" r:id="rId4"/>
    <p:sldId id="261" r:id="rId5"/>
    <p:sldId id="273" r:id="rId6"/>
    <p:sldId id="268" r:id="rId7"/>
    <p:sldId id="270" r:id="rId8"/>
    <p:sldId id="267" r:id="rId9"/>
    <p:sldId id="277" r:id="rId10"/>
    <p:sldId id="278" r:id="rId11"/>
    <p:sldId id="284" r:id="rId12"/>
    <p:sldId id="279" r:id="rId13"/>
    <p:sldId id="280" r:id="rId14"/>
    <p:sldId id="276" r:id="rId15"/>
    <p:sldId id="281" r:id="rId16"/>
    <p:sldId id="262" r:id="rId17"/>
    <p:sldId id="283" r:id="rId18"/>
    <p:sldId id="263" r:id="rId19"/>
    <p:sldId id="282" r:id="rId20"/>
    <p:sldId id="286" r:id="rId21"/>
    <p:sldId id="288" r:id="rId22"/>
    <p:sldId id="285" r:id="rId23"/>
    <p:sldId id="292" r:id="rId24"/>
    <p:sldId id="289" r:id="rId25"/>
    <p:sldId id="290" r:id="rId26"/>
    <p:sldId id="291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26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6" autoAdjust="0"/>
    <p:restoredTop sz="94660"/>
  </p:normalViewPr>
  <p:slideViewPr>
    <p:cSldViewPr>
      <p:cViewPr>
        <p:scale>
          <a:sx n="68" d="100"/>
          <a:sy n="68" d="100"/>
        </p:scale>
        <p:origin x="-121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jpeg"/><Relationship Id="rId5" Type="http://schemas.openxmlformats.org/officeDocument/2006/relationships/image" Target="../media/image122.jpeg"/><Relationship Id="rId4" Type="http://schemas.openxmlformats.org/officeDocument/2006/relationships/image" Target="../media/image12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jpeg"/><Relationship Id="rId5" Type="http://schemas.openxmlformats.org/officeDocument/2006/relationships/image" Target="../media/image129.jpeg"/><Relationship Id="rId4" Type="http://schemas.openxmlformats.org/officeDocument/2006/relationships/image" Target="../media/image1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2348880"/>
            <a:ext cx="561662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endParaRPr lang="ru-RU" sz="66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7596" y="5226777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Дё  Светлана Васильевна, 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воспитатель МБДОУ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Новосёловский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детский сад «Росинка» № 24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2019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8288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Организация развивающей предметно – пространственной среды  в ДОУ  для детей старшего дошкольного возраста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Центр книги </a:t>
            </a:r>
          </a:p>
          <a:p>
            <a:pPr algn="just"/>
            <a:r>
              <a:rPr lang="ru-RU" sz="2000" dirty="0" smtClean="0"/>
              <a:t>Здесь находятся книги, соответствующие возрасту детей и образовательной программе; авторские книги, произведения устного народного творчества, загадки. Все книги и иллюстрации обновляются согласно комплексно-тематическому планированию ДОУ .</a:t>
            </a:r>
            <a:endParaRPr lang="ru-RU" sz="2000" dirty="0"/>
          </a:p>
        </p:txBody>
      </p:sp>
      <p:pic>
        <p:nvPicPr>
          <p:cNvPr id="4" name="Picture 14" descr="H:\все фото выпуск 13-18г\Фото старшая группа 18г\оформление группы космос\IMG_20180409_143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19400" y="4419600"/>
            <a:ext cx="2895600" cy="2171700"/>
          </a:xfrm>
          <a:prstGeom prst="rect">
            <a:avLst/>
          </a:prstGeom>
          <a:noFill/>
        </p:spPr>
      </p:pic>
      <p:pic>
        <p:nvPicPr>
          <p:cNvPr id="7" name="Picture 2" descr="H:\все фото выпуск 13-18г\фото детский сад, дети 17г\фото ср.гр\DSCN17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2438400"/>
            <a:ext cx="2631281" cy="2286000"/>
          </a:xfrm>
          <a:prstGeom prst="rect">
            <a:avLst/>
          </a:prstGeom>
          <a:noFill/>
        </p:spPr>
      </p:pic>
      <p:pic>
        <p:nvPicPr>
          <p:cNvPr id="9" name="Picture 6" descr="C:\Users\User\Desktop\фото с телефона декабрь 18г\Новая папка\IMG_20181228_1131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23622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53340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С целью приобщения детей к чтению проводим книжные выставки, где ребята знакомятся с произведениями известных детских авторов, рассматривают   и играют с необычными занимательными  книгами, рассказывают о своих любимых книгах и авторах.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" name="Picture 29" descr="H:\все фото выпуск 13-18г\фото детский сад, дети 17г\фото дети неделя книги\IMG_20170407_1043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981200"/>
            <a:ext cx="1905000" cy="2341379"/>
          </a:xfrm>
          <a:prstGeom prst="rect">
            <a:avLst/>
          </a:prstGeom>
          <a:noFill/>
        </p:spPr>
      </p:pic>
      <p:pic>
        <p:nvPicPr>
          <p:cNvPr id="5" name="Picture 2" descr="H:\все фото выпуск 13-18г\фото детский сад, дети 17г\фото дети неделя книги\IMG_20170406_1617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43200" y="1981200"/>
            <a:ext cx="1752600" cy="2336801"/>
          </a:xfrm>
          <a:prstGeom prst="rect">
            <a:avLst/>
          </a:prstGeom>
          <a:noFill/>
        </p:spPr>
      </p:pic>
      <p:pic>
        <p:nvPicPr>
          <p:cNvPr id="6" name="Picture 3" descr="H:\все фото выпуск 13-18г\фото детский сад, дети 17г\фото дети неделя книги\DSCF02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9200" y="4500633"/>
            <a:ext cx="1778142" cy="1890910"/>
          </a:xfrm>
          <a:prstGeom prst="rect">
            <a:avLst/>
          </a:prstGeom>
          <a:noFill/>
        </p:spPr>
      </p:pic>
      <p:pic>
        <p:nvPicPr>
          <p:cNvPr id="7" name="Picture 4" descr="H:\все фото выпуск 13-18г\фото детский сад, дети 17г\фото дети неделя книги\IMG_20170406_1616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8200" y="1981200"/>
            <a:ext cx="1771649" cy="2362200"/>
          </a:xfrm>
          <a:prstGeom prst="rect">
            <a:avLst/>
          </a:prstGeom>
          <a:noFill/>
        </p:spPr>
      </p:pic>
      <p:pic>
        <p:nvPicPr>
          <p:cNvPr id="8" name="Picture 5" descr="H:\все фото выпуск 13-18г\фото детский сад, дети 17г\фото дети неделя книги\IMG_20170406_1616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4495800"/>
            <a:ext cx="2478905" cy="1828800"/>
          </a:xfrm>
          <a:prstGeom prst="rect">
            <a:avLst/>
          </a:prstGeom>
          <a:noFill/>
        </p:spPr>
      </p:pic>
      <p:pic>
        <p:nvPicPr>
          <p:cNvPr id="9" name="Picture 6" descr="H:\все фото выпуск 13-18г\фото детский сад, дети 17г\фото дети неделя книги\IMG_20170406_1619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05600" y="1676400"/>
            <a:ext cx="17145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04800"/>
            <a:ext cx="8229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Центр конструктивной деятельности </a:t>
            </a:r>
            <a:r>
              <a:rPr lang="ru-RU" sz="2000" dirty="0" smtClean="0"/>
              <a:t>содержит крупный напольный, различные мелкие настольные конструкторы, игрушки для обыгрывания, схемы построек , инструкции моделей</a:t>
            </a:r>
            <a:endParaRPr lang="ru-RU" sz="2000" dirty="0"/>
          </a:p>
        </p:txBody>
      </p:sp>
      <p:pic>
        <p:nvPicPr>
          <p:cNvPr id="4" name="Picture 21" descr="H:\все фото выпуск 13-18г\стелефона февраль 18г олимпиада\IMG_20180129_1715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1676400"/>
            <a:ext cx="1949704" cy="1615772"/>
          </a:xfrm>
          <a:prstGeom prst="rect">
            <a:avLst/>
          </a:prstGeom>
          <a:noFill/>
        </p:spPr>
      </p:pic>
      <p:pic>
        <p:nvPicPr>
          <p:cNvPr id="3" name="Picture 4" descr="H:\все фото выпуск 13-18г\стелефона февраль 18г олимпиада\IMG_20180129_1636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676400"/>
            <a:ext cx="2238679" cy="1926651"/>
          </a:xfrm>
          <a:prstGeom prst="rect">
            <a:avLst/>
          </a:prstGeom>
          <a:noFill/>
        </p:spPr>
      </p:pic>
      <p:pic>
        <p:nvPicPr>
          <p:cNvPr id="5" name="Picture 3" descr="H:\все фото выпуск 13-18г\стелефона февраль 18г олимпиада\IMG_20180129_1635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" y="4038600"/>
            <a:ext cx="2514600" cy="2175666"/>
          </a:xfrm>
          <a:prstGeom prst="rect">
            <a:avLst/>
          </a:prstGeom>
          <a:noFill/>
        </p:spPr>
      </p:pic>
      <p:pic>
        <p:nvPicPr>
          <p:cNvPr id="6" name="Picture 20" descr="H:\все фото выпуск 13-18г\детский сад 18г фото\дети лето 18г садик\IMG_20180615_0757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0" y="4114800"/>
            <a:ext cx="2273051" cy="2133600"/>
          </a:xfrm>
          <a:prstGeom prst="rect">
            <a:avLst/>
          </a:prstGeom>
          <a:noFill/>
        </p:spPr>
      </p:pic>
      <p:pic>
        <p:nvPicPr>
          <p:cNvPr id="7" name="Picture 18" descr="H:\все фото выпуск 13-18г\детский сад 18г фото\дети лето 18г садик\IMG_20180713_1615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9800" y="1447800"/>
            <a:ext cx="2209799" cy="2405684"/>
          </a:xfrm>
          <a:prstGeom prst="rect">
            <a:avLst/>
          </a:prstGeom>
          <a:noFill/>
        </p:spPr>
      </p:pic>
      <p:pic>
        <p:nvPicPr>
          <p:cNvPr id="8" name="Picture 5" descr="H:\все фото выпуск 13-18г\фото январь 18г\IMG_20171130_16291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81400" y="3733800"/>
            <a:ext cx="2133600" cy="2452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381000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любом виде конструирование – это творческий процесс, способствующий умственному развитию ребенка.  </a:t>
            </a:r>
            <a:endParaRPr lang="ru-RU" sz="2400" dirty="0"/>
          </a:p>
        </p:txBody>
      </p:sp>
      <p:pic>
        <p:nvPicPr>
          <p:cNvPr id="4" name="Picture 2" descr="H:\все фото выпуск 13-18г\фото детский сад, дети 17г\дети ноябрь 17\IMG_20171114_1605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371600"/>
            <a:ext cx="2030627" cy="2707503"/>
          </a:xfrm>
          <a:prstGeom prst="rect">
            <a:avLst/>
          </a:prstGeom>
          <a:noFill/>
        </p:spPr>
      </p:pic>
      <p:pic>
        <p:nvPicPr>
          <p:cNvPr id="5" name="Picture 24" descr="H:\все фото выпуск 13-18г\фото детский сад, дети 17г\самостоятельная деятельность детей\IMG_20170302_1001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1371600"/>
            <a:ext cx="2080022" cy="2773363"/>
          </a:xfrm>
          <a:prstGeom prst="rect">
            <a:avLst/>
          </a:prstGeom>
          <a:noFill/>
        </p:spPr>
      </p:pic>
      <p:pic>
        <p:nvPicPr>
          <p:cNvPr id="6" name="Picture 25" descr="H:\все фото выпуск 13-18г\фото детский сад, дети 17г\самостоятельная деятельность детей\IMG_20170302_1004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1200" y="1371600"/>
            <a:ext cx="2494904" cy="2677334"/>
          </a:xfrm>
          <a:prstGeom prst="rect">
            <a:avLst/>
          </a:prstGeom>
          <a:noFill/>
        </p:spPr>
      </p:pic>
      <p:pic>
        <p:nvPicPr>
          <p:cNvPr id="7" name="Picture 27" descr="H:\все фото выпуск 13-18г\фото детский сад, дети 17г\самостоятельная деятельность детей\IMG_20170307_1535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4343400"/>
            <a:ext cx="2325986" cy="2137103"/>
          </a:xfrm>
          <a:prstGeom prst="rect">
            <a:avLst/>
          </a:prstGeom>
          <a:noFill/>
        </p:spPr>
      </p:pic>
      <p:pic>
        <p:nvPicPr>
          <p:cNvPr id="9" name="Picture 4" descr="H:\все фото выпуск 13-18г\Фото старшая группа 18г\фото для стенда\IMG_20171204_1619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0400" y="4419600"/>
            <a:ext cx="2641600" cy="1981200"/>
          </a:xfrm>
          <a:prstGeom prst="rect">
            <a:avLst/>
          </a:prstGeom>
          <a:noFill/>
        </p:spPr>
      </p:pic>
      <p:pic>
        <p:nvPicPr>
          <p:cNvPr id="10" name="Picture 2" descr="H:\все фото выпуск 13-18г\стелефона февраль 18г олимпиада\IMG_20180206_16023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48400" y="4191000"/>
            <a:ext cx="1944904" cy="239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z="2400" dirty="0" smtClean="0"/>
              <a:t>Собирая мозаику, ребенок развивает свое воображение, тренирует моторику рук. Кроме того ребенок становится более внимательным, усидчивым, целенаправленным.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78" name="Picture 30" descr="H:\все фото выпуск 13-18г\фото детский сад, дети 17г\фото дети старшая группа\DSCF022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600200"/>
            <a:ext cx="2620138" cy="2225675"/>
          </a:xfrm>
          <a:prstGeom prst="rect">
            <a:avLst/>
          </a:prstGeom>
          <a:noFill/>
        </p:spPr>
      </p:pic>
      <p:pic>
        <p:nvPicPr>
          <p:cNvPr id="61" name="Picture 19" descr="H:\все фото выпуск 13-18г\детский сад 18г фото\дети лето 18г садик\IMG_20180609_1012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0" y="1600200"/>
            <a:ext cx="2267673" cy="2564603"/>
          </a:xfrm>
          <a:prstGeom prst="rect">
            <a:avLst/>
          </a:prstGeom>
          <a:noFill/>
        </p:spPr>
      </p:pic>
      <p:pic>
        <p:nvPicPr>
          <p:cNvPr id="62" name="Picture 2" descr="H:\все фото выпуск 13-18г\фото детский сад, дети 17г\самостоятельная деятельность детей\IMG_20170302_0804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1600200"/>
            <a:ext cx="1813322" cy="2417763"/>
          </a:xfrm>
          <a:prstGeom prst="rect">
            <a:avLst/>
          </a:prstGeom>
          <a:noFill/>
        </p:spPr>
      </p:pic>
      <p:pic>
        <p:nvPicPr>
          <p:cNvPr id="63" name="Picture 3" descr="H:\все фото выпуск 13-18г\Фото старшая группа 18г\конструирование в группе\IMG_20180413_1558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14400" y="4114800"/>
            <a:ext cx="1969396" cy="2515344"/>
          </a:xfrm>
          <a:prstGeom prst="rect">
            <a:avLst/>
          </a:prstGeom>
          <a:noFill/>
        </p:spPr>
      </p:pic>
      <p:pic>
        <p:nvPicPr>
          <p:cNvPr id="64" name="Picture 6" descr="H:\фото детей детского сада старшая А\дети лето 12\S63003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33800" y="4267200"/>
            <a:ext cx="1953836" cy="2239963"/>
          </a:xfrm>
          <a:prstGeom prst="rect">
            <a:avLst/>
          </a:prstGeom>
          <a:noFill/>
        </p:spPr>
      </p:pic>
      <p:pic>
        <p:nvPicPr>
          <p:cNvPr id="65" name="Picture 2" descr="C:\Users\User\Desktop\фото с телефона декабрь 18г\фото дети в группе\IMG_20181112_16225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0" y="4191000"/>
            <a:ext cx="2131528" cy="2220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457201"/>
            <a:ext cx="7924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Центр экологического воспитания</a:t>
            </a:r>
          </a:p>
          <a:p>
            <a:pPr algn="ctr"/>
            <a:r>
              <a:rPr lang="ru-RU" sz="2000" dirty="0" smtClean="0"/>
              <a:t>Здесь имеются растения, макеты по временам года, календарь погоды, различный природный материал для изготовления поделок, игротека экологических развивающих игр </a:t>
            </a:r>
          </a:p>
          <a:p>
            <a:pPr algn="ctr"/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Picture 10" descr="C:\Users\User\Desktop\фото с телефона декабрь 18г\Новая папка\IMG_20190109_142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7019315" y="5020286"/>
            <a:ext cx="1956321" cy="1364550"/>
          </a:xfrm>
          <a:prstGeom prst="rect">
            <a:avLst/>
          </a:prstGeom>
          <a:noFill/>
        </p:spPr>
      </p:pic>
      <p:pic>
        <p:nvPicPr>
          <p:cNvPr id="7" name="Picture 11" descr="H:\фото с телефона 18г\фото март 18г\IMG_20180129_1641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2133600"/>
            <a:ext cx="2286000" cy="1714500"/>
          </a:xfrm>
          <a:prstGeom prst="rect">
            <a:avLst/>
          </a:prstGeom>
          <a:noFill/>
        </p:spPr>
      </p:pic>
      <p:pic>
        <p:nvPicPr>
          <p:cNvPr id="8" name="Picture 2" descr="C:\Users\User\Desktop\фото с телефона декабрь 18г\Новая папка\IMG_20190110_0718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2438400"/>
            <a:ext cx="2575322" cy="3433763"/>
          </a:xfrm>
          <a:prstGeom prst="rect">
            <a:avLst/>
          </a:prstGeom>
          <a:noFill/>
        </p:spPr>
      </p:pic>
      <p:pic>
        <p:nvPicPr>
          <p:cNvPr id="9" name="Picture 3" descr="C:\Users\User\Desktop\фото с телефона декабрь 18г\Новая папка\IMG_20190110_0719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48400" y="1981200"/>
            <a:ext cx="2054027" cy="2738703"/>
          </a:xfrm>
          <a:prstGeom prst="rect">
            <a:avLst/>
          </a:prstGeom>
          <a:noFill/>
        </p:spPr>
      </p:pic>
      <p:pic>
        <p:nvPicPr>
          <p:cNvPr id="10" name="Picture 4" descr="C:\Users\User\Desktop\фото с телефона декабрь 18г\Новая папка\IMG_20190110_072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5356" y="4038600"/>
            <a:ext cx="2061659" cy="2620963"/>
          </a:xfrm>
          <a:prstGeom prst="rect">
            <a:avLst/>
          </a:prstGeom>
          <a:noFill/>
        </p:spPr>
      </p:pic>
      <p:pic>
        <p:nvPicPr>
          <p:cNvPr id="5" name="Picture 9" descr="C:\Users\User\Desktop\фото с телефона декабрь 18г\Новая папка\IMG_20190109_1426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5260890" y="4721310"/>
            <a:ext cx="2133601" cy="1530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153400" cy="1858962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</a:rPr>
              <a:t>Центр экспериментирования</a:t>
            </a:r>
            <a:r>
              <a:rPr lang="ru-RU" sz="3200" dirty="0" smtClean="0"/>
              <a:t> </a:t>
            </a:r>
            <a:r>
              <a:rPr lang="ru-RU" sz="2400" dirty="0" smtClean="0"/>
              <a:t>содержит материалы для проведения опытов: магниты, увеличительные стекла, пружинки, весы, мензурки и прочее, большой выбор природных материалов для изучения, экспериментирования, составления коллекций. 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" name="Picture 5" descr="C:\Users\User\Desktop\фото с телефона декабрь 18г\Новая папка\IMG_20190110_0726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779770"/>
            <a:ext cx="2133600" cy="2556840"/>
          </a:xfrm>
          <a:prstGeom prst="rect">
            <a:avLst/>
          </a:prstGeom>
          <a:noFill/>
        </p:spPr>
      </p:pic>
      <p:pic>
        <p:nvPicPr>
          <p:cNvPr id="9" name="Picture 7" descr="C:\Users\User\Desktop\фото с телефона декабрь 18г\Новая папка\IMG_20190109_1322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2702" y="2667000"/>
            <a:ext cx="2019297" cy="2692398"/>
          </a:xfrm>
          <a:prstGeom prst="rect">
            <a:avLst/>
          </a:prstGeom>
          <a:noFill/>
        </p:spPr>
      </p:pic>
      <p:pic>
        <p:nvPicPr>
          <p:cNvPr id="12" name="Picture 4" descr="H:\экспериментирование\IMG_0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29400" y="2362200"/>
            <a:ext cx="1931717" cy="1541804"/>
          </a:xfrm>
          <a:prstGeom prst="rect">
            <a:avLst/>
          </a:prstGeom>
          <a:noFill/>
        </p:spPr>
      </p:pic>
      <p:pic>
        <p:nvPicPr>
          <p:cNvPr id="13" name="Picture 5" descr="H:\экспериментирование\IMG_06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9400" y="4114800"/>
            <a:ext cx="2041366" cy="2281386"/>
          </a:xfrm>
          <a:prstGeom prst="rect">
            <a:avLst/>
          </a:prstGeom>
          <a:noFill/>
        </p:spPr>
      </p:pic>
      <p:pic>
        <p:nvPicPr>
          <p:cNvPr id="7" name="Picture 2" descr="C:\Users\User\Desktop\фото с телефона декабрь 18г\фото дети в группе\IMG_20190111_1404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8200" y="3505200"/>
            <a:ext cx="1904414" cy="2539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94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экспериментирование\SAM_13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7400" y="1828800"/>
            <a:ext cx="2824186" cy="1866613"/>
          </a:xfrm>
          <a:prstGeom prst="rect">
            <a:avLst/>
          </a:prstGeom>
          <a:noFill/>
        </p:spPr>
      </p:pic>
      <p:pic>
        <p:nvPicPr>
          <p:cNvPr id="3" name="Picture 2" descr="C:\Users\USER\Desktop\экспериментирование\SAM_13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4267200"/>
            <a:ext cx="2576242" cy="1447800"/>
          </a:xfrm>
          <a:prstGeom prst="rect">
            <a:avLst/>
          </a:prstGeom>
          <a:noFill/>
        </p:spPr>
      </p:pic>
      <p:pic>
        <p:nvPicPr>
          <p:cNvPr id="4" name="Picture 5" descr="F:\фото среда\P11106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1752600"/>
            <a:ext cx="2667000" cy="1736462"/>
          </a:xfrm>
          <a:prstGeom prst="rect">
            <a:avLst/>
          </a:prstGeom>
          <a:noFill/>
        </p:spPr>
      </p:pic>
      <p:pic>
        <p:nvPicPr>
          <p:cNvPr id="5" name="Picture 2" descr="C:\Users\USER\Desktop\экспериментирование\SAM_13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200" y="4267200"/>
            <a:ext cx="2754924" cy="15696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3400" y="5334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Создание </a:t>
            </a:r>
            <a:r>
              <a:rPr lang="ru-RU" sz="2400" b="1" dirty="0" smtClean="0">
                <a:solidFill>
                  <a:srgbClr val="7030A0"/>
                </a:solidFill>
              </a:rPr>
              <a:t>коллекций</a:t>
            </a:r>
            <a:r>
              <a:rPr lang="ru-RU" sz="2400" b="1" dirty="0" smtClean="0"/>
              <a:t> </a:t>
            </a:r>
            <a:r>
              <a:rPr lang="ru-RU" sz="2400" dirty="0" smtClean="0"/>
              <a:t>в детском саду дает детям возможность заниматься </a:t>
            </a:r>
            <a:r>
              <a:rPr lang="ru-RU" sz="2400" dirty="0" err="1" smtClean="0"/>
              <a:t>поисково</a:t>
            </a:r>
            <a:r>
              <a:rPr lang="ru-RU" sz="2400" dirty="0" smtClean="0"/>
              <a:t> – исследовательской деятельностью, развивает  внимание, память.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36576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Коллекция семян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35052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Коллекция минералов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5791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Коллекция насекомых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57150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Коллекция ракушек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533400"/>
            <a:ext cx="8153400" cy="884238"/>
          </a:xfrm>
          <a:prstGeom prst="rect">
            <a:avLst/>
          </a:prstGeom>
        </p:spPr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</a:rPr>
              <a:t>Каждый четверг во вторую половину дня  организуем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опыты и эксперименты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9" name="Picture 2" descr="C:\Users\User\Desktop\фото с телефона декабрь 18г\эксперименты\ньютоновская жидкость\IMG_20181129_161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524000"/>
            <a:ext cx="2677319" cy="2007989"/>
          </a:xfrm>
          <a:prstGeom prst="rect">
            <a:avLst/>
          </a:prstGeom>
          <a:noFill/>
        </p:spPr>
      </p:pic>
      <p:pic>
        <p:nvPicPr>
          <p:cNvPr id="20" name="Picture 3" descr="C:\Users\User\Desktop\фото с телефона декабрь 18г\IMG_20181213_1553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3810000"/>
            <a:ext cx="2080022" cy="2773363"/>
          </a:xfrm>
          <a:prstGeom prst="rect">
            <a:avLst/>
          </a:prstGeom>
          <a:noFill/>
        </p:spPr>
      </p:pic>
      <p:pic>
        <p:nvPicPr>
          <p:cNvPr id="21" name="Picture 6" descr="H:\все фото выпуск 13-18г\деятельность детей\DSCF00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2800" y="1524000"/>
            <a:ext cx="2778919" cy="2084189"/>
          </a:xfrm>
          <a:prstGeom prst="rect">
            <a:avLst/>
          </a:prstGeom>
          <a:noFill/>
        </p:spPr>
      </p:pic>
      <p:pic>
        <p:nvPicPr>
          <p:cNvPr id="22" name="Picture 7" descr="H:\все фото выпуск 13-18г\фото средняя группа\IMG_08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24600" y="1524000"/>
            <a:ext cx="2168462" cy="2164343"/>
          </a:xfrm>
          <a:prstGeom prst="rect">
            <a:avLst/>
          </a:prstGeom>
          <a:noFill/>
        </p:spPr>
      </p:pic>
      <p:pic>
        <p:nvPicPr>
          <p:cNvPr id="25" name="Picture 2" descr="C:\Users\USER\Desktop\экспериментирование\P10805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62600" y="3962400"/>
            <a:ext cx="2743792" cy="2057400"/>
          </a:xfrm>
          <a:prstGeom prst="rect">
            <a:avLst/>
          </a:prstGeom>
          <a:noFill/>
        </p:spPr>
      </p:pic>
      <p:pic>
        <p:nvPicPr>
          <p:cNvPr id="26" name="Picture 8" descr="C:\Users\User\Desktop\фото с телефона декабрь 18г\IMG_20181213_1605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95600" y="3854602"/>
            <a:ext cx="2362200" cy="26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678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533400"/>
            <a:ext cx="8458200" cy="1447800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Центр познавательно – речевого развития </a:t>
            </a:r>
            <a:r>
              <a:rPr lang="ru-RU" sz="2400" dirty="0" smtClean="0">
                <a:solidFill>
                  <a:srgbClr val="7030A0"/>
                </a:solidFill>
              </a:rPr>
              <a:t>«</a:t>
            </a:r>
            <a:r>
              <a:rPr lang="ru-RU" sz="2400" dirty="0" err="1" smtClean="0">
                <a:solidFill>
                  <a:srgbClr val="7030A0"/>
                </a:solidFill>
              </a:rPr>
              <a:t>Развивайка</a:t>
            </a:r>
            <a:r>
              <a:rPr lang="ru-RU" sz="2400" dirty="0" smtClean="0">
                <a:solidFill>
                  <a:srgbClr val="7030A0"/>
                </a:solidFill>
              </a:rPr>
              <a:t>» и «</a:t>
            </a:r>
            <a:r>
              <a:rPr lang="ru-RU" sz="2400" dirty="0" err="1" smtClean="0">
                <a:solidFill>
                  <a:srgbClr val="7030A0"/>
                </a:solidFill>
              </a:rPr>
              <a:t>Абвгдейка</a:t>
            </a:r>
            <a:r>
              <a:rPr lang="ru-RU" sz="2400" dirty="0" smtClean="0">
                <a:solidFill>
                  <a:srgbClr val="7030A0"/>
                </a:solidFill>
              </a:rPr>
              <a:t>»</a:t>
            </a:r>
            <a:r>
              <a:rPr lang="ru-RU" sz="3600" dirty="0" smtClean="0"/>
              <a:t> </a:t>
            </a:r>
            <a:r>
              <a:rPr lang="ru-RU" sz="1800" dirty="0" smtClean="0"/>
              <a:t>дидактические, развивающие и логико-математические игры,  игры на развитие умений счетной и вычислительной деятельности,   внимания, памяти, мышления;  печатные и магнитные  буквы, игры со словами,  азбуки, буквари, книги   с крупным шрифтом «читаем сами»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1" name="Picture 2" descr="C:\Users\User\Desktop\фото с телефона декабрь 18г\Новая папка\IMG_20190109_1323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2819400"/>
            <a:ext cx="2270919" cy="1703189"/>
          </a:xfrm>
          <a:prstGeom prst="rect">
            <a:avLst/>
          </a:prstGeom>
          <a:noFill/>
        </p:spPr>
      </p:pic>
      <p:pic>
        <p:nvPicPr>
          <p:cNvPr id="24" name="Picture 4" descr="C:\Users\User\Desktop\фото с телефона декабрь 18г\Новая папка\IMG_20190109_1323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2814736"/>
            <a:ext cx="3620653" cy="3509863"/>
          </a:xfrm>
          <a:prstGeom prst="rect">
            <a:avLst/>
          </a:prstGeom>
          <a:noFill/>
        </p:spPr>
      </p:pic>
      <p:pic>
        <p:nvPicPr>
          <p:cNvPr id="25" name="Picture 5" descr="C:\Users\User\Desktop\фото с телефона декабрь 18г\Новая папка\IMG_20190109_1323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4648200"/>
            <a:ext cx="2270919" cy="1703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838200"/>
            <a:ext cx="6629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800" dirty="0" smtClean="0">
                <a:solidFill>
                  <a:srgbClr val="7030A0"/>
                </a:solidFill>
              </a:rPr>
              <a:t>Развивающая предметно-пространственная среда </a:t>
            </a:r>
            <a:r>
              <a:rPr lang="ru-RU" altLang="ru-RU" sz="2800" dirty="0" smtClean="0"/>
              <a:t>– часть образовательной среды, представленная специально организованным пространством (помещениями, участками и </a:t>
            </a:r>
            <a:r>
              <a:rPr lang="ru-RU" altLang="ru-RU" sz="2800" dirty="0" err="1" smtClean="0"/>
              <a:t>т.д</a:t>
            </a:r>
            <a:r>
              <a:rPr lang="ru-RU" altLang="ru-RU" sz="2800" dirty="0" smtClean="0"/>
              <a:t>), материалами, оборудованием и инвентарем  для развития ребенка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  <a:endParaRPr lang="ru-RU" alt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609600"/>
            <a:ext cx="7772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Центр познавательно – речевого развития</a:t>
            </a:r>
          </a:p>
          <a:p>
            <a:r>
              <a:rPr lang="ru-RU" sz="2800" dirty="0" smtClean="0"/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1430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обязательно наличие и регулярная смена развивающих игр, игр – головоломок, настольно – печатных игр</a:t>
            </a:r>
            <a:endParaRPr lang="ru-RU" sz="2000" dirty="0"/>
          </a:p>
        </p:txBody>
      </p:sp>
      <p:pic>
        <p:nvPicPr>
          <p:cNvPr id="4" name="Picture 2" descr="H:\все фото выпуск 13-18г\стелефона февраль 18г олимпиада\IMG_20180202_153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2057400"/>
            <a:ext cx="2286000" cy="2235134"/>
          </a:xfrm>
          <a:prstGeom prst="rect">
            <a:avLst/>
          </a:prstGeom>
          <a:noFill/>
        </p:spPr>
      </p:pic>
      <p:pic>
        <p:nvPicPr>
          <p:cNvPr id="5" name="Picture 3" descr="H:\все фото выпуск 13-18г\стелефона февраль 18г олимпиада\IMG_20180202_1531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4419600"/>
            <a:ext cx="2171728" cy="1972635"/>
          </a:xfrm>
          <a:prstGeom prst="rect">
            <a:avLst/>
          </a:prstGeom>
          <a:noFill/>
        </p:spPr>
      </p:pic>
      <p:pic>
        <p:nvPicPr>
          <p:cNvPr id="6" name="Picture 3" descr="C:\Users\User\Desktop\фото с телефона декабрь 18г\IMG_20181218_0748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2057400"/>
            <a:ext cx="2229225" cy="2176910"/>
          </a:xfrm>
          <a:prstGeom prst="rect">
            <a:avLst/>
          </a:prstGeom>
          <a:noFill/>
        </p:spPr>
      </p:pic>
      <p:pic>
        <p:nvPicPr>
          <p:cNvPr id="7" name="Picture 6" descr="H:\все фото выпуск 13-18г\Фото старшая группа 18г\конструирование в группе\IMG_20180411_1641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0400" y="4495800"/>
            <a:ext cx="2575719" cy="1931789"/>
          </a:xfrm>
          <a:prstGeom prst="rect">
            <a:avLst/>
          </a:prstGeom>
          <a:noFill/>
        </p:spPr>
      </p:pic>
      <p:pic>
        <p:nvPicPr>
          <p:cNvPr id="8" name="Picture 7" descr="H:\все фото выпуск 13-18г\Фото старшая группа 18г\IMG_20180507_1536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1752600"/>
            <a:ext cx="2514600" cy="213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457201"/>
            <a:ext cx="79248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В группе оборудована </a:t>
            </a:r>
            <a:r>
              <a:rPr lang="ru-RU" sz="2400" dirty="0" smtClean="0">
                <a:solidFill>
                  <a:srgbClr val="7030A0"/>
                </a:solidFill>
              </a:rPr>
              <a:t>информационная стена </a:t>
            </a:r>
            <a:r>
              <a:rPr lang="ru-RU" sz="2000" dirty="0" smtClean="0"/>
              <a:t>– магнитные доски, где дети могут размещать материалы к тематическим неделям, которые будут востребованы в образовательной работе: иллюстрации, картины, схемы, памятки, информационные листки, результаты деятельности.</a:t>
            </a:r>
          </a:p>
          <a:p>
            <a:endParaRPr lang="ru-RU" dirty="0"/>
          </a:p>
        </p:txBody>
      </p:sp>
      <p:pic>
        <p:nvPicPr>
          <p:cNvPr id="4" name="Picture 2" descr="H:\все фото выпуск 13-18г\стелефона февраль 18г олимпиада\IMG_20180129_1642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514600"/>
            <a:ext cx="2401772" cy="2971800"/>
          </a:xfrm>
          <a:prstGeom prst="rect">
            <a:avLst/>
          </a:prstGeom>
          <a:noFill/>
        </p:spPr>
      </p:pic>
      <p:pic>
        <p:nvPicPr>
          <p:cNvPr id="5" name="Picture 2" descr="H:\все фото выпуск 13-18г\фото детский сад, дети 17г\дети 20 ноября 17г\IMG_20171121_170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5600" y="1981200"/>
            <a:ext cx="2778148" cy="2083611"/>
          </a:xfrm>
          <a:prstGeom prst="rect">
            <a:avLst/>
          </a:prstGeom>
          <a:noFill/>
        </p:spPr>
      </p:pic>
      <p:pic>
        <p:nvPicPr>
          <p:cNvPr id="6" name="Picture 3" descr="H:\все фото выпуск 13-18г\фото детский сад, дети 17г\дети ст.гр.  дом питомецоктябрь17г\IMG_20171010_0915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7400" y="1981200"/>
            <a:ext cx="2641600" cy="1981200"/>
          </a:xfrm>
          <a:prstGeom prst="rect">
            <a:avLst/>
          </a:prstGeom>
          <a:noFill/>
        </p:spPr>
      </p:pic>
      <p:pic>
        <p:nvPicPr>
          <p:cNvPr id="7" name="Picture 2" descr="H:\все фото выпуск 13-18г\Фото старшая группа 18г\день открытых дверей 18г\IMG_20180330_1649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5200" y="4191000"/>
            <a:ext cx="2781320" cy="2085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686800" cy="1706562"/>
          </a:xfrm>
          <a:prstGeom prst="rect">
            <a:avLst/>
          </a:prstGeo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Центр ПДД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000" dirty="0" smtClean="0"/>
              <a:t>Формирует представление детей о правилах дорожного движения. В нём содержится – макет дороги, различные виды транспорта, альбом для рассматривания, атрибуты к сюжетно – ролевой игре.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9" name="Picture 8" descr="H:\фото детский сад, дети 17г\IMG_20170327_142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8800" y="1981200"/>
            <a:ext cx="2438400" cy="1524000"/>
          </a:xfrm>
          <a:prstGeom prst="rect">
            <a:avLst/>
          </a:prstGeom>
          <a:noFill/>
        </p:spPr>
      </p:pic>
      <p:pic>
        <p:nvPicPr>
          <p:cNvPr id="21" name="Picture 4" descr="H:\фото детский сад, дети 17г\IMG_20170327_1426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4114800"/>
            <a:ext cx="2937272" cy="2272067"/>
          </a:xfrm>
          <a:prstGeom prst="rect">
            <a:avLst/>
          </a:prstGeom>
          <a:noFill/>
        </p:spPr>
      </p:pic>
      <p:pic>
        <p:nvPicPr>
          <p:cNvPr id="22" name="Picture 2" descr="C:\Users\User\Desktop\фото с телефона декабрь 18г\фото дети в группе\IMG_20181024_1646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5200" y="2057400"/>
            <a:ext cx="1830388" cy="1681594"/>
          </a:xfrm>
          <a:prstGeom prst="rect">
            <a:avLst/>
          </a:prstGeom>
          <a:noFill/>
        </p:spPr>
      </p:pic>
      <p:pic>
        <p:nvPicPr>
          <p:cNvPr id="23" name="Picture 3" descr="C:\Users\User\Desktop\фото с телефона декабрь 18г\Новая папка\IMG_20190109_1325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4191000"/>
            <a:ext cx="2650680" cy="2392303"/>
          </a:xfrm>
          <a:prstGeom prst="rect">
            <a:avLst/>
          </a:prstGeom>
          <a:noFill/>
        </p:spPr>
      </p:pic>
      <p:pic>
        <p:nvPicPr>
          <p:cNvPr id="24" name="Picture 9" descr="C:\Users\User\Desktop\фото с телефона декабрь 18г\фото дети в группе\IMG_20181126_10532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53200" y="3886200"/>
            <a:ext cx="2208415" cy="2643876"/>
          </a:xfrm>
          <a:prstGeom prst="rect">
            <a:avLst/>
          </a:prstGeom>
          <a:noFill/>
        </p:spPr>
      </p:pic>
      <p:pic>
        <p:nvPicPr>
          <p:cNvPr id="9" name="Picture 2" descr="G:\фото\08.13г\светофор\P112058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1000" y="20574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533400"/>
            <a:ext cx="7924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Центр безопасности </a:t>
            </a:r>
            <a:r>
              <a:rPr lang="ru-RU" sz="2000" dirty="0" smtClean="0">
                <a:solidFill>
                  <a:srgbClr val="7030A0"/>
                </a:solidFill>
              </a:rPr>
              <a:t>с</a:t>
            </a:r>
            <a:r>
              <a:rPr lang="ru-RU" sz="2000" dirty="0" smtClean="0"/>
              <a:t>одержит не только наглядно-демонстрационный материал, но и дидактические игры, альбом «Правила безопасности», и атрибуты для обыгрывания различных ситуаций.</a:t>
            </a:r>
            <a:endParaRPr lang="ru-RU" sz="2000" dirty="0"/>
          </a:p>
        </p:txBody>
      </p:sp>
      <p:pic>
        <p:nvPicPr>
          <p:cNvPr id="3" name="Picture 2" descr="C:\Users\User\Desktop\фото с телефона декабрь 18г\Новая папка\IMG_20190109_1350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057400"/>
            <a:ext cx="2711226" cy="1932081"/>
          </a:xfrm>
          <a:prstGeom prst="rect">
            <a:avLst/>
          </a:prstGeom>
          <a:noFill/>
        </p:spPr>
      </p:pic>
      <p:pic>
        <p:nvPicPr>
          <p:cNvPr id="4" name="Picture 3" descr="C:\Users\User\Desktop\фото с телефона декабрь 18г\Новая папка\IMG_20190109_135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1752600"/>
            <a:ext cx="3200400" cy="2294764"/>
          </a:xfrm>
          <a:prstGeom prst="rect">
            <a:avLst/>
          </a:prstGeom>
          <a:noFill/>
        </p:spPr>
      </p:pic>
      <p:pic>
        <p:nvPicPr>
          <p:cNvPr id="5" name="Picture 2" descr="C:\Users\Home\Desktop\фото для аттестации\IMG_1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52800" y="4191000"/>
            <a:ext cx="3558555" cy="24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:\фото детский сад, дети 17г\IMG_20170327_1426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4191000"/>
            <a:ext cx="25908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457199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 центре художественного – эстетического развития </a:t>
            </a:r>
            <a:r>
              <a:rPr lang="ru-RU" dirty="0" smtClean="0"/>
              <a:t> имеется широкий спектр изобразительных материалов для формирования творческого потенциала детей, развития интереса к </a:t>
            </a:r>
            <a:r>
              <a:rPr lang="ru-RU" dirty="0" err="1" smtClean="0"/>
              <a:t>изодеятельности</a:t>
            </a:r>
            <a:r>
              <a:rPr lang="ru-RU" dirty="0" smtClean="0"/>
              <a:t>, формированию эстетического восприятия, воображения, художественно-творческих способностей, самостоятельности, активности.</a:t>
            </a:r>
            <a:endParaRPr lang="ru-RU" dirty="0"/>
          </a:p>
        </p:txBody>
      </p:sp>
      <p:pic>
        <p:nvPicPr>
          <p:cNvPr id="3" name="Picture 5" descr="C:\Users\User\Desktop\фото с телефона декабрь 18г\Новая папка\IMG_20190109_134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799" y="2133600"/>
            <a:ext cx="2485581" cy="3581400"/>
          </a:xfrm>
          <a:prstGeom prst="rect">
            <a:avLst/>
          </a:prstGeom>
          <a:noFill/>
        </p:spPr>
      </p:pic>
      <p:pic>
        <p:nvPicPr>
          <p:cNvPr id="4" name="Picture 2" descr="H:\все фото выпуск 13-18г\стелефона февраль 18г олимпиада\IMG_20180202_1558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8400" y="1828800"/>
            <a:ext cx="2024718" cy="2075171"/>
          </a:xfrm>
          <a:prstGeom prst="rect">
            <a:avLst/>
          </a:prstGeom>
          <a:noFill/>
        </p:spPr>
      </p:pic>
      <p:pic>
        <p:nvPicPr>
          <p:cNvPr id="5" name="Picture 3" descr="H:\все фото выпуск 13-18г\стелефона февраль 18г олимпиада\IMG_20180206_1556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0" y="2209800"/>
            <a:ext cx="1600200" cy="2133600"/>
          </a:xfrm>
          <a:prstGeom prst="rect">
            <a:avLst/>
          </a:prstGeom>
          <a:noFill/>
        </p:spPr>
      </p:pic>
      <p:pic>
        <p:nvPicPr>
          <p:cNvPr id="6" name="Picture 2" descr="H:\все фото выпуск 13-18г\фото детский сад, дети 17г\фото дети старшая группа\DSCF02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81400" y="4495800"/>
            <a:ext cx="2524148" cy="1893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00" y="762000"/>
            <a:ext cx="54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533400"/>
            <a:ext cx="838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Центр музыки и театра </a:t>
            </a:r>
            <a:r>
              <a:rPr lang="ru-RU" sz="2000" dirty="0" smtClean="0"/>
              <a:t>объединен.    Способствует формированию интереса к музыке, развитию творческих способностей. Для самостоятельной музыкальной деятельности в центре находятся разнообразные детские инструменты.</a:t>
            </a:r>
            <a:endParaRPr lang="ru-RU" sz="2000" dirty="0"/>
          </a:p>
        </p:txBody>
      </p:sp>
      <p:pic>
        <p:nvPicPr>
          <p:cNvPr id="4" name="Picture 6" descr="C:\Users\User\Desktop\фото с телефона декабрь 18г\Новая папка\IMG_20190110_0722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362200"/>
            <a:ext cx="2895600" cy="3860800"/>
          </a:xfrm>
          <a:prstGeom prst="rect">
            <a:avLst/>
          </a:prstGeom>
          <a:noFill/>
        </p:spPr>
      </p:pic>
      <p:pic>
        <p:nvPicPr>
          <p:cNvPr id="5" name="Picture 7" descr="C:\Users\User\Desktop\фото с телефона декабрь 18г\Новая папка\IMG_20190110_0721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2286000"/>
            <a:ext cx="3276600" cy="3823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45720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Для организации театрализованной деятельности в центре находятся  различные виды театральных кукол (для настольного, пальчикового, магнитного театра, перчаточные куклы), маски для драматизации, ширма.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3" name="Picture 2" descr="H:\все фото выпуск 13-18г\фото детский сад, дети 17г\неделя театра\IMG_20170323_1241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7600" y="1905000"/>
            <a:ext cx="1756172" cy="2341563"/>
          </a:xfrm>
          <a:prstGeom prst="rect">
            <a:avLst/>
          </a:prstGeom>
          <a:noFill/>
        </p:spPr>
      </p:pic>
      <p:pic>
        <p:nvPicPr>
          <p:cNvPr id="4" name="Picture 3" descr="H:\все фото выпуск 13-18г\фото детский сад, дети 17г\неделя театра\IMG_20170327_1425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905000"/>
            <a:ext cx="2542629" cy="2501905"/>
          </a:xfrm>
          <a:prstGeom prst="rect">
            <a:avLst/>
          </a:prstGeom>
          <a:noFill/>
        </p:spPr>
      </p:pic>
      <p:pic>
        <p:nvPicPr>
          <p:cNvPr id="5" name="Picture 3" descr="H:\все фото выпуск 13-18г\фото детский сад, дети 17г\неделя театра\IMG_20170322_160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14400" y="4572000"/>
            <a:ext cx="2040136" cy="1674483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48400" y="1905000"/>
            <a:ext cx="2344936" cy="197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:\все фото выпуск 13-18г\фото детский сад, дети 17г\фото дети старшая группа\DSCF02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0" y="4343400"/>
            <a:ext cx="2883960" cy="2162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457201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Центр патриотического воспитания «Азбука маленького Россиянина» </a:t>
            </a:r>
            <a:r>
              <a:rPr lang="ru-RU" sz="2000" dirty="0" smtClean="0">
                <a:solidFill>
                  <a:srgbClr val="7030A0"/>
                </a:solidFill>
              </a:rPr>
              <a:t>Г</a:t>
            </a:r>
            <a:r>
              <a:rPr lang="ru-RU" sz="2000" dirty="0" smtClean="0"/>
              <a:t>лавными атрибутами  являются герб, флаг, кремль, портрет главы государства - президента Российской Федерации Владимира Владимировича Путина.  Ребята знакомятся с официальными и неофициальными символами России.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Picture 8" descr="C:\Users\User\Desktop\фото с телефона декабрь 18г\Новая папка\IMG_20181228_1131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286000"/>
            <a:ext cx="3249161" cy="3951288"/>
          </a:xfrm>
          <a:prstGeom prst="rect">
            <a:avLst/>
          </a:prstGeom>
          <a:noFill/>
        </p:spPr>
      </p:pic>
      <p:pic>
        <p:nvPicPr>
          <p:cNvPr id="6" name="Picture 3" descr="F:\фото среда\SAM_13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209800"/>
            <a:ext cx="3524263" cy="216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4572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Краеведческий центр </a:t>
            </a:r>
            <a:r>
              <a:rPr lang="ru-RU" sz="2000" dirty="0" smtClean="0"/>
              <a:t>представлен материалами для ознакомления с родным селом и Красноярским краем (наборы открыток «Город Красноярск», альбомы «Мое любимое село», «Природа Красноярского края», книги о народах севера, проживающих на территории края  и их традициях и.т.п.);</a:t>
            </a:r>
          </a:p>
          <a:p>
            <a:endParaRPr lang="ru-RU" dirty="0"/>
          </a:p>
        </p:txBody>
      </p:sp>
      <p:pic>
        <p:nvPicPr>
          <p:cNvPr id="4" name="Picture 10" descr="C:\Users\User\Desktop\фото с телефона декабрь 18г\фото дети в группе\IMG_20181029_073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4495800"/>
            <a:ext cx="2592388" cy="1944291"/>
          </a:xfrm>
          <a:prstGeom prst="rect">
            <a:avLst/>
          </a:prstGeom>
          <a:noFill/>
        </p:spPr>
      </p:pic>
      <p:pic>
        <p:nvPicPr>
          <p:cNvPr id="5" name="Picture 11" descr="C:\Users\User\Desktop\фото с телефона декабрь 18г\фото дети в группе\IMG_20181029_073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2133600"/>
            <a:ext cx="2438400" cy="1828800"/>
          </a:xfrm>
          <a:prstGeom prst="rect">
            <a:avLst/>
          </a:prstGeom>
          <a:noFill/>
        </p:spPr>
      </p:pic>
      <p:pic>
        <p:nvPicPr>
          <p:cNvPr id="6" name="Picture 12" descr="C:\Users\User\Desktop\фото с телефона декабрь 18г\фото дети в группе\IMG_20181029_0738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0" y="2286000"/>
            <a:ext cx="2857500" cy="3810000"/>
          </a:xfrm>
          <a:prstGeom prst="rect">
            <a:avLst/>
          </a:prstGeom>
          <a:noFill/>
        </p:spPr>
      </p:pic>
      <p:pic>
        <p:nvPicPr>
          <p:cNvPr id="7" name="Picture 3" descr="H:\все фото выпуск 13-18г\фото детский сад, дети 17г\фото ср.гр\DSCN17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2362200"/>
            <a:ext cx="2209800" cy="1909788"/>
          </a:xfrm>
          <a:prstGeom prst="rect">
            <a:avLst/>
          </a:prstGeom>
          <a:noFill/>
        </p:spPr>
      </p:pic>
      <p:pic>
        <p:nvPicPr>
          <p:cNvPr id="8" name="Picture 2" descr="C:\Users\User\Desktop\фото для презентаций\S63003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4419600"/>
            <a:ext cx="251460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85800"/>
            <a:ext cx="79248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В центре двигательного развития </a:t>
            </a:r>
            <a:r>
              <a:rPr lang="ru-RU" sz="2000" dirty="0" smtClean="0"/>
              <a:t>имеется спортивный комплекс, оборудование для физического развития детей (мячи, кегли, </a:t>
            </a:r>
            <a:r>
              <a:rPr lang="ru-RU" sz="2000" dirty="0" err="1" smtClean="0"/>
              <a:t>кольцебросы</a:t>
            </a:r>
            <a:r>
              <a:rPr lang="ru-RU" sz="2000" dirty="0" smtClean="0"/>
              <a:t> и т.п.);</a:t>
            </a:r>
          </a:p>
          <a:p>
            <a:endParaRPr lang="ru-RU" dirty="0"/>
          </a:p>
        </p:txBody>
      </p:sp>
      <p:pic>
        <p:nvPicPr>
          <p:cNvPr id="4" name="Picture 2" descr="H:\все фото выпуск 13-18г\стелефона февраль 18г олимпиада\IMG_20180129_1646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057400"/>
            <a:ext cx="1841032" cy="2250828"/>
          </a:xfrm>
          <a:prstGeom prst="rect">
            <a:avLst/>
          </a:prstGeom>
          <a:noFill/>
        </p:spPr>
      </p:pic>
      <p:pic>
        <p:nvPicPr>
          <p:cNvPr id="5" name="Picture 4" descr="H:\все фото выпуск 13-18г\фото детский сад, дети 17г\самостоятельная деятельность детей\IMG_20170307_153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1981200"/>
            <a:ext cx="2971800" cy="2228850"/>
          </a:xfrm>
          <a:prstGeom prst="rect">
            <a:avLst/>
          </a:prstGeom>
          <a:noFill/>
        </p:spPr>
      </p:pic>
      <p:pic>
        <p:nvPicPr>
          <p:cNvPr id="6" name="Picture 13" descr="C:\Users\User\Desktop\фото с телефона декабрь 18г\фото дети в группе\IMG_20181126_1046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4495800"/>
            <a:ext cx="2439988" cy="1999696"/>
          </a:xfrm>
          <a:prstGeom prst="rect">
            <a:avLst/>
          </a:prstGeom>
          <a:noFill/>
        </p:spPr>
      </p:pic>
      <p:pic>
        <p:nvPicPr>
          <p:cNvPr id="7" name="Picture 15" descr="C:\Users\User\Desktop\фото с телефона декабрь 18г\фото дети в группе\IMG_20181126_1050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0" y="1676400"/>
            <a:ext cx="2043677" cy="2239962"/>
          </a:xfrm>
          <a:prstGeom prst="rect">
            <a:avLst/>
          </a:prstGeom>
          <a:noFill/>
        </p:spPr>
      </p:pic>
      <p:pic>
        <p:nvPicPr>
          <p:cNvPr id="8" name="Picture 16" descr="C:\Users\User\Desktop\фото с телефона декабрь 18г\фото дети в группе\IMG_20181129_1544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6600" y="4419600"/>
            <a:ext cx="2778919" cy="2084189"/>
          </a:xfrm>
          <a:prstGeom prst="rect">
            <a:avLst/>
          </a:prstGeom>
          <a:noFill/>
        </p:spPr>
      </p:pic>
      <p:pic>
        <p:nvPicPr>
          <p:cNvPr id="9" name="Picture 3" descr="C:\Users\User\Desktop\детский сад 18г фото\дети лето 18г садик\IMG_20180524_153018.jpg"/>
          <p:cNvPicPr>
            <a:picLocks noChangeAspect="1" noChangeArrowheads="1"/>
          </p:cNvPicPr>
          <p:nvPr/>
        </p:nvPicPr>
        <p:blipFill>
          <a:blip r:embed="rId7" cstate="email">
            <a:lum bright="-10000"/>
          </a:blip>
          <a:srcRect/>
          <a:stretch>
            <a:fillRect/>
          </a:stretch>
        </p:blipFill>
        <p:spPr bwMode="auto">
          <a:xfrm>
            <a:off x="6400800" y="4038600"/>
            <a:ext cx="2121102" cy="2462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914400"/>
            <a:ext cx="6858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В соответствии с ФГОС  ДО развивающая предметно-пространственная среда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должна быть: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содержательно-насыщенной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трансформируемой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полифункциональной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вариативной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доступной</a:t>
            </a:r>
          </a:p>
          <a:p>
            <a:pPr algn="just">
              <a:buFont typeface="Arial" pitchFamily="34" charset="0"/>
              <a:buChar char="•"/>
            </a:pPr>
            <a:r>
              <a:rPr lang="ru-RU" altLang="ru-RU" sz="3200" dirty="0" smtClean="0"/>
              <a:t> безопасной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228600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Центр здоровья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содержит детский справочник "Мое тело", , дидактические игры, закрепляющие культурно – гигиенические правила, иллюстрированные книги "Уроки </a:t>
            </a:r>
            <a:r>
              <a:rPr lang="ru-RU" sz="2000" dirty="0" err="1" smtClean="0"/>
              <a:t>Мойдодыра</a:t>
            </a:r>
            <a:r>
              <a:rPr lang="ru-RU" sz="2000" dirty="0" smtClean="0"/>
              <a:t>", "Уроки Айболита", материалы для эмоционального развития детей, массажные мячи, коврики для профилактики плоскостопия. </a:t>
            </a:r>
          </a:p>
          <a:p>
            <a:endParaRPr lang="ru-RU" dirty="0"/>
          </a:p>
        </p:txBody>
      </p:sp>
      <p:pic>
        <p:nvPicPr>
          <p:cNvPr id="4" name="Picture 3" descr="C:\Users\Home\Desktop\фото для аттестации\IMG_10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24400"/>
            <a:ext cx="25146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Home\Desktop\фото для аттестации\IMG_10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2868882" cy="394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ome\Desktop\фото для аттестации\IMG_10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38400"/>
            <a:ext cx="3569238" cy="209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User\Desktop\фото с телефона декабрь 18г\Новая папка\IMG_20190109_145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133600"/>
            <a:ext cx="1981201" cy="23146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304800"/>
            <a:ext cx="7772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</a:rPr>
              <a:t>Центр дежурства </a:t>
            </a:r>
            <a:r>
              <a:rPr lang="ru-RU" sz="2000" dirty="0" smtClean="0"/>
              <a:t>Дошкольники любят трудиться, помогать старшим и товарищам. Их труд наполняется богатым содержанием, играет большую воспитательную роль, если организован с применением эстетически оформленного, учитывающего требования программы и возрастные особенности детей уголка дежурства.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User\Desktop\фото для презентаций\P11100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2209800"/>
            <a:ext cx="2547257" cy="2228850"/>
          </a:xfrm>
          <a:prstGeom prst="rect">
            <a:avLst/>
          </a:prstGeom>
          <a:noFill/>
        </p:spPr>
      </p:pic>
      <p:pic>
        <p:nvPicPr>
          <p:cNvPr id="2051" name="Picture 3" descr="C:\Users\User\Desktop\фото для презентаций\P11100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4572000"/>
            <a:ext cx="3063592" cy="2072028"/>
          </a:xfrm>
          <a:prstGeom prst="rect">
            <a:avLst/>
          </a:prstGeom>
          <a:noFill/>
        </p:spPr>
      </p:pic>
      <p:pic>
        <p:nvPicPr>
          <p:cNvPr id="2053" name="Picture 5" descr="C:\Users\User\Desktop\фото для презентаций\SAM_12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7000" y="2133600"/>
            <a:ext cx="2043113" cy="1967009"/>
          </a:xfrm>
          <a:prstGeom prst="rect">
            <a:avLst/>
          </a:prstGeom>
          <a:noFill/>
        </p:spPr>
      </p:pic>
      <p:pic>
        <p:nvPicPr>
          <p:cNvPr id="2054" name="Picture 6" descr="C:\Users\User\Desktop\фото для презентаций\P111007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62400" y="4572000"/>
            <a:ext cx="2844800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Центр уединения </a:t>
            </a:r>
            <a:r>
              <a:rPr lang="ru-RU" sz="2000" dirty="0" smtClean="0"/>
              <a:t>оформлен в спальной комнате. Здесь у детей есть возможность отдохнуть, «посидеть в тишине», полистать любимую книгу, собрать мозаику, </a:t>
            </a:r>
            <a:r>
              <a:rPr lang="ru-RU" sz="2000" dirty="0" err="1" smtClean="0"/>
              <a:t>пазлы</a:t>
            </a:r>
            <a:r>
              <a:rPr lang="ru-RU" sz="2000" dirty="0" smtClean="0"/>
              <a:t>. </a:t>
            </a:r>
          </a:p>
          <a:p>
            <a:endParaRPr lang="ru-RU" dirty="0"/>
          </a:p>
        </p:txBody>
      </p:sp>
      <p:pic>
        <p:nvPicPr>
          <p:cNvPr id="3" name="Picture 18" descr="C:\Users\User\Desktop\фото с телефона декабрь 18г\Новая папка\IMG_20190110_0737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052" y="2174875"/>
            <a:ext cx="3594483" cy="3951288"/>
          </a:xfrm>
          <a:prstGeom prst="rect">
            <a:avLst/>
          </a:prstGeom>
          <a:noFill/>
        </p:spPr>
      </p:pic>
      <p:pic>
        <p:nvPicPr>
          <p:cNvPr id="4" name="Picture 19" descr="C:\Users\User\Desktop\фото с телефона декабрь 18г\Новая папка\IMG_20190110_0737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81200"/>
            <a:ext cx="2525596" cy="2554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Центр информации для родителей </a:t>
            </a:r>
          </a:p>
          <a:p>
            <a:pPr algn="just"/>
            <a:r>
              <a:rPr lang="ru-RU" sz="2000" dirty="0" smtClean="0"/>
              <a:t>Информация, размещенная на стендах, должна быть актуальной, достоверной, рекомендации и консультации подобраны с учетом возрастных особенностей детей.</a:t>
            </a:r>
          </a:p>
          <a:p>
            <a:pPr algn="ctr"/>
            <a:endParaRPr lang="ru-RU" sz="3200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 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" name="Picture 21" descr="C:\Users\User\Desktop\фото с телефона декабрь 18г\Новая папка\IMG_20190109_142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90800" y="1828800"/>
            <a:ext cx="2897188" cy="2344341"/>
          </a:xfrm>
          <a:prstGeom prst="rect">
            <a:avLst/>
          </a:prstGeom>
          <a:noFill/>
        </p:spPr>
      </p:pic>
      <p:pic>
        <p:nvPicPr>
          <p:cNvPr id="5" name="Picture 22" descr="C:\Users\User\Desktop\фото с телефона декабрь 18г\Новая папка\IMG_20190109_1423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1676400"/>
            <a:ext cx="2668588" cy="2209834"/>
          </a:xfrm>
          <a:prstGeom prst="rect">
            <a:avLst/>
          </a:prstGeom>
          <a:noFill/>
        </p:spPr>
      </p:pic>
      <p:pic>
        <p:nvPicPr>
          <p:cNvPr id="6" name="Picture 23" descr="C:\Users\User\Desktop\фото с телефона декабрь 18г\Новая папка\IMG_20190109_1423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4343400"/>
            <a:ext cx="2059335" cy="2092596"/>
          </a:xfrm>
          <a:prstGeom prst="rect">
            <a:avLst/>
          </a:prstGeom>
          <a:noFill/>
        </p:spPr>
      </p:pic>
      <p:pic>
        <p:nvPicPr>
          <p:cNvPr id="7" name="Picture 24" descr="C:\Users\User\Desktop\фото с телефона декабрь 18г\Новая папка\IMG_20190109_1424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71800" y="4343400"/>
            <a:ext cx="2287252" cy="2133600"/>
          </a:xfrm>
          <a:prstGeom prst="rect">
            <a:avLst/>
          </a:prstGeom>
          <a:noFill/>
        </p:spPr>
      </p:pic>
      <p:pic>
        <p:nvPicPr>
          <p:cNvPr id="8" name="Picture 3" descr="H:\все фото выпуск 13-18г\фото детский сад, дети 17г\дети ноябрь 17\IMG_20171030_095745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533400" y="1828800"/>
            <a:ext cx="1794272" cy="2392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C:\Users\User\Desktop\фото с телефона декабрь 18г\Новая папка\IMG_20190109_1425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1524000"/>
            <a:ext cx="2514600" cy="2388989"/>
          </a:xfrm>
          <a:prstGeom prst="rect">
            <a:avLst/>
          </a:prstGeom>
          <a:noFill/>
        </p:spPr>
      </p:pic>
      <p:pic>
        <p:nvPicPr>
          <p:cNvPr id="5" name="Picture 26" descr="C:\Users\User\Desktop\фото с телефона декабрь 18г\Новая папка\IMG_20190109_1425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1524000"/>
            <a:ext cx="2592388" cy="2350751"/>
          </a:xfrm>
          <a:prstGeom prst="rect">
            <a:avLst/>
          </a:prstGeom>
          <a:noFill/>
        </p:spPr>
      </p:pic>
      <p:pic>
        <p:nvPicPr>
          <p:cNvPr id="6" name="Picture 27" descr="C:\Users\User\Desktop\фото с телефона декабрь 18г\Новая папка\IMG_20190109_1424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1752600"/>
            <a:ext cx="2157951" cy="3951288"/>
          </a:xfrm>
          <a:prstGeom prst="rect">
            <a:avLst/>
          </a:prstGeom>
          <a:noFill/>
        </p:spPr>
      </p:pic>
      <p:pic>
        <p:nvPicPr>
          <p:cNvPr id="7" name="Picture 20" descr="C:\Users\User\Desktop\фото с телефона декабрь 18г\Новая папка\IMG_20190109_1424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38600" y="4191000"/>
            <a:ext cx="1981200" cy="1981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457200"/>
            <a:ext cx="7848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Неотъемлемой частью информационной среды также являются:</a:t>
            </a:r>
          </a:p>
          <a:p>
            <a:pPr algn="just"/>
            <a:r>
              <a:rPr lang="ru-RU" sz="2000" dirty="0" smtClean="0"/>
              <a:t>выставки детских работ, грамоты и дипломы которыми отмечают ребенка за успехи в различных конкурсах и викторинах </a:t>
            </a:r>
          </a:p>
          <a:p>
            <a:pPr algn="just"/>
            <a:r>
              <a:rPr lang="ru-RU" sz="20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889844"/>
            <a:ext cx="731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	При разработке РППС были максимально учтены требования ФГОС ДО </a:t>
            </a:r>
            <a:r>
              <a:rPr lang="ru-RU" sz="2000" smtClean="0">
                <a:solidFill>
                  <a:srgbClr val="7030A0"/>
                </a:solidFill>
              </a:rPr>
              <a:t>и   </a:t>
            </a:r>
            <a:r>
              <a:rPr lang="ru-RU" sz="2000" dirty="0" smtClean="0">
                <a:solidFill>
                  <a:srgbClr val="7030A0"/>
                </a:solidFill>
              </a:rPr>
              <a:t>мы постарались организовать  развивающее пространство  так, чтобы каждый ребёнок имел возможность заниматься любимым делом   с учетом его возможностей, уровня активности и интересов</a:t>
            </a:r>
            <a:r>
              <a:rPr lang="ru-RU" sz="2000" smtClean="0">
                <a:solidFill>
                  <a:srgbClr val="7030A0"/>
                </a:solidFill>
              </a:rPr>
              <a:t>. </a:t>
            </a:r>
            <a:endParaRPr lang="ru-RU" sz="2000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	Все материалы хранятся непосредственно в самих центрах и обновляются в соответствии с темой недели, сезонными изменениями, потребностями и желаниями детей.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286939">
            <a:off x="2685377" y="4179841"/>
            <a:ext cx="38125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Всего доброго!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295400"/>
            <a:ext cx="7010400" cy="4830763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			Требования к предметно-	пространственной среде</a:t>
            </a:r>
            <a:r>
              <a:rPr lang="ru-RU" sz="2800" u="sng" baseline="30000" dirty="0" smtClean="0">
                <a:solidFill>
                  <a:srgbClr val="7030A0"/>
                </a:solidFill>
              </a:rPr>
              <a:t>1</a:t>
            </a:r>
            <a:r>
              <a:rPr lang="ru-RU" sz="2800" dirty="0" smtClean="0">
                <a:solidFill>
                  <a:srgbClr val="7030A0"/>
                </a:solidFill>
              </a:rPr>
              <a:t>, </a:t>
            </a:r>
            <a:r>
              <a:rPr lang="ru-RU" sz="2800" dirty="0" smtClean="0"/>
              <a:t>сформулированные в федеральном государственном образовательном стандарте дошкольного образования, утв. приказом </a:t>
            </a:r>
            <a:r>
              <a:rPr lang="ru-RU" sz="2800" dirty="0" err="1" smtClean="0"/>
              <a:t>Минобрнауки</a:t>
            </a:r>
            <a:r>
              <a:rPr lang="ru-RU" sz="2800" dirty="0" smtClean="0"/>
              <a:t> России от 17.10.2013 № 1155, направлены на поддержку инициативы детей во </a:t>
            </a:r>
          </a:p>
          <a:p>
            <a:pPr algn="just">
              <a:buNone/>
            </a:pPr>
            <a:r>
              <a:rPr lang="ru-RU" sz="2800" dirty="0" smtClean="0"/>
              <a:t>     всех видах детской деятельности.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15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001000" cy="1981200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	Развивающая предметно-	пространственная среда должна обеспечивать: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2590800"/>
            <a:ext cx="7467600" cy="3535363"/>
          </a:xfrm>
        </p:spPr>
        <p:txBody>
          <a:bodyPr/>
          <a:lstStyle/>
          <a:p>
            <a:pPr algn="just" eaLnBrk="1" hangingPunct="1"/>
            <a:r>
              <a:rPr lang="ru-RU" altLang="ru-RU" sz="2800" dirty="0" smtClean="0"/>
              <a:t>возможность общения и совместной деятельности детей и взрослых (</a:t>
            </a:r>
            <a:r>
              <a:rPr lang="ru-RU" altLang="ru-RU" sz="2800" dirty="0" smtClean="0">
                <a:latin typeface="+mj-lt"/>
              </a:rPr>
              <a:t>в том числе детей разного возраста; во всей группе и в малых группах);</a:t>
            </a:r>
          </a:p>
          <a:p>
            <a:pPr algn="just" eaLnBrk="1" hangingPunct="1"/>
            <a:r>
              <a:rPr lang="ru-RU" altLang="ru-RU" sz="2800" dirty="0" smtClean="0"/>
              <a:t>возможность двигательной </a:t>
            </a:r>
          </a:p>
          <a:p>
            <a:pPr algn="just" eaLnBrk="1" hangingPunct="1">
              <a:buNone/>
            </a:pPr>
            <a:r>
              <a:rPr lang="ru-RU" altLang="ru-RU" sz="2800" dirty="0" smtClean="0"/>
              <a:t>    активности детей;</a:t>
            </a:r>
          </a:p>
          <a:p>
            <a:pPr algn="just" eaLnBrk="1" hangingPunct="1"/>
            <a:r>
              <a:rPr lang="ru-RU" altLang="ru-RU" sz="2800" dirty="0" smtClean="0"/>
              <a:t>возможности для уединения.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ru-RU" sz="2400" dirty="0" smtClean="0"/>
              <a:t>			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200" dirty="0" smtClean="0"/>
              <a:t>В старшем дошкольном возрасте происходит интенсивное развитие интеллектуальной, нравственно-волевой и эмоциональной сфер личности. Переход в старшую группу связан с изменением психологической позиции детей: они впервые начинают ощущать себя старшими среди других детей в детском саду. Воспитатель помогает дошкольникам понять это новое положение.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200" dirty="0" smtClean="0"/>
              <a:t>		Предметно-развивающая среда организуется так, чтобы каждый ребёнок имел возможность заниматься любимым делом. Размещение оборудования по секторам позволяет детям объединиться подгруппами  по общим интересам (конструирование, рисование, ручной труд, театрально-игровая деятельность, экспериментирование). Обязательными в оборудовании являются материалы, активизирующие познавательную деятельность, развивающие игры, технические устройства и игрушки и т.д. Широко используются материалы, побуждающие детей к освоению грамоты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609600"/>
            <a:ext cx="8305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tabLst>
                <a:tab pos="514350" algn="l"/>
              </a:tabLst>
            </a:pPr>
            <a:r>
              <a:rPr lang="ru-RU" altLang="ru-RU" sz="26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При проектировании развивающей предметно – пространственной среды, необходимо учитывать что:</a:t>
            </a:r>
          </a:p>
          <a:p>
            <a:pPr algn="just" eaLnBrk="0" hangingPunct="0">
              <a:tabLst>
                <a:tab pos="514350" algn="l"/>
              </a:tabLst>
            </a:pPr>
            <a:endParaRPr lang="ru-RU" altLang="ru-RU" dirty="0" smtClean="0">
              <a:solidFill>
                <a:srgbClr val="990033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676400"/>
            <a:ext cx="6172200" cy="490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altLang="ru-RU" sz="2200" dirty="0" smtClean="0">
                <a:ea typeface="Calibri" pitchFamily="34" charset="0"/>
                <a:cs typeface="Times New Roman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- она должна работать на развитие самостоятельности и самодеятельности ребенка.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altLang="ru-RU" sz="2200" dirty="0" smtClean="0">
                <a:ea typeface="Calibri" pitchFamily="34" charset="0"/>
                <a:cs typeface="Times New Roman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altLang="ru-RU" sz="2200" dirty="0" smtClean="0">
                <a:ea typeface="Calibri" pitchFamily="34" charset="0"/>
                <a:cs typeface="Times New Roman" pitchFamily="18" charset="0"/>
              </a:rPr>
              <a:t>Форма и дизайн предметов ориентирована на безопасность и возраст детей.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altLang="ru-RU" sz="2200" dirty="0" smtClean="0">
                <a:ea typeface="Calibri" pitchFamily="34" charset="0"/>
                <a:cs typeface="Times New Roman" pitchFamily="18" charset="0"/>
              </a:rPr>
              <a:t>Элементы декора должны быть легко сменяемыми.</a:t>
            </a:r>
            <a:endParaRPr lang="ru-RU" altLang="ru-RU" sz="22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8077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Центр сюжетно – ролевых игр</a:t>
            </a:r>
          </a:p>
          <a:p>
            <a:pPr algn="just"/>
            <a:r>
              <a:rPr lang="ru-RU" dirty="0" smtClean="0"/>
              <a:t> </a:t>
            </a:r>
            <a:r>
              <a:rPr lang="ru-RU" sz="2000" dirty="0" smtClean="0"/>
              <a:t>позволяет создавать условия для творческой деятельности детей, развития фантазии, формирования игровых умений, реализации игровых замыслов, воспитания дружеских взаимоотношений между детьми.</a:t>
            </a:r>
          </a:p>
        </p:txBody>
      </p:sp>
      <p:pic>
        <p:nvPicPr>
          <p:cNvPr id="4" name="Picture 2" descr="C:\Users\User\Desktop\фото с телефона декабрь 18г\Новая папка\IMG_20190109_163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133600"/>
            <a:ext cx="2209800" cy="2209800"/>
          </a:xfrm>
          <a:prstGeom prst="rect">
            <a:avLst/>
          </a:prstGeom>
          <a:noFill/>
        </p:spPr>
      </p:pic>
      <p:pic>
        <p:nvPicPr>
          <p:cNvPr id="5" name="Picture 3" descr="C:\Users\User\Desktop\фото с телефона декабрь 18г\Новая папка\IMG_20190109_1435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1828800"/>
            <a:ext cx="1735336" cy="2002139"/>
          </a:xfrm>
          <a:prstGeom prst="rect">
            <a:avLst/>
          </a:prstGeom>
          <a:noFill/>
        </p:spPr>
      </p:pic>
      <p:pic>
        <p:nvPicPr>
          <p:cNvPr id="6" name="Picture 5" descr="H:\все фото выпуск 13-18г\фото детский сад, дети 17г\фото ср.гр\IMG_13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4572000"/>
            <a:ext cx="2725208" cy="2043906"/>
          </a:xfrm>
          <a:prstGeom prst="rect">
            <a:avLst/>
          </a:prstGeom>
          <a:noFill/>
        </p:spPr>
      </p:pic>
      <p:pic>
        <p:nvPicPr>
          <p:cNvPr id="7" name="Picture 6" descr="H:\все фото выпуск 13-18г\фото детский сад, дети 17г\фото ср.гр\IMG_13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81400" y="2057400"/>
            <a:ext cx="2020523" cy="1940334"/>
          </a:xfrm>
          <a:prstGeom prst="rect">
            <a:avLst/>
          </a:prstGeom>
          <a:noFill/>
        </p:spPr>
      </p:pic>
      <p:pic>
        <p:nvPicPr>
          <p:cNvPr id="10" name="Picture 26" descr="H:\все фото выпуск 13-18г\фото детский сад, дети 17г\самостоятельная деятельность детей\IMG_20170302_1004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038600"/>
            <a:ext cx="2000694" cy="2316163"/>
          </a:xfrm>
          <a:prstGeom prst="rect">
            <a:avLst/>
          </a:prstGeom>
          <a:noFill/>
        </p:spPr>
      </p:pic>
      <p:pic>
        <p:nvPicPr>
          <p:cNvPr id="12" name="Picture 4" descr="C:\Users\User\Desktop\фото с телефона декабрь 18г\Новая папка\IMG_20190109_13363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33800" y="4267200"/>
            <a:ext cx="1895131" cy="216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457200"/>
            <a:ext cx="830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Игровая зона </a:t>
            </a:r>
            <a:r>
              <a:rPr lang="ru-RU" sz="2000" dirty="0" smtClean="0"/>
              <a:t>для сюжетно-ролевых игр включает в себя  модули-макеты игрового пространства, атрибуты для игр с учетом </a:t>
            </a:r>
            <a:r>
              <a:rPr lang="ru-RU" sz="2000" dirty="0" err="1" smtClean="0"/>
              <a:t>гендерных</a:t>
            </a:r>
            <a:r>
              <a:rPr lang="ru-RU" sz="2000" dirty="0" smtClean="0"/>
              <a:t> особенностей</a:t>
            </a:r>
            <a:endParaRPr lang="ru-RU" sz="2000" dirty="0"/>
          </a:p>
        </p:txBody>
      </p:sp>
      <p:pic>
        <p:nvPicPr>
          <p:cNvPr id="4" name="Picture 8" descr="H:\все фото выпуск 13-18г\Фото старшая группа 18г\конструирование в группе\IMG_20180508_0737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524000"/>
            <a:ext cx="2971800" cy="2008345"/>
          </a:xfrm>
          <a:prstGeom prst="rect">
            <a:avLst/>
          </a:prstGeom>
          <a:noFill/>
        </p:spPr>
      </p:pic>
      <p:pic>
        <p:nvPicPr>
          <p:cNvPr id="5" name="Picture 9" descr="C:\Users\User\Desktop\фото с телефона декабрь 18г\фото дети в группе\IMG_20181126_1053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3733800"/>
            <a:ext cx="2358835" cy="2825205"/>
          </a:xfrm>
          <a:prstGeom prst="rect">
            <a:avLst/>
          </a:prstGeom>
          <a:noFill/>
        </p:spPr>
      </p:pic>
      <p:pic>
        <p:nvPicPr>
          <p:cNvPr id="7" name="Picture 11" descr="H:\все фото выпуск 13-18г\фото январь 18г\фото январь 2 18г\IMG_20180130_0931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3600" y="1295400"/>
            <a:ext cx="2511915" cy="2382122"/>
          </a:xfrm>
          <a:prstGeom prst="rect">
            <a:avLst/>
          </a:prstGeom>
          <a:noFill/>
        </p:spPr>
      </p:pic>
      <p:pic>
        <p:nvPicPr>
          <p:cNvPr id="8" name="Picture 12" descr="H:\все фото выпуск 13-18г\фото январь 18г\фото январь 2 18г\IMG_20180130_0931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5200" y="1371600"/>
            <a:ext cx="2137172" cy="2849563"/>
          </a:xfrm>
          <a:prstGeom prst="rect">
            <a:avLst/>
          </a:prstGeom>
          <a:noFill/>
        </p:spPr>
      </p:pic>
      <p:pic>
        <p:nvPicPr>
          <p:cNvPr id="9" name="Picture 23" descr="H:\все фото выпуск 13-18г\фото детский сад, дети 17г\дети ноябрь 17\IMG_20171114_1611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81400" y="4343400"/>
            <a:ext cx="2362200" cy="2082244"/>
          </a:xfrm>
          <a:prstGeom prst="rect">
            <a:avLst/>
          </a:prstGeom>
          <a:noFill/>
        </p:spPr>
      </p:pic>
      <p:pic>
        <p:nvPicPr>
          <p:cNvPr id="10" name="Picture 22" descr="H:\все фото выпуск 13-18г\фото детский сад, дети 17г\дети ноябрь 17\IMG_20171114_1641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00800" y="3886200"/>
            <a:ext cx="2239555" cy="2568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916</Words>
  <Application>Microsoft Office PowerPoint</Application>
  <PresentationFormat>Экран (4:3)</PresentationFormat>
  <Paragraphs>75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1_Тема Office</vt:lpstr>
      <vt:lpstr>Слайд 1</vt:lpstr>
      <vt:lpstr>Слайд 2</vt:lpstr>
      <vt:lpstr>Слайд 3</vt:lpstr>
      <vt:lpstr>Слайд 4</vt:lpstr>
      <vt:lpstr> Развивающая предметно- пространственная среда должна обеспечивать: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Собирая мозаику, ребенок развивает свое воображение, тренирует моторику рук. Кроме того ребенок становится более внимательным, усидчивым, целенаправленным.   </vt:lpstr>
      <vt:lpstr>Слайд 15</vt:lpstr>
      <vt:lpstr>Центр экспериментирования содержит материалы для проведения опытов: магниты, увеличительные стекла, пружинки, весы, мензурки и прочее, большой выбор природных материалов для изучения, экспериментирования, составления коллекций.  </vt:lpstr>
      <vt:lpstr>Слайд 17</vt:lpstr>
      <vt:lpstr>Каждый четверг во вторую половину дня  организуем  опыты и эксперименты</vt:lpstr>
      <vt:lpstr>Центр познавательно – речевого развития «Развивайка» и «Абвгдейка» дидактические, развивающие и логико-математические игры,  игры на развитие умений счетной и вычислительной деятельности,   внимания, памяти, мышления;  печатные и магнитные  буквы, игры со словами,  азбуки, буквари, книги   с крупным шрифтом «читаем сами»  </vt:lpstr>
      <vt:lpstr>Слайд 20</vt:lpstr>
      <vt:lpstr>Слайд 21</vt:lpstr>
      <vt:lpstr>Центр ПДД  Формирует представление детей о правилах дорожного движения. В нём содержится – макет дороги, различные виды транспорта, альбом для рассматривания, атрибуты к сюжетно – ролевой игре.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Феи</dc:title>
  <dc:creator>Фокина Лидия Петровна</dc:creator>
  <cp:keywords>Шаблон презентации</cp:keywords>
  <cp:lastModifiedBy>User</cp:lastModifiedBy>
  <cp:revision>127</cp:revision>
  <dcterms:created xsi:type="dcterms:W3CDTF">2014-07-06T18:18:01Z</dcterms:created>
  <dcterms:modified xsi:type="dcterms:W3CDTF">2019-01-19T13:11:21Z</dcterms:modified>
</cp:coreProperties>
</file>