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44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74899"/>
            <a:ext cx="7772400" cy="1135063"/>
          </a:xfrm>
        </p:spPr>
        <p:txBody>
          <a:bodyPr anchor="b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algn="ctr">
              <a:defRPr sz="6000" b="1" cap="none" spc="0">
                <a:ln/>
                <a:solidFill>
                  <a:schemeClr val="accent4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766762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marL="0" indent="0" algn="ctr">
              <a:buNone/>
              <a:defRPr sz="2400" b="1" cap="none" spc="0">
                <a:ln/>
                <a:solidFill>
                  <a:schemeClr val="accent4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576A8-B9AA-4A05-B50A-3D90D060DDEB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B74BF-ECD2-43CB-9BE2-CDF25717F2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751FA-1A70-4034-9730-9708D94AC51E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143B1-8676-42F1-93A0-D0BE618193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EFA1F-0A4B-4FD4-BA5C-6D5BAE3DB3FF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3C76C-FFF4-4F53-BF2D-6A3CA8B961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cap="none" spc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E1FBF-AECF-4839-9694-33F53AFBFFDF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881A9-F09D-4A0A-A21F-3D5987A357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ED3EC-0B31-4EC2-9DD3-8C785A2D082E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1561C-27E8-4A65-9ED1-94CEDC3265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7D2B4-4F43-46F9-AA2D-DBECF37F8F96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1CF95-0D8D-41E2-A4B0-18D27A141E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6F1E5-458D-421D-A62E-FA73A2019FA1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9D569-CE96-4F34-8716-987ED0BFF3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C59B2-CDEF-4742-8B11-ED41E7660EBB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E570F-57A6-492B-99EE-37BF203815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B832F-572C-49A3-BCB9-F965B9235E4D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5A002-7170-4448-843A-43C568342E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6603-33F0-4741-B50A-6E3455C2B16F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C65FD-BB94-4C51-81AD-E2BCAABD3D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D455C-7403-40D2-8F4C-23A0B5C1D83F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37283-126A-4D96-A854-D714394EA3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FA2D92-2D3D-4711-AEF0-15945A7EF0B0}" type="datetimeFigureOut">
              <a:rPr lang="ru-RU"/>
              <a:pPr>
                <a:defRPr/>
              </a:pPr>
              <a:t>20.01.2019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fld id="{5635079A-A9FC-4D6F-ACF6-A98F1D88C0F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3076" y="704193"/>
            <a:ext cx="7147034" cy="419362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ru-RU" sz="4400" dirty="0" smtClean="0">
                <a:solidFill>
                  <a:srgbClr val="FFFF00"/>
                </a:solidFill>
                <a:latin typeface="+mn-lt"/>
              </a:rPr>
              <a:t>Социальная природоохранная акция </a:t>
            </a:r>
            <a:br>
              <a:rPr lang="ru-RU" sz="4400" dirty="0" smtClean="0">
                <a:solidFill>
                  <a:srgbClr val="FFFF00"/>
                </a:solidFill>
                <a:latin typeface="+mn-lt"/>
              </a:rPr>
            </a:br>
            <a:r>
              <a:rPr lang="ru-RU" sz="4400" dirty="0" smtClean="0">
                <a:solidFill>
                  <a:srgbClr val="FFFF00"/>
                </a:solidFill>
                <a:latin typeface="+mn-lt"/>
              </a:rPr>
              <a:t>«СОХРАНИМ НЕРПУ НА озере БАЙКАЛ»              Вторая группа раннего возраста: «Белочка»,           «Сказка»</a:t>
            </a:r>
            <a:endParaRPr lang="ru-RU" sz="4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21572" y="4971393"/>
            <a:ext cx="5454868" cy="1523999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Воспитатели: Вахрушева Оксана Сергеевна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Сурганова Галина Валерьевна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Ван-Ван-Шу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Маргарита Васильевна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62455"/>
            <a:ext cx="7886700" cy="2165131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41131"/>
            <a:ext cx="7886700" cy="5535832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Есть в тайге сибирской нашей</a:t>
            </a:r>
            <a:br>
              <a:rPr lang="ru-RU" sz="2400" dirty="0" smtClean="0"/>
            </a:br>
            <a:r>
              <a:rPr lang="ru-RU" sz="2400" dirty="0" smtClean="0"/>
              <a:t>Больше моря чудо – чаша.</a:t>
            </a:r>
            <a:br>
              <a:rPr lang="ru-RU" sz="2400" dirty="0" smtClean="0"/>
            </a:br>
            <a:r>
              <a:rPr lang="ru-RU" sz="2400" dirty="0" smtClean="0"/>
              <a:t>Это озеро Байкал</a:t>
            </a:r>
            <a:br>
              <a:rPr lang="ru-RU" sz="2400" dirty="0" smtClean="0"/>
            </a:br>
            <a:r>
              <a:rPr lang="ru-RU" sz="2400" dirty="0" smtClean="0"/>
              <a:t>В окруженье диких скал.                 </a:t>
            </a:r>
            <a:br>
              <a:rPr lang="ru-RU" sz="2400" dirty="0" smtClean="0"/>
            </a:br>
            <a:r>
              <a:rPr lang="ru-RU" sz="2400" dirty="0" smtClean="0"/>
              <a:t>В байкальских сугробах заснеженных,</a:t>
            </a:r>
            <a:br>
              <a:rPr lang="ru-RU" sz="2400" dirty="0" smtClean="0"/>
            </a:br>
            <a:r>
              <a:rPr lang="ru-RU" sz="2400" dirty="0" smtClean="0"/>
              <a:t>В берлоге – норе ледяной</a:t>
            </a:r>
            <a:br>
              <a:rPr lang="ru-RU" sz="2400" dirty="0" smtClean="0"/>
            </a:br>
            <a:r>
              <a:rPr lang="ru-RU" sz="2400" dirty="0" smtClean="0"/>
              <a:t>Родился </a:t>
            </a:r>
            <a:r>
              <a:rPr lang="ru-RU" sz="2400" dirty="0" err="1" smtClean="0"/>
              <a:t>нерпёночек</a:t>
            </a:r>
            <a:r>
              <a:rPr lang="ru-RU" sz="2400" dirty="0" smtClean="0"/>
              <a:t> нежный</a:t>
            </a:r>
            <a:br>
              <a:rPr lang="ru-RU" sz="2400" dirty="0" smtClean="0"/>
            </a:br>
            <a:r>
              <a:rPr lang="ru-RU" sz="2400" dirty="0" smtClean="0"/>
              <a:t>У нерпы студёной порой.</a:t>
            </a:r>
          </a:p>
          <a:p>
            <a:pPr algn="ctr">
              <a:buNone/>
            </a:pPr>
            <a:endParaRPr lang="ru-RU" sz="2400" dirty="0"/>
          </a:p>
        </p:txBody>
      </p:sp>
      <p:pic>
        <p:nvPicPr>
          <p:cNvPr id="1026" name="Picture 2" descr="C:\Users\Oxy\Desktop\акция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7172" y="3478924"/>
            <a:ext cx="4855780" cy="2596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027" name="Picture 3" descr="C:\Users\Oxy\Desktop\акция\1297839469_874174774af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35117" y="1660634"/>
            <a:ext cx="6747642" cy="4603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58572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i="1" dirty="0" smtClean="0">
                <a:solidFill>
                  <a:srgbClr val="FFFF00"/>
                </a:solidFill>
              </a:rPr>
              <a:t>Цель акции:</a:t>
            </a:r>
            <a:endParaRPr lang="ru-RU" sz="6000" i="1" dirty="0">
              <a:solidFill>
                <a:srgbClr val="FFFF00"/>
              </a:solidFill>
            </a:endParaRP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4519448" y="1902372"/>
            <a:ext cx="3995902" cy="4274591"/>
          </a:xfrm>
        </p:spPr>
        <p:txBody>
          <a:bodyPr/>
          <a:lstStyle/>
          <a:p>
            <a:r>
              <a:rPr lang="ru-RU" sz="2000" dirty="0" smtClean="0"/>
              <a:t>Способствовать формированию первичных ценностных представлений о нерпе как о ластоногом символе озера Байкал.</a:t>
            </a:r>
          </a:p>
          <a:p>
            <a:r>
              <a:rPr lang="ru-RU" sz="2000" dirty="0" smtClean="0"/>
              <a:t>Формировать эмоционально-ценностное  отношение к окружающему миру.</a:t>
            </a:r>
          </a:p>
          <a:p>
            <a:r>
              <a:rPr lang="ru-RU" sz="2000" dirty="0" smtClean="0"/>
              <a:t>Привлечь  к реализации акции родителей и воспитанников детского сада.</a:t>
            </a:r>
          </a:p>
        </p:txBody>
      </p:sp>
      <p:pic>
        <p:nvPicPr>
          <p:cNvPr id="2050" name="Picture 2" descr="C:\Users\Oxy\Desktop\акция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517" y="1912883"/>
            <a:ext cx="3909849" cy="3659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028" y="365125"/>
            <a:ext cx="4645572" cy="1022241"/>
          </a:xfrm>
        </p:spPr>
        <p:txBody>
          <a:bodyPr/>
          <a:lstStyle/>
          <a:p>
            <a:pPr algn="ctr"/>
            <a:r>
              <a:rPr lang="ru-RU" sz="5400" i="1" dirty="0" smtClean="0">
                <a:solidFill>
                  <a:srgbClr val="FFFF00"/>
                </a:solidFill>
              </a:rPr>
              <a:t>Задачи акции:</a:t>
            </a:r>
            <a:endParaRPr lang="ru-RU" sz="5400" i="1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28650" y="1376855"/>
            <a:ext cx="7886700" cy="4800108"/>
          </a:xfrm>
        </p:spPr>
        <p:txBody>
          <a:bodyPr/>
          <a:lstStyle/>
          <a:p>
            <a:r>
              <a:rPr lang="ru-RU" sz="2400" b="1" u="sng" dirty="0" smtClean="0"/>
              <a:t>Образовательные задачи:</a:t>
            </a:r>
            <a:r>
              <a:rPr lang="ru-RU" sz="2400" u="sng" dirty="0" smtClean="0"/>
              <a:t> </a:t>
            </a:r>
            <a:endParaRPr lang="ru-RU" sz="2400" dirty="0" smtClean="0"/>
          </a:p>
          <a:p>
            <a:r>
              <a:rPr lang="ru-RU" sz="2400" dirty="0" smtClean="0"/>
              <a:t>Учить устанавливать связи между внешним видом животного и средой обитания.</a:t>
            </a:r>
          </a:p>
          <a:p>
            <a:r>
              <a:rPr lang="ru-RU" sz="2400" b="1" u="sng" dirty="0" smtClean="0"/>
              <a:t> Развивающие задачи:</a:t>
            </a:r>
            <a:r>
              <a:rPr lang="ru-RU" sz="2400" u="sng" dirty="0" smtClean="0"/>
              <a:t> </a:t>
            </a:r>
            <a:endParaRPr lang="ru-RU" sz="2400" dirty="0" smtClean="0"/>
          </a:p>
          <a:p>
            <a:r>
              <a:rPr lang="ru-RU" sz="2400" dirty="0" smtClean="0"/>
              <a:t>Развивать познавательный интерес, желание знать о нерпе больше. Развивать память, слуховое внимание, зрительное восприятие, мышление, воображение. Развивать координацию речи и движения.</a:t>
            </a:r>
          </a:p>
          <a:p>
            <a:r>
              <a:rPr lang="ru-RU" sz="2400" b="1" u="sng" dirty="0" smtClean="0"/>
              <a:t>Воспитательные задачи:</a:t>
            </a:r>
            <a:endParaRPr lang="ru-RU" sz="2400" dirty="0" smtClean="0"/>
          </a:p>
          <a:p>
            <a:r>
              <a:rPr lang="ru-RU" sz="2400" dirty="0" smtClean="0"/>
              <a:t>Воспитывать интерес и желание к познанию окружающего мира. Продолжать учить радоваться окружающему миру, воспитывать любовь к природе, оберегать исчезающие виды животных.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788" y="333594"/>
            <a:ext cx="7886700" cy="1295509"/>
          </a:xfrm>
        </p:spPr>
        <p:txBody>
          <a:bodyPr/>
          <a:lstStyle/>
          <a:p>
            <a:pPr algn="ctr"/>
            <a:r>
              <a:rPr lang="ru-RU" sz="7200" dirty="0" smtClean="0"/>
              <a:t>Участники акции: 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70786" y="1986455"/>
            <a:ext cx="3144563" cy="3237187"/>
          </a:xfrm>
        </p:spPr>
        <p:txBody>
          <a:bodyPr/>
          <a:lstStyle/>
          <a:p>
            <a:r>
              <a:rPr lang="ru-RU" sz="3200" dirty="0" smtClean="0"/>
              <a:t>Воспитатели групп</a:t>
            </a:r>
          </a:p>
          <a:p>
            <a:r>
              <a:rPr lang="ru-RU" sz="3200" dirty="0" smtClean="0"/>
              <a:t>Родители воспитанников</a:t>
            </a:r>
          </a:p>
          <a:p>
            <a:r>
              <a:rPr lang="ru-RU" sz="3200" dirty="0" smtClean="0"/>
              <a:t>Воспитанники </a:t>
            </a:r>
            <a:endParaRPr lang="ru-RU" sz="3200" dirty="0"/>
          </a:p>
        </p:txBody>
      </p:sp>
      <p:pic>
        <p:nvPicPr>
          <p:cNvPr id="1027" name="Picture 3" descr="C:\Users\Oxy\Desktop\акция\image (2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788" y="1576552"/>
            <a:ext cx="4277054" cy="4750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064282"/>
          </a:xfrm>
        </p:spPr>
        <p:txBody>
          <a:bodyPr/>
          <a:lstStyle/>
          <a:p>
            <a:pPr algn="ctr"/>
            <a:r>
              <a:rPr lang="ru-RU" sz="4800" dirty="0" smtClean="0"/>
              <a:t>Подготовительный этап</a:t>
            </a:r>
            <a:br>
              <a:rPr lang="ru-RU" sz="4800" dirty="0" smtClean="0"/>
            </a:br>
            <a:r>
              <a:rPr lang="ru-RU" sz="4000" dirty="0" smtClean="0"/>
              <a:t>(рисуем ладошкой Байкал)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429407"/>
            <a:ext cx="8021364" cy="4698124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3074" name="Picture 2" descr="C:\Users\Oxy\Desktop\акция\9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773" y="1776248"/>
            <a:ext cx="3536896" cy="4614041"/>
          </a:xfrm>
          <a:prstGeom prst="rect">
            <a:avLst/>
          </a:prstGeom>
          <a:noFill/>
        </p:spPr>
      </p:pic>
      <p:pic>
        <p:nvPicPr>
          <p:cNvPr id="3075" name="Picture 3" descr="C:\Users\Oxy\Desktop\акция\9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8124" y="1786759"/>
            <a:ext cx="3337199" cy="45825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421633"/>
          </a:xfrm>
        </p:spPr>
        <p:txBody>
          <a:bodyPr/>
          <a:lstStyle/>
          <a:p>
            <a:pPr algn="ctr"/>
            <a:r>
              <a:rPr lang="ru-RU" dirty="0" smtClean="0"/>
              <a:t>Подготовительный этап</a:t>
            </a:r>
            <a:br>
              <a:rPr lang="ru-RU" dirty="0" smtClean="0"/>
            </a:br>
            <a:r>
              <a:rPr lang="ru-RU" sz="2800" dirty="0" smtClean="0"/>
              <a:t>(буклеты и нерпята для всех возрастных групп)</a:t>
            </a:r>
            <a:endParaRPr lang="ru-RU" sz="2800" dirty="0"/>
          </a:p>
        </p:txBody>
      </p:sp>
      <p:pic>
        <p:nvPicPr>
          <p:cNvPr id="4098" name="Picture 2" descr="C:\Users\Oxy\Desktop\акция\image (2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5738" y="1597572"/>
            <a:ext cx="5423338" cy="4579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181" y="333594"/>
            <a:ext cx="7886700" cy="1148366"/>
          </a:xfrm>
        </p:spPr>
        <p:txBody>
          <a:bodyPr/>
          <a:lstStyle/>
          <a:p>
            <a:pPr algn="ctr"/>
            <a:r>
              <a:rPr lang="ru-RU" sz="3600" dirty="0" smtClean="0"/>
              <a:t>Реализация акции </a:t>
            </a:r>
            <a:r>
              <a:rPr lang="ru-RU" sz="3200" dirty="0" smtClean="0"/>
              <a:t>гр. «Солнышко», «Звёздочка», «Аистёнок»</a:t>
            </a:r>
            <a:endParaRPr lang="ru-RU" sz="3200" dirty="0"/>
          </a:p>
        </p:txBody>
      </p:sp>
      <p:pic>
        <p:nvPicPr>
          <p:cNvPr id="5122" name="Picture 2" descr="C:\Users\Oxy\Desktop\акция\image (1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6234" y="1667969"/>
            <a:ext cx="2914013" cy="3355975"/>
          </a:xfrm>
          <a:prstGeom prst="rect">
            <a:avLst/>
          </a:prstGeom>
          <a:noFill/>
        </p:spPr>
      </p:pic>
      <p:pic>
        <p:nvPicPr>
          <p:cNvPr id="5123" name="Picture 3" descr="C:\Users\Oxy\Desktop\акция\image (1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1504" y="1755228"/>
            <a:ext cx="3016469" cy="3300248"/>
          </a:xfrm>
          <a:prstGeom prst="rect">
            <a:avLst/>
          </a:prstGeom>
          <a:noFill/>
        </p:spPr>
      </p:pic>
      <p:pic>
        <p:nvPicPr>
          <p:cNvPr id="5124" name="Picture 4" descr="C:\Users\Oxy\Desktop\акция\image (1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0345" y="3163613"/>
            <a:ext cx="3023695" cy="33212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885606"/>
          </a:xfrm>
        </p:spPr>
        <p:txBody>
          <a:bodyPr/>
          <a:lstStyle/>
          <a:p>
            <a:pPr algn="ctr"/>
            <a:r>
              <a:rPr lang="ru-RU" sz="3600" dirty="0" smtClean="0"/>
              <a:t>гр. «Цветок», «Радуга», «Забава»</a:t>
            </a:r>
            <a:endParaRPr lang="ru-RU" sz="3600" dirty="0"/>
          </a:p>
        </p:txBody>
      </p:sp>
      <p:pic>
        <p:nvPicPr>
          <p:cNvPr id="6146" name="Picture 2" descr="C:\Users\Oxy\Desktop\акция\image (19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4111" y="1471448"/>
            <a:ext cx="2882565" cy="3626069"/>
          </a:xfrm>
          <a:prstGeom prst="rect">
            <a:avLst/>
          </a:prstGeom>
          <a:noFill/>
        </p:spPr>
      </p:pic>
      <p:pic>
        <p:nvPicPr>
          <p:cNvPr id="6147" name="Picture 3" descr="C:\Users\Oxy\Desktop\акция\image (2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8138" y="1471448"/>
            <a:ext cx="2960632" cy="3499945"/>
          </a:xfrm>
          <a:prstGeom prst="rect">
            <a:avLst/>
          </a:prstGeom>
          <a:noFill/>
        </p:spPr>
      </p:pic>
      <p:pic>
        <p:nvPicPr>
          <p:cNvPr id="6148" name="Picture 4" descr="C:\Users\Oxy\Desktop\акция\image (2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32387" y="2911366"/>
            <a:ext cx="3026979" cy="3584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85606"/>
          </a:xfrm>
        </p:spPr>
        <p:txBody>
          <a:bodyPr/>
          <a:lstStyle/>
          <a:p>
            <a:pPr algn="ctr"/>
            <a:r>
              <a:rPr lang="ru-RU" sz="3600" dirty="0" smtClean="0"/>
              <a:t>гр. «Аистёнок», методкабинет, заведующая</a:t>
            </a:r>
            <a:endParaRPr lang="ru-RU" sz="3600" dirty="0"/>
          </a:p>
        </p:txBody>
      </p:sp>
      <p:pic>
        <p:nvPicPr>
          <p:cNvPr id="7170" name="Picture 2" descr="C:\Users\Oxy\Desktop\акция\image (2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26676" y="1510315"/>
            <a:ext cx="2753710" cy="3450568"/>
          </a:xfrm>
          <a:prstGeom prst="rect">
            <a:avLst/>
          </a:prstGeom>
          <a:noFill/>
        </p:spPr>
      </p:pic>
      <p:pic>
        <p:nvPicPr>
          <p:cNvPr id="7171" name="Picture 3" descr="C:\Users\Oxy\Desktop\акция\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131" y="2732691"/>
            <a:ext cx="2669628" cy="3605048"/>
          </a:xfrm>
          <a:prstGeom prst="rect">
            <a:avLst/>
          </a:prstGeom>
          <a:noFill/>
        </p:spPr>
      </p:pic>
      <p:pic>
        <p:nvPicPr>
          <p:cNvPr id="7172" name="Picture 4" descr="C:\Users\Oxy\Desktop\акция\1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8855" y="2785241"/>
            <a:ext cx="2732691" cy="3636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FFFFFF"/>
      </a:dk1>
      <a:lt1>
        <a:sysClr val="window" lastClr="FFFFFF"/>
      </a:lt1>
      <a:dk2>
        <a:srgbClr val="39302A"/>
      </a:dk2>
      <a:lt2>
        <a:srgbClr val="E5DEDB"/>
      </a:lt2>
      <a:accent1>
        <a:srgbClr val="FFDF6A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</TotalTime>
  <Words>104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      Социальная природоохранная акция  «СОХРАНИМ НЕРПУ НА озере БАЙКАЛ»              Вторая группа раннего возраста: «Белочка»,           «Сказка»</vt:lpstr>
      <vt:lpstr>Цель акции:</vt:lpstr>
      <vt:lpstr>Задачи акции:</vt:lpstr>
      <vt:lpstr>Участники акции: </vt:lpstr>
      <vt:lpstr>Подготовительный этап (рисуем ладошкой Байкал)</vt:lpstr>
      <vt:lpstr>Подготовительный этап (буклеты и нерпята для всех возрастных групп)</vt:lpstr>
      <vt:lpstr>Реализация акции гр. «Солнышко», «Звёздочка», «Аистёнок»</vt:lpstr>
      <vt:lpstr>гр. «Цветок», «Радуга», «Забава»</vt:lpstr>
      <vt:lpstr>гр. «Аистёнок», методкабинет, заведующая</vt:lpstr>
      <vt:lpstr>   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7m-n1-33a</cp:lastModifiedBy>
  <cp:revision>48</cp:revision>
  <dcterms:created xsi:type="dcterms:W3CDTF">2014-10-24T11:27:52Z</dcterms:created>
  <dcterms:modified xsi:type="dcterms:W3CDTF">2019-01-20T13:29:43Z</dcterms:modified>
</cp:coreProperties>
</file>