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2"/>
  </p:sldMasterIdLst>
  <p:notesMasterIdLst>
    <p:notesMasterId r:id="rId17"/>
  </p:notesMasterIdLst>
  <p:handoutMasterIdLst>
    <p:handoutMasterId r:id="rId18"/>
  </p:handout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5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en-US" smtClean="0"/>
              <a:pPr/>
              <a:t>1/20/2019</a:t>
            </a:fld>
            <a:endParaRPr lang="en-US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en-US" smtClean="0"/>
              <a:pPr/>
              <a:t>‹#›</a:t>
            </a:fld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 lang="en-US" smtClean="0"/>
              <a:pPr/>
              <a:t>1/20/2019</a:t>
            </a:fld>
            <a:endParaRPr lang="en-US" smtClean="0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 lang="en-US" smtClean="0"/>
              <a:pPr/>
              <a:t>‹#›</a:t>
            </a:fld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1/20/2019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1/20/2019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1/20/2019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1/20/2019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1/20/2019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1/20/2019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1/20/2019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5C14FD69-4A85-4715-A222-ABB225B63BC6}" type="datetimeFigureOut">
              <a:rPr lang="en-US" smtClean="0"/>
              <a:pPr/>
              <a:t>1/20/2019</a:t>
            </a:fld>
            <a:endParaRPr lang="en-US" sz="1000" dirty="0" smtClean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algn="ctr"/>
            <a:endParaRPr lang="en-US" sz="1000" smtClean="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spersky.ru/resource-center/preemptive-safety/kids-online-safety" TargetMode="External"/><Relationship Id="rId2" Type="http://schemas.openxmlformats.org/officeDocument/2006/relationships/hyperlink" Target="https://vilingstore.net/Zemnoy-shar-i1461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cproh.ru/uploads/image/meropriyatiya/0.png" TargetMode="External"/><Relationship Id="rId5" Type="http://schemas.openxmlformats.org/officeDocument/2006/relationships/hyperlink" Target="http://ketovocrb.ru/users/ib.jpg" TargetMode="External"/><Relationship Id="rId4" Type="http://schemas.openxmlformats.org/officeDocument/2006/relationships/hyperlink" Target="http://servicecomp23.ru/kak-otvlech-rebenka-ot-kompyuter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836712"/>
            <a:ext cx="266429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627784" y="5517232"/>
            <a:ext cx="6194066" cy="92522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     Выполнила: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Бажунова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Елена Михайловна,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воспитатель,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ГБОУ школа №18 Центрального района Санкт-Петербурга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Безопасность ребенка во время игр в сети Интернет</a:t>
            </a:r>
            <a:endParaRPr lang="ru-RU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dirty="0" smtClean="0"/>
              <a:t>Установите антивирусное программное обеспечение на семейных компьютерах.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***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8019" y="2708920"/>
            <a:ext cx="5567963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2204864"/>
            <a:ext cx="8229600" cy="2764904"/>
          </a:xfrm>
        </p:spPr>
        <p:txBody>
          <a:bodyPr/>
          <a:lstStyle/>
          <a:p>
            <a:pPr lvl="0" algn="just"/>
            <a:r>
              <a:rPr lang="ru-RU" dirty="0" smtClean="0"/>
              <a:t>Устанавливайте режим «Родительского контроля» на семейных компьютерах. Такой режим может быть включен в пакет функций антивирусного программного обеспечения (Касперский, ESET, </a:t>
            </a:r>
            <a:r>
              <a:rPr lang="ru-RU" dirty="0" err="1" smtClean="0"/>
              <a:t>Dr.WEB</a:t>
            </a:r>
            <a:r>
              <a:rPr lang="ru-RU" dirty="0" smtClean="0"/>
              <a:t> и т.д.)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***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dirty="0" smtClean="0"/>
              <a:t>Разговаривайте с вашими детьми и доносите до них информацию о безопасной работе в сети ИНТЕРНЕТ.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***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36912"/>
            <a:ext cx="398351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https://vilingstore.net/Zemnoy-shar-i14610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https://www.kaspersky.ru/resource-center/preemptive-safety/kids-online-safety</a:t>
            </a:r>
            <a:endParaRPr lang="ru-RU" u="sng" dirty="0" smtClean="0"/>
          </a:p>
          <a:p>
            <a:pPr lvl="0"/>
            <a:r>
              <a:rPr lang="en-US" dirty="0" smtClean="0">
                <a:hlinkClick r:id="rId4"/>
              </a:rPr>
              <a:t>http://servicecomp23.ru/kak-otvlech-rebenka-ot-kompyutera</a:t>
            </a:r>
            <a:endParaRPr lang="ru-RU" dirty="0" smtClean="0"/>
          </a:p>
          <a:p>
            <a:pPr lvl="0"/>
            <a:r>
              <a:rPr lang="en-US" dirty="0" smtClean="0">
                <a:hlinkClick r:id="rId5"/>
              </a:rPr>
              <a:t>https://marino.mos.ru/upload/medialibrary/93f/rebenok-za-kompyuterom-polza-i-vred.jpg</a:t>
            </a:r>
            <a:endParaRPr lang="ru-RU" dirty="0" smtClean="0">
              <a:hlinkClick r:id="rId5"/>
            </a:endParaRPr>
          </a:p>
          <a:p>
            <a:pPr lvl="0"/>
            <a:r>
              <a:rPr lang="en-US" dirty="0" smtClean="0">
                <a:hlinkClick r:id="rId5"/>
              </a:rPr>
              <a:t>http://ketovocrb.ru/users/ib.jpg</a:t>
            </a:r>
            <a:endParaRPr lang="ru-RU" dirty="0" smtClean="0"/>
          </a:p>
          <a:p>
            <a:pPr lvl="0"/>
            <a:r>
              <a:rPr lang="en-US" dirty="0" smtClean="0">
                <a:hlinkClick r:id="rId6"/>
              </a:rPr>
              <a:t>http://kcproh.ru/uploads/image/meropriyatiya/0.png</a:t>
            </a:r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i="1" dirty="0" smtClean="0"/>
              <a:t>«Трудно защитить детей, когда они играют в Интернете, но специальные защитные решения позволят им продолжать играть и веселиться, а родителям - не беспокоиться за их безопасность.» </a:t>
            </a:r>
            <a:r>
              <a:rPr lang="en-US" i="1" dirty="0" smtClean="0"/>
              <a:t>(</a:t>
            </a:r>
            <a:r>
              <a:rPr lang="ru-RU" i="1" dirty="0" smtClean="0"/>
              <a:t>цитата с сайта Касперского</a:t>
            </a:r>
            <a:r>
              <a:rPr lang="en-US" i="1" dirty="0" smtClean="0"/>
              <a:t>)</a:t>
            </a: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r>
              <a:rPr lang="ru-RU" dirty="0" smtClean="0"/>
              <a:t>Такое мнение имеют множество компаний специализирующихся на  защите компьютерных ресурсов и информационной безопасности.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Дети и ИНТЕРНЕТ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5842992" cy="4525963"/>
          </a:xfrm>
        </p:spPr>
        <p:txBody>
          <a:bodyPr/>
          <a:lstStyle/>
          <a:p>
            <a:r>
              <a:rPr lang="ru-RU" dirty="0" smtClean="0"/>
              <a:t>Стоит учитывать, что любые действия, которые происходят в сети ИНТЕРНЕТ могут быть перехваченными и используемыми преступниками или людьми с нездоровой психикой.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Однако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988840"/>
            <a:ext cx="3635127" cy="352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614678"/>
            <a:ext cx="2880320" cy="176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147248" cy="4525963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/>
              <a:t>Ваня с семейного компьютера заходит на страницу, в которой есть ссылка на игру с очень красивыми и интересными картинками, которые его заинтересовали. </a:t>
            </a:r>
          </a:p>
          <a:p>
            <a:pPr lvl="0"/>
            <a:r>
              <a:rPr lang="ru-RU" smtClean="0"/>
              <a:t>Он проходит </a:t>
            </a:r>
            <a:r>
              <a:rPr lang="ru-RU" dirty="0" smtClean="0"/>
              <a:t>по ссылке, а там просят регистрацию. Т.е. ввести данные о пользователе и его местонахождении или контактную информацию </a:t>
            </a:r>
          </a:p>
          <a:p>
            <a:pPr lvl="0"/>
            <a:r>
              <a:rPr lang="ru-RU" dirty="0" smtClean="0"/>
              <a:t>Он вводит данные своего адреса или</a:t>
            </a:r>
          </a:p>
          <a:p>
            <a:pPr lvl="0">
              <a:buNone/>
            </a:pPr>
            <a:r>
              <a:rPr lang="ru-RU" dirty="0" smtClean="0"/>
              <a:t> телефона</a:t>
            </a:r>
          </a:p>
          <a:p>
            <a:pPr lvl="0"/>
            <a:r>
              <a:rPr lang="ru-RU" dirty="0" smtClean="0"/>
              <a:t>А дальше играет и веселится в кругу </a:t>
            </a:r>
          </a:p>
          <a:p>
            <a:pPr lvl="0">
              <a:buNone/>
            </a:pPr>
            <a:r>
              <a:rPr lang="ru-RU" dirty="0" smtClean="0"/>
              <a:t>своих «сверстников» в сетевой игре.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Как это может произойти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1412776"/>
            <a:ext cx="8640960" cy="511256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Во первых</a:t>
            </a:r>
            <a:r>
              <a:rPr lang="en-US" b="1" dirty="0" smtClean="0"/>
              <a:t>:</a:t>
            </a:r>
            <a:endParaRPr lang="ru-RU" dirty="0" smtClean="0"/>
          </a:p>
          <a:p>
            <a:pPr lvl="0"/>
            <a:r>
              <a:rPr lang="ru-RU" dirty="0" smtClean="0"/>
              <a:t>Ссылка на игру может быть не реальной и вести к ресурсу, который просто собирает данные (включая персональные) об игроках и при их получении переправлять на реальную игру</a:t>
            </a:r>
          </a:p>
          <a:p>
            <a:pPr lvl="1"/>
            <a:r>
              <a:rPr lang="ru-RU" dirty="0" smtClean="0"/>
              <a:t>Это может быть Сервера злоумышленников, которые</a:t>
            </a:r>
            <a:r>
              <a:rPr lang="en-US" dirty="0" smtClean="0"/>
              <a:t>:</a:t>
            </a:r>
            <a:r>
              <a:rPr lang="ru-RU" dirty="0" smtClean="0"/>
              <a:t> сохраняют данные и могут перепродавать их другим противоправным организациям</a:t>
            </a:r>
          </a:p>
          <a:p>
            <a:pPr lvl="1"/>
            <a:r>
              <a:rPr lang="ru-RU" dirty="0" smtClean="0"/>
              <a:t>Могут использовать данные для незаконного давления на семью игрока и/или финансовых претензий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Что же плохого?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1412776"/>
            <a:ext cx="8640960" cy="511256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Во вторых</a:t>
            </a:r>
            <a:r>
              <a:rPr lang="en-US" b="1" dirty="0" smtClean="0"/>
              <a:t>:</a:t>
            </a:r>
            <a:endParaRPr lang="ru-RU" dirty="0" smtClean="0"/>
          </a:p>
          <a:p>
            <a:pPr lvl="0"/>
            <a:r>
              <a:rPr lang="ru-RU" dirty="0" smtClean="0"/>
              <a:t>В момент регистрации может быть осуществлена попытка произвести атаку на компьютер (в данном случае Вани), и в результате безобидных ответов на вопросы осуществит  установку троянской программы на свой личный компьютер.</a:t>
            </a:r>
          </a:p>
          <a:p>
            <a:pPr>
              <a:buNone/>
            </a:pPr>
            <a:r>
              <a:rPr lang="ru-RU" dirty="0" smtClean="0"/>
              <a:t>     В результате</a:t>
            </a:r>
            <a:r>
              <a:rPr lang="en-US" dirty="0" smtClean="0"/>
              <a:t>:</a:t>
            </a:r>
            <a:endParaRPr lang="ru-RU" dirty="0" smtClean="0"/>
          </a:p>
          <a:p>
            <a:pPr lvl="1"/>
            <a:r>
              <a:rPr lang="ru-RU" dirty="0" smtClean="0"/>
              <a:t>Передача личной (в том числе и финансовой) информации в сеть</a:t>
            </a:r>
          </a:p>
          <a:p>
            <a:pPr lvl="1"/>
            <a:r>
              <a:rPr lang="ru-RU" dirty="0" smtClean="0"/>
              <a:t>Возможность перехвата всех паролей для доступа на личные сетевые ресурсы</a:t>
            </a:r>
          </a:p>
          <a:p>
            <a:pPr lvl="1"/>
            <a:r>
              <a:rPr lang="ru-RU" dirty="0" smtClean="0"/>
              <a:t>Доступ к закрытым ресурсам семьи (кошельки, почта и т.д.)</a:t>
            </a:r>
          </a:p>
          <a:p>
            <a:pPr lvl="1"/>
            <a:r>
              <a:rPr lang="ru-RU" dirty="0" smtClean="0"/>
              <a:t>Возможность удаленного управления семейным компьютером со стороны злоумышленника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***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1412776"/>
            <a:ext cx="8640960" cy="511256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2600" b="1" dirty="0" smtClean="0"/>
              <a:t>В третьих</a:t>
            </a:r>
            <a:r>
              <a:rPr lang="en-US" sz="2600" b="1" dirty="0" smtClean="0"/>
              <a:t>:</a:t>
            </a:r>
          </a:p>
          <a:p>
            <a:pPr lvl="0"/>
            <a:r>
              <a:rPr lang="ru-RU" dirty="0" smtClean="0"/>
              <a:t>Более того персональная информация о пользователе </a:t>
            </a:r>
            <a:r>
              <a:rPr lang="ru-RU" dirty="0" smtClean="0"/>
              <a:t>появится </a:t>
            </a:r>
            <a:r>
              <a:rPr lang="ru-RU" dirty="0" smtClean="0"/>
              <a:t>в сети, и позволит злоумышленникам воспользоваться ей позднее</a:t>
            </a:r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***</a:t>
            </a:r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3788" y="3356992"/>
            <a:ext cx="3816424" cy="312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Какие могут быть решения</a:t>
            </a: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16832"/>
            <a:ext cx="5328592" cy="400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2276872"/>
            <a:ext cx="8229600" cy="3168352"/>
          </a:xfrm>
        </p:spPr>
        <p:txBody>
          <a:bodyPr/>
          <a:lstStyle/>
          <a:p>
            <a:pPr lvl="0" algn="just"/>
            <a:r>
              <a:rPr lang="ru-RU" dirty="0" smtClean="0"/>
              <a:t>Ничто не может заменить участие родителей в безопасном поведении детей в сети Интернет. Научите их, не поддаваясь на яркие картинки, автоматически переходить по ссылкам или нажимать кнопку «Да» при любых даже очень привлекательных предложениях.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***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16154E-A0DF-4D27-AFD4-D3380C4344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DesignTemplate</Template>
  <TotalTime>0</TotalTime>
  <Words>473</Words>
  <Application>Microsoft Office PowerPoint</Application>
  <PresentationFormat>Экран (4:3)</PresentationFormat>
  <Paragraphs>55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DesignTemplate</vt:lpstr>
      <vt:lpstr>Безопасность ребенка во время игр в сети Интернет</vt:lpstr>
      <vt:lpstr>Дети и ИНТЕРНЕТ </vt:lpstr>
      <vt:lpstr>Однако</vt:lpstr>
      <vt:lpstr>Как это может произойти</vt:lpstr>
      <vt:lpstr>Что же плохого? </vt:lpstr>
      <vt:lpstr>***</vt:lpstr>
      <vt:lpstr>***</vt:lpstr>
      <vt:lpstr>Какие могут быть решения</vt:lpstr>
      <vt:lpstr>***</vt:lpstr>
      <vt:lpstr>***</vt:lpstr>
      <vt:lpstr>***</vt:lpstr>
      <vt:lpstr>***</vt:lpstr>
      <vt:lpstr>Спасибо за внимание!</vt:lpstr>
      <vt:lpstr>Ссылки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2018-12-23T12:29:46Z</dcterms:created>
  <dcterms:modified xsi:type="dcterms:W3CDTF">2019-01-20T18:50:15Z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