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81" r:id="rId4"/>
    <p:sldId id="282" r:id="rId5"/>
    <p:sldId id="260" r:id="rId6"/>
    <p:sldId id="284" r:id="rId7"/>
    <p:sldId id="285" r:id="rId8"/>
    <p:sldId id="262" r:id="rId9"/>
    <p:sldId id="270" r:id="rId10"/>
    <p:sldId id="264" r:id="rId11"/>
    <p:sldId id="261" r:id="rId12"/>
    <p:sldId id="286" r:id="rId13"/>
    <p:sldId id="287" r:id="rId14"/>
    <p:sldId id="288" r:id="rId15"/>
    <p:sldId id="265" r:id="rId16"/>
    <p:sldId id="269" r:id="rId17"/>
    <p:sldId id="276" r:id="rId18"/>
    <p:sldId id="258" r:id="rId19"/>
    <p:sldId id="257" r:id="rId20"/>
    <p:sldId id="259" r:id="rId21"/>
    <p:sldId id="271" r:id="rId22"/>
    <p:sldId id="267" r:id="rId23"/>
    <p:sldId id="268" r:id="rId24"/>
    <p:sldId id="272" r:id="rId25"/>
    <p:sldId id="273" r:id="rId26"/>
    <p:sldId id="274" r:id="rId27"/>
    <p:sldId id="277" r:id="rId28"/>
    <p:sldId id="280" r:id="rId29"/>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A0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03" autoAdjust="0"/>
    <p:restoredTop sz="94660"/>
  </p:normalViewPr>
  <p:slideViewPr>
    <p:cSldViewPr>
      <p:cViewPr varScale="1">
        <p:scale>
          <a:sx n="69" d="100"/>
          <a:sy n="69" d="100"/>
        </p:scale>
        <p:origin x="-158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ru-RU" smtClean="0"/>
              <a:t>Образец заголовка</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fr-CA"/>
          </a:p>
        </p:txBody>
      </p:sp>
      <p:sp>
        <p:nvSpPr>
          <p:cNvPr id="4" name="Espace réservé de la date 3"/>
          <p:cNvSpPr>
            <a:spLocks noGrp="1"/>
          </p:cNvSpPr>
          <p:nvPr>
            <p:ph type="dt" sz="half" idx="10"/>
          </p:nvPr>
        </p:nvSpPr>
        <p:spPr/>
        <p:txBody>
          <a:bodyPr/>
          <a:lstStyle>
            <a:lvl1pPr>
              <a:defRPr/>
            </a:lvl1pPr>
          </a:lstStyle>
          <a:p>
            <a:pPr>
              <a:defRPr/>
            </a:pPr>
            <a:fld id="{A024ABDB-BABB-4550-9D45-E5D6D195BD58}" type="datetimeFigureOut">
              <a:rPr lang="fr-FR"/>
              <a:pPr>
                <a:defRPr/>
              </a:pPr>
              <a:t>21/01/2019</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F653C8A8-25B5-4E4D-9883-DF92145EFECC}" type="slidenum">
              <a:rPr lang="fr-CA"/>
              <a:pPr>
                <a:defRPr/>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texte vertical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83D1CF6E-32BC-4B54-9C16-F5C35DBD1C49}" type="datetimeFigureOut">
              <a:rPr lang="fr-FR"/>
              <a:pPr>
                <a:defRPr/>
              </a:pPr>
              <a:t>21/01/2019</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9C06B517-8392-4E3C-80BF-3F8D55143ABD}" type="slidenum">
              <a:rPr lang="fr-CA"/>
              <a:pPr>
                <a:defRPr/>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ru-RU" smtClean="0"/>
              <a:t>Образец заголовка</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401144CD-18A1-45A9-B0EA-C7DF52E238DF}" type="datetimeFigureOut">
              <a:rPr lang="fr-FR"/>
              <a:pPr>
                <a:defRPr/>
              </a:pPr>
              <a:t>21/01/2019</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12A86C6B-0FED-40A8-A1FD-7374E329C7B4}" type="slidenum">
              <a:rPr lang="fr-CA"/>
              <a:pPr>
                <a:defRPr/>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e la date 3"/>
          <p:cNvSpPr>
            <a:spLocks noGrp="1"/>
          </p:cNvSpPr>
          <p:nvPr>
            <p:ph type="dt" sz="half" idx="10"/>
          </p:nvPr>
        </p:nvSpPr>
        <p:spPr/>
        <p:txBody>
          <a:bodyPr/>
          <a:lstStyle>
            <a:lvl1pPr>
              <a:defRPr/>
            </a:lvl1pPr>
          </a:lstStyle>
          <a:p>
            <a:pPr>
              <a:defRPr/>
            </a:pPr>
            <a:fld id="{4EA2D592-99B4-42D0-B9EE-6A5C0DF45472}" type="datetimeFigureOut">
              <a:rPr lang="fr-FR"/>
              <a:pPr>
                <a:defRPr/>
              </a:pPr>
              <a:t>21/01/2019</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F4D9BEA9-70DB-445A-BE54-DB34B7778F0E}" type="slidenum">
              <a:rPr lang="fr-CA"/>
              <a:pPr>
                <a:defRPr/>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Espace réservé de la date 3"/>
          <p:cNvSpPr>
            <a:spLocks noGrp="1"/>
          </p:cNvSpPr>
          <p:nvPr>
            <p:ph type="dt" sz="half" idx="10"/>
          </p:nvPr>
        </p:nvSpPr>
        <p:spPr/>
        <p:txBody>
          <a:bodyPr/>
          <a:lstStyle>
            <a:lvl1pPr>
              <a:defRPr/>
            </a:lvl1pPr>
          </a:lstStyle>
          <a:p>
            <a:pPr>
              <a:defRPr/>
            </a:pPr>
            <a:fld id="{A355DC0D-0F5D-479A-9D5A-D0C4056551DD}" type="datetimeFigureOut">
              <a:rPr lang="fr-FR"/>
              <a:pPr>
                <a:defRPr/>
              </a:pPr>
              <a:t>21/01/2019</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B88120B7-580E-4481-BF98-920E912F0D29}" type="slidenum">
              <a:rPr lang="fr-CA"/>
              <a:pPr>
                <a:defRPr/>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e la date 3"/>
          <p:cNvSpPr>
            <a:spLocks noGrp="1"/>
          </p:cNvSpPr>
          <p:nvPr>
            <p:ph type="dt" sz="half" idx="10"/>
          </p:nvPr>
        </p:nvSpPr>
        <p:spPr/>
        <p:txBody>
          <a:bodyPr/>
          <a:lstStyle>
            <a:lvl1pPr>
              <a:defRPr/>
            </a:lvl1pPr>
          </a:lstStyle>
          <a:p>
            <a:pPr>
              <a:defRPr/>
            </a:pPr>
            <a:fld id="{DCC7E5D0-D55B-4E3F-86B0-0242132F4AA7}" type="datetimeFigureOut">
              <a:rPr lang="fr-FR"/>
              <a:pPr>
                <a:defRPr/>
              </a:pPr>
              <a:t>21/01/2019</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F700B228-07C0-4956-B428-CF6140B3D47A}" type="slidenum">
              <a:rPr lang="fr-CA"/>
              <a:pPr>
                <a:defRPr/>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ru-RU" smtClean="0"/>
              <a:t>Образец заголовка</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7" name="Espace réservé de la date 3"/>
          <p:cNvSpPr>
            <a:spLocks noGrp="1"/>
          </p:cNvSpPr>
          <p:nvPr>
            <p:ph type="dt" sz="half" idx="10"/>
          </p:nvPr>
        </p:nvSpPr>
        <p:spPr/>
        <p:txBody>
          <a:bodyPr/>
          <a:lstStyle>
            <a:lvl1pPr>
              <a:defRPr/>
            </a:lvl1pPr>
          </a:lstStyle>
          <a:p>
            <a:pPr>
              <a:defRPr/>
            </a:pPr>
            <a:fld id="{97C87E25-7227-4344-81D4-FCF684B29E45}" type="datetimeFigureOut">
              <a:rPr lang="fr-FR"/>
              <a:pPr>
                <a:defRPr/>
              </a:pPr>
              <a:t>21/01/2019</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70416EA6-7287-4BA0-A8FF-D50EFFBDCF83}" type="slidenum">
              <a:rPr lang="fr-CA"/>
              <a:pPr>
                <a:defRPr/>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ru-RU" smtClean="0"/>
              <a:t>Образец заголовка</a:t>
            </a:r>
            <a:endParaRPr lang="fr-CA"/>
          </a:p>
        </p:txBody>
      </p:sp>
      <p:sp>
        <p:nvSpPr>
          <p:cNvPr id="3" name="Espace réservé de la date 3"/>
          <p:cNvSpPr>
            <a:spLocks noGrp="1"/>
          </p:cNvSpPr>
          <p:nvPr>
            <p:ph type="dt" sz="half" idx="10"/>
          </p:nvPr>
        </p:nvSpPr>
        <p:spPr/>
        <p:txBody>
          <a:bodyPr/>
          <a:lstStyle>
            <a:lvl1pPr>
              <a:defRPr/>
            </a:lvl1pPr>
          </a:lstStyle>
          <a:p>
            <a:pPr>
              <a:defRPr/>
            </a:pPr>
            <a:fld id="{4D25967A-C23C-4567-B869-4349264145A3}" type="datetimeFigureOut">
              <a:rPr lang="fr-FR"/>
              <a:pPr>
                <a:defRPr/>
              </a:pPr>
              <a:t>21/01/2019</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4DA5CA16-7D72-47E2-80D5-DCDEC6B83276}" type="slidenum">
              <a:rPr lang="fr-CA"/>
              <a:pPr>
                <a:defRPr/>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1FB6026-4DF2-4077-82C6-36B66C2517E1}" type="datetimeFigureOut">
              <a:rPr lang="fr-FR"/>
              <a:pPr>
                <a:defRPr/>
              </a:pPr>
              <a:t>21/01/2019</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AFE37F40-7837-4565-B87B-15D13CFCB72E}" type="slidenum">
              <a:rPr lang="fr-CA"/>
              <a:pPr>
                <a:defRPr/>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161D36E1-6363-40B8-A069-959DD2B2A819}" type="datetimeFigureOut">
              <a:rPr lang="fr-FR"/>
              <a:pPr>
                <a:defRPr/>
              </a:pPr>
              <a:t>21/01/2019</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CFF9C09A-9DA4-47C2-91CF-005418A32C34}" type="slidenum">
              <a:rPr lang="fr-CA"/>
              <a:pPr>
                <a:defRPr/>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Espace réservé de la date 3"/>
          <p:cNvSpPr>
            <a:spLocks noGrp="1"/>
          </p:cNvSpPr>
          <p:nvPr>
            <p:ph type="dt" sz="half" idx="10"/>
          </p:nvPr>
        </p:nvSpPr>
        <p:spPr/>
        <p:txBody>
          <a:bodyPr/>
          <a:lstStyle>
            <a:lvl1pPr>
              <a:defRPr/>
            </a:lvl1pPr>
          </a:lstStyle>
          <a:p>
            <a:pPr>
              <a:defRPr/>
            </a:pPr>
            <a:fld id="{86979F9D-C84E-4E75-B239-5222A71BF532}" type="datetimeFigureOut">
              <a:rPr lang="fr-FR"/>
              <a:pPr>
                <a:defRPr/>
              </a:pPr>
              <a:t>21/01/2019</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266DEC55-F88A-4C70-B4C4-899583C994F6}" type="slidenum">
              <a:rPr lang="fr-CA"/>
              <a:pPr>
                <a:defRPr/>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DA6E7FE-BB5A-4AD8-B44B-1492694AB660}" type="datetimeFigureOut">
              <a:rPr lang="fr-FR"/>
              <a:pPr>
                <a:defRPr/>
              </a:pPr>
              <a:t>21/01/2019</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09DC297-F01F-44BF-AB5D-0C1C81BEAFBD}"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3.gif"/><Relationship Id="rId4" Type="http://schemas.openxmlformats.org/officeDocument/2006/relationships/image" Target="../media/image22.gif"/></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omanadvice.ru/kak-risovat-akvarelyu"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omanadvice.ru/kak-risovat-akvarelyu"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050" name="Titre 1"/>
          <p:cNvSpPr>
            <a:spLocks noGrp="1"/>
          </p:cNvSpPr>
          <p:nvPr>
            <p:ph type="ctrTitle"/>
          </p:nvPr>
        </p:nvSpPr>
        <p:spPr>
          <a:xfrm>
            <a:off x="4071934" y="1500174"/>
            <a:ext cx="4900616" cy="898525"/>
          </a:xfrm>
        </p:spPr>
        <p:txBody>
          <a:bodyPr/>
          <a:lstStyle/>
          <a:p>
            <a:pPr algn="l"/>
            <a:r>
              <a:rPr lang="ru-RU" dirty="0" smtClean="0">
                <a:solidFill>
                  <a:srgbClr val="F2A007"/>
                </a:solidFill>
              </a:rPr>
              <a:t>Нетрадиционные техники рисования</a:t>
            </a:r>
            <a:endParaRPr lang="fr-CA" dirty="0" smtClean="0">
              <a:solidFill>
                <a:srgbClr val="F2A007"/>
              </a:solidFill>
            </a:endParaRPr>
          </a:p>
        </p:txBody>
      </p:sp>
      <p:sp>
        <p:nvSpPr>
          <p:cNvPr id="2051" name="Sous-titre 2"/>
          <p:cNvSpPr>
            <a:spLocks noGrp="1"/>
          </p:cNvSpPr>
          <p:nvPr>
            <p:ph type="subTitle" idx="1"/>
          </p:nvPr>
        </p:nvSpPr>
        <p:spPr>
          <a:xfrm>
            <a:off x="5786446" y="3500438"/>
            <a:ext cx="2906704" cy="642938"/>
          </a:xfrm>
        </p:spPr>
        <p:txBody>
          <a:bodyPr/>
          <a:lstStyle/>
          <a:p>
            <a:pPr algn="l"/>
            <a:endParaRPr lang="fr-CA" sz="2800" dirty="0" smtClean="0">
              <a:solidFill>
                <a:srgbClr val="F2A007"/>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a:xfrm>
            <a:off x="428596" y="214290"/>
            <a:ext cx="1357322" cy="6286544"/>
          </a:xfrm>
        </p:spPr>
        <p:txBody>
          <a:bodyPr vert="wordArtVert"/>
          <a:lstStyle/>
          <a:p>
            <a:pPr algn="l"/>
            <a:r>
              <a:rPr lang="ru-RU" sz="3600" b="1" dirty="0" smtClean="0">
                <a:solidFill>
                  <a:schemeClr val="bg1"/>
                </a:solidFill>
              </a:rPr>
              <a:t>Рисование пеной</a:t>
            </a:r>
            <a:r>
              <a:rPr lang="ru-RU" b="1" dirty="0" smtClean="0">
                <a:solidFill>
                  <a:schemeClr val="bg1"/>
                </a:solidFill>
              </a:rPr>
              <a:t> </a:t>
            </a:r>
            <a:endParaRPr lang="fr-CA" b="1" dirty="0" smtClean="0">
              <a:solidFill>
                <a:schemeClr val="bg1"/>
              </a:solidFill>
            </a:endParaRPr>
          </a:p>
        </p:txBody>
      </p:sp>
      <p:pic>
        <p:nvPicPr>
          <p:cNvPr id="5" name="Picture 2" descr="C:\Users\Ольга\Pictures\1368201070_risuem_mylnymi_puzyryami04.jpg"/>
          <p:cNvPicPr>
            <a:picLocks noGrp="1" noChangeAspect="1" noChangeArrowheads="1"/>
          </p:cNvPicPr>
          <p:nvPr>
            <p:ph idx="1"/>
          </p:nvPr>
        </p:nvPicPr>
        <p:blipFill>
          <a:blip r:embed="rId3"/>
          <a:srcRect/>
          <a:stretch>
            <a:fillRect/>
          </a:stretch>
        </p:blipFill>
        <p:spPr bwMode="auto">
          <a:xfrm>
            <a:off x="4071934" y="214290"/>
            <a:ext cx="2600343" cy="3714776"/>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Прямоугольник 3"/>
          <p:cNvSpPr/>
          <p:nvPr/>
        </p:nvSpPr>
        <p:spPr>
          <a:xfrm>
            <a:off x="2928926" y="4143381"/>
            <a:ext cx="5572164" cy="2585323"/>
          </a:xfrm>
          <a:prstGeom prst="rect">
            <a:avLst/>
          </a:prstGeom>
        </p:spPr>
        <p:txBody>
          <a:bodyPr wrap="square">
            <a:spAutoFit/>
          </a:bodyPr>
          <a:lstStyle/>
          <a:p>
            <a:r>
              <a:rPr lang="ru-RU" sz="1600" b="1" dirty="0" smtClean="0"/>
              <a:t>Рисование мыльными пузырями</a:t>
            </a:r>
            <a:endParaRPr lang="ru-RU" sz="1600" dirty="0" smtClean="0"/>
          </a:p>
          <a:p>
            <a:r>
              <a:rPr lang="ru-RU" sz="1600" dirty="0" smtClean="0"/>
              <a:t>На кусок мыла нанести краску. Круговыми движениями кисти сделать цветную пену, которой покрыть лист бумаги, предварительно смоченный водой, дать высохнуть (с 2х лет).</a:t>
            </a:r>
          </a:p>
          <a:p>
            <a:r>
              <a:rPr lang="ru-RU" sz="1600" dirty="0" smtClean="0"/>
              <a:t>Подмешайте немного акварели в мыльный раствор для пузырей. Разложите на полу бумагу для рисования и попросите ребенка выдувать пузыри - они будут садиться на бумагу и создавать причудливые узоры.</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7170" name="Titre 1"/>
          <p:cNvSpPr>
            <a:spLocks noGrp="1"/>
          </p:cNvSpPr>
          <p:nvPr>
            <p:ph type="title"/>
          </p:nvPr>
        </p:nvSpPr>
        <p:spPr/>
        <p:txBody>
          <a:bodyPr/>
          <a:lstStyle/>
          <a:p>
            <a:r>
              <a:rPr lang="ru-RU" dirty="0" smtClean="0">
                <a:solidFill>
                  <a:srgbClr val="FFFBF2"/>
                </a:solidFill>
              </a:rPr>
              <a:t>Рисование с солью, с манкой</a:t>
            </a:r>
            <a:endParaRPr lang="fr-CA" dirty="0" smtClean="0">
              <a:solidFill>
                <a:srgbClr val="FFFBF2"/>
              </a:solidFill>
            </a:endParaRPr>
          </a:p>
        </p:txBody>
      </p:sp>
      <p:pic>
        <p:nvPicPr>
          <p:cNvPr id="9" name="Picture 2" descr="C:\Users\Ольга\Pictures\sol1.jpg"/>
          <p:cNvPicPr>
            <a:picLocks noChangeAspect="1" noChangeArrowheads="1"/>
          </p:cNvPicPr>
          <p:nvPr/>
        </p:nvPicPr>
        <p:blipFill>
          <a:blip r:embed="rId3"/>
          <a:srcRect/>
          <a:stretch>
            <a:fillRect/>
          </a:stretch>
        </p:blipFill>
        <p:spPr bwMode="auto">
          <a:xfrm>
            <a:off x="500034" y="1214422"/>
            <a:ext cx="4214842" cy="5034394"/>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Прямоугольник 3"/>
          <p:cNvSpPr/>
          <p:nvPr/>
        </p:nvSpPr>
        <p:spPr>
          <a:xfrm>
            <a:off x="4929190" y="4071942"/>
            <a:ext cx="3929058" cy="2031325"/>
          </a:xfrm>
          <a:prstGeom prst="rect">
            <a:avLst/>
          </a:prstGeom>
        </p:spPr>
        <p:txBody>
          <a:bodyPr wrap="square">
            <a:spAutoFit/>
          </a:bodyPr>
          <a:lstStyle/>
          <a:p>
            <a:r>
              <a:rPr lang="ru-RU" dirty="0" smtClean="0">
                <a:solidFill>
                  <a:schemeClr val="bg1"/>
                </a:solidFill>
              </a:rPr>
              <a:t>Манкой посыпают подготовленный фон. Манка из-за взаимодействия с краской формируется в комки, из-за чего появляется фактурное пятно, которое может преобразоваться в елочные шары, снеговика, и т.д. (с 2х лет).</a:t>
            </a:r>
            <a:endParaRPr lang="ru-RU" dirty="0">
              <a:solidFill>
                <a:schemeClr val="bg1"/>
              </a:solidFill>
            </a:endParaRPr>
          </a:p>
        </p:txBody>
      </p:sp>
      <p:sp>
        <p:nvSpPr>
          <p:cNvPr id="5" name="Прямоугольник 4"/>
          <p:cNvSpPr/>
          <p:nvPr/>
        </p:nvSpPr>
        <p:spPr>
          <a:xfrm>
            <a:off x="5000628" y="1285860"/>
            <a:ext cx="3929090" cy="1754326"/>
          </a:xfrm>
          <a:prstGeom prst="rect">
            <a:avLst/>
          </a:prstGeom>
        </p:spPr>
        <p:txBody>
          <a:bodyPr wrap="square">
            <a:spAutoFit/>
          </a:bodyPr>
          <a:lstStyle/>
          <a:p>
            <a:r>
              <a:rPr lang="ru-RU" dirty="0" smtClean="0">
                <a:solidFill>
                  <a:schemeClr val="bg1"/>
                </a:solidFill>
              </a:rPr>
              <a:t>Солью посыпают подготовленный фон. Соединяясь с краской, соль оставляет белый ореол (может создать эффект падающего снега, заснеженных полей и т.п.) (с 2х лет).</a:t>
            </a:r>
            <a:endParaRPr lang="ru-RU"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smtClean="0">
                <a:solidFill>
                  <a:srgbClr val="FFFBF2"/>
                </a:solidFill>
              </a:rPr>
              <a:t>Акварель и сухой краситель</a:t>
            </a:r>
            <a:endParaRPr lang="fr-CA" dirty="0" smtClean="0">
              <a:solidFill>
                <a:srgbClr val="FFFBF2"/>
              </a:solidFill>
            </a:endParaRPr>
          </a:p>
        </p:txBody>
      </p:sp>
      <p:pic>
        <p:nvPicPr>
          <p:cNvPr id="39938" name="Picture 2" descr="Картинки по запросу присыпка красителями"/>
          <p:cNvPicPr>
            <a:picLocks noChangeAspect="1" noChangeArrowheads="1"/>
          </p:cNvPicPr>
          <p:nvPr/>
        </p:nvPicPr>
        <p:blipFill>
          <a:blip r:embed="rId3"/>
          <a:srcRect/>
          <a:stretch>
            <a:fillRect/>
          </a:stretch>
        </p:blipFill>
        <p:spPr bwMode="auto">
          <a:xfrm>
            <a:off x="2411760" y="1988840"/>
            <a:ext cx="4143404" cy="397766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smtClean="0">
                <a:solidFill>
                  <a:srgbClr val="FFFBF2"/>
                </a:solidFill>
              </a:rPr>
              <a:t>«Витраж» </a:t>
            </a:r>
            <a:br>
              <a:rPr lang="ru-RU" dirty="0" smtClean="0">
                <a:solidFill>
                  <a:srgbClr val="FFFBF2"/>
                </a:solidFill>
              </a:rPr>
            </a:br>
            <a:r>
              <a:rPr lang="ru-RU" dirty="0" smtClean="0">
                <a:solidFill>
                  <a:srgbClr val="FFFBF2"/>
                </a:solidFill>
              </a:rPr>
              <a:t>Восковые мелки и акварель </a:t>
            </a:r>
            <a:endParaRPr lang="fr-CA" dirty="0" smtClean="0">
              <a:solidFill>
                <a:srgbClr val="FFFBF2"/>
              </a:solidFill>
            </a:endParaRPr>
          </a:p>
        </p:txBody>
      </p:sp>
      <p:pic>
        <p:nvPicPr>
          <p:cNvPr id="40962" name="Picture 2" descr="Картинки по запросу витраж ангел"/>
          <p:cNvPicPr>
            <a:picLocks noChangeAspect="1" noChangeArrowheads="1"/>
          </p:cNvPicPr>
          <p:nvPr/>
        </p:nvPicPr>
        <p:blipFill>
          <a:blip r:embed="rId3"/>
          <a:srcRect/>
          <a:stretch>
            <a:fillRect/>
          </a:stretch>
        </p:blipFill>
        <p:spPr bwMode="auto">
          <a:xfrm>
            <a:off x="4857752" y="2143116"/>
            <a:ext cx="3810000" cy="4362451"/>
          </a:xfrm>
          <a:prstGeom prst="rect">
            <a:avLst/>
          </a:prstGeom>
          <a:noFill/>
        </p:spPr>
      </p:pic>
      <p:pic>
        <p:nvPicPr>
          <p:cNvPr id="40964" name="Picture 4" descr="Картинки по запросу витраж нарцисс"/>
          <p:cNvPicPr>
            <a:picLocks noChangeAspect="1" noChangeArrowheads="1"/>
          </p:cNvPicPr>
          <p:nvPr/>
        </p:nvPicPr>
        <p:blipFill>
          <a:blip r:embed="rId4"/>
          <a:srcRect/>
          <a:stretch>
            <a:fillRect/>
          </a:stretch>
        </p:blipFill>
        <p:spPr bwMode="auto">
          <a:xfrm>
            <a:off x="285720" y="2143116"/>
            <a:ext cx="4262434" cy="426243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err="1" smtClean="0">
                <a:solidFill>
                  <a:srgbClr val="FFFBF2"/>
                </a:solidFill>
              </a:rPr>
              <a:t>Эбру</a:t>
            </a:r>
            <a:r>
              <a:rPr lang="ru-RU" dirty="0" smtClean="0">
                <a:solidFill>
                  <a:srgbClr val="FFFBF2"/>
                </a:solidFill>
              </a:rPr>
              <a:t> и рисование на молоке</a:t>
            </a:r>
            <a:endParaRPr lang="fr-CA" dirty="0" smtClean="0">
              <a:solidFill>
                <a:srgbClr val="FFFBF2"/>
              </a:solidFill>
            </a:endParaRPr>
          </a:p>
        </p:txBody>
      </p:sp>
      <p:pic>
        <p:nvPicPr>
          <p:cNvPr id="41986" name="Picture 2" descr="Картинки по запросу техника эбру"/>
          <p:cNvPicPr>
            <a:picLocks noChangeAspect="1" noChangeArrowheads="1"/>
          </p:cNvPicPr>
          <p:nvPr/>
        </p:nvPicPr>
        <p:blipFill>
          <a:blip r:embed="rId3"/>
          <a:srcRect/>
          <a:stretch>
            <a:fillRect/>
          </a:stretch>
        </p:blipFill>
        <p:spPr bwMode="auto">
          <a:xfrm>
            <a:off x="428596" y="2428868"/>
            <a:ext cx="8164340" cy="300039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sz="3200" dirty="0" smtClean="0">
                <a:solidFill>
                  <a:srgbClr val="FFFBF2"/>
                </a:solidFill>
              </a:rPr>
              <a:t>Рисование двумя красками одной кистью</a:t>
            </a:r>
            <a:br>
              <a:rPr lang="ru-RU" sz="3200" dirty="0" smtClean="0">
                <a:solidFill>
                  <a:srgbClr val="FFFBF2"/>
                </a:solidFill>
              </a:rPr>
            </a:br>
            <a:r>
              <a:rPr lang="ru-RU" sz="3200" dirty="0" smtClean="0">
                <a:solidFill>
                  <a:srgbClr val="FFFBF2"/>
                </a:solidFill>
              </a:rPr>
              <a:t>Рисование двумя кистями</a:t>
            </a:r>
            <a:endParaRPr lang="fr-CA" sz="3200" dirty="0" smtClean="0">
              <a:solidFill>
                <a:srgbClr val="FFFBF2"/>
              </a:solidFill>
            </a:endParaRPr>
          </a:p>
        </p:txBody>
      </p:sp>
      <p:pic>
        <p:nvPicPr>
          <p:cNvPr id="13314" name="Picture 2" descr="https://encrypted-tbn0.gstatic.com/images?q=tbn:ANd9GcSOJ7ko_WHQRjD_AdGDP-3c4gcSRXFwujX3TbfjorWm8fRn_KBxIg"/>
          <p:cNvPicPr>
            <a:picLocks noGrp="1" noChangeAspect="1" noChangeArrowheads="1"/>
          </p:cNvPicPr>
          <p:nvPr>
            <p:ph idx="1"/>
          </p:nvPr>
        </p:nvPicPr>
        <p:blipFill>
          <a:blip r:embed="rId3"/>
          <a:srcRect/>
          <a:stretch>
            <a:fillRect/>
          </a:stretch>
        </p:blipFill>
        <p:spPr bwMode="auto">
          <a:xfrm>
            <a:off x="571472" y="2285992"/>
            <a:ext cx="2786082" cy="2368170"/>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3317" name="Picture 5" descr="C:\Users\Ольга\Pictures\нетрадиционные техники рисования\kitaiskaya-rospis-nogtey-roza.jpg"/>
          <p:cNvPicPr>
            <a:picLocks noChangeAspect="1" noChangeArrowheads="1"/>
          </p:cNvPicPr>
          <p:nvPr/>
        </p:nvPicPr>
        <p:blipFill>
          <a:blip r:embed="rId4"/>
          <a:srcRect/>
          <a:stretch>
            <a:fillRect/>
          </a:stretch>
        </p:blipFill>
        <p:spPr bwMode="auto">
          <a:xfrm>
            <a:off x="419074" y="4900613"/>
            <a:ext cx="5934075" cy="1590675"/>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3318" name="Picture 6" descr="C:\Users\Ольга\Pictures\нетрадиционные техники рисования\kitaiskaya-rospis-nogtey-lepestki.jpg"/>
          <p:cNvPicPr>
            <a:picLocks noChangeAspect="1" noChangeArrowheads="1"/>
          </p:cNvPicPr>
          <p:nvPr/>
        </p:nvPicPr>
        <p:blipFill>
          <a:blip r:embed="rId5"/>
          <a:srcRect/>
          <a:stretch>
            <a:fillRect/>
          </a:stretch>
        </p:blipFill>
        <p:spPr bwMode="auto">
          <a:xfrm>
            <a:off x="3643306" y="2143116"/>
            <a:ext cx="5057775" cy="2324100"/>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smtClean="0">
                <a:solidFill>
                  <a:srgbClr val="FFFBF2"/>
                </a:solidFill>
              </a:rPr>
              <a:t>Силуэтное рисование</a:t>
            </a:r>
            <a:endParaRPr lang="fr-CA" dirty="0" smtClean="0">
              <a:solidFill>
                <a:srgbClr val="FFFBF2"/>
              </a:solidFill>
            </a:endParaRPr>
          </a:p>
        </p:txBody>
      </p:sp>
      <p:pic>
        <p:nvPicPr>
          <p:cNvPr id="9217" name="Picture 1" descr="C:\Users\Ольга\Pictures\нетрадиционные техники рисования\46380.jpg"/>
          <p:cNvPicPr>
            <a:picLocks noGrp="1" noChangeAspect="1" noChangeArrowheads="1"/>
          </p:cNvPicPr>
          <p:nvPr>
            <p:ph idx="1"/>
          </p:nvPr>
        </p:nvPicPr>
        <p:blipFill>
          <a:blip r:embed="rId3"/>
          <a:srcRect/>
          <a:stretch>
            <a:fillRect/>
          </a:stretch>
        </p:blipFill>
        <p:spPr bwMode="auto">
          <a:xfrm>
            <a:off x="2285984" y="1928802"/>
            <a:ext cx="5143030" cy="3857652"/>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285720" y="214290"/>
            <a:ext cx="3614734" cy="1143000"/>
          </a:xfrm>
        </p:spPr>
        <p:txBody>
          <a:bodyPr/>
          <a:lstStyle/>
          <a:p>
            <a:r>
              <a:rPr lang="ru-RU" dirty="0" err="1" smtClean="0">
                <a:solidFill>
                  <a:srgbClr val="FFFBF2"/>
                </a:solidFill>
              </a:rPr>
              <a:t>Граттаж</a:t>
            </a:r>
            <a:r>
              <a:rPr lang="ru-RU" dirty="0" smtClean="0">
                <a:solidFill>
                  <a:srgbClr val="FFFBF2"/>
                </a:solidFill>
              </a:rPr>
              <a:t> </a:t>
            </a:r>
            <a:endParaRPr lang="fr-CA" dirty="0" smtClean="0">
              <a:solidFill>
                <a:srgbClr val="FFFBF2"/>
              </a:solidFill>
            </a:endParaRPr>
          </a:p>
        </p:txBody>
      </p:sp>
      <p:sp>
        <p:nvSpPr>
          <p:cNvPr id="4" name="Содержимое 3"/>
          <p:cNvSpPr>
            <a:spLocks noGrp="1"/>
          </p:cNvSpPr>
          <p:nvPr>
            <p:ph idx="1"/>
          </p:nvPr>
        </p:nvSpPr>
        <p:spPr>
          <a:xfrm>
            <a:off x="214282" y="5000636"/>
            <a:ext cx="8615394" cy="1668443"/>
          </a:xfrm>
        </p:spPr>
        <p:txBody>
          <a:bodyPr/>
          <a:lstStyle/>
          <a:p>
            <a:r>
              <a:rPr lang="ru-RU" sz="1800" dirty="0" smtClean="0"/>
              <a:t>Плотный лист бумаги покрывают толстым слоем парафина, воска или </a:t>
            </a:r>
            <a:r>
              <a:rPr lang="ru-RU" sz="1800" dirty="0" err="1" smtClean="0"/>
              <a:t>цв</a:t>
            </a:r>
            <a:r>
              <a:rPr lang="ru-RU" sz="1800" dirty="0" smtClean="0"/>
              <a:t>. восковых мелков. Сверху в несколько слоев наносят тушь (широкой кистью или губкой). После тщательного высыхания, рисунок на бумаге выцарапывается (можно </a:t>
            </a:r>
            <a:r>
              <a:rPr lang="ru-RU" sz="1800" smtClean="0"/>
              <a:t>приготовить специальную </a:t>
            </a:r>
            <a:r>
              <a:rPr lang="ru-RU" sz="1800" dirty="0" smtClean="0"/>
              <a:t>смесь: в гуашь или тушь добавить немного шампуня или мыла, тщательно перемешать и нанести на лист) (с 3х лет).</a:t>
            </a:r>
            <a:endParaRPr lang="ru-RU" sz="1800" dirty="0"/>
          </a:p>
        </p:txBody>
      </p:sp>
      <p:pic>
        <p:nvPicPr>
          <p:cNvPr id="2049" name="Picture 1" descr="C:\Users\Ольга\Pictures\нетрадиционные техники рисования\9c0714d787ac6c842ce5603d0ba6916f.jpg.jpg"/>
          <p:cNvPicPr>
            <a:picLocks noChangeAspect="1" noChangeArrowheads="1"/>
          </p:cNvPicPr>
          <p:nvPr/>
        </p:nvPicPr>
        <p:blipFill>
          <a:blip r:embed="rId3"/>
          <a:srcRect/>
          <a:stretch>
            <a:fillRect/>
          </a:stretch>
        </p:blipFill>
        <p:spPr bwMode="auto">
          <a:xfrm>
            <a:off x="2214546" y="1357298"/>
            <a:ext cx="5324475" cy="3657600"/>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err="1" smtClean="0">
                <a:solidFill>
                  <a:srgbClr val="FFFBF2"/>
                </a:solidFill>
              </a:rPr>
              <a:t>Ниткография</a:t>
            </a:r>
            <a:r>
              <a:rPr lang="ru-RU" dirty="0" smtClean="0">
                <a:solidFill>
                  <a:srgbClr val="FFFBF2"/>
                </a:solidFill>
              </a:rPr>
              <a:t> (</a:t>
            </a:r>
            <a:r>
              <a:rPr lang="ru-RU" dirty="0" err="1" smtClean="0">
                <a:solidFill>
                  <a:srgbClr val="FFFBF2"/>
                </a:solidFill>
              </a:rPr>
              <a:t>линография</a:t>
            </a:r>
            <a:r>
              <a:rPr lang="ru-RU" dirty="0" smtClean="0">
                <a:solidFill>
                  <a:srgbClr val="FFFBF2"/>
                </a:solidFill>
              </a:rPr>
              <a:t>) </a:t>
            </a:r>
            <a:endParaRPr lang="fr-CA" dirty="0" smtClean="0">
              <a:solidFill>
                <a:srgbClr val="FFFBF2"/>
              </a:solidFill>
            </a:endParaRPr>
          </a:p>
        </p:txBody>
      </p:sp>
      <p:pic>
        <p:nvPicPr>
          <p:cNvPr id="6" name="Picture 5" descr="C:\Users\Ольга\Pictures\16a_0.JPG"/>
          <p:cNvPicPr>
            <a:picLocks noGrp="1" noChangeAspect="1" noChangeArrowheads="1"/>
          </p:cNvPicPr>
          <p:nvPr>
            <p:ph idx="1"/>
          </p:nvPr>
        </p:nvPicPr>
        <p:blipFill>
          <a:blip r:embed="rId3"/>
          <a:srcRect/>
          <a:stretch>
            <a:fillRect/>
          </a:stretch>
        </p:blipFill>
        <p:spPr bwMode="auto">
          <a:xfrm>
            <a:off x="5072066" y="2714620"/>
            <a:ext cx="3410610" cy="2470952"/>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Прямоугольник 3"/>
          <p:cNvSpPr/>
          <p:nvPr/>
        </p:nvSpPr>
        <p:spPr>
          <a:xfrm>
            <a:off x="285720" y="2500306"/>
            <a:ext cx="4572000" cy="3139321"/>
          </a:xfrm>
          <a:prstGeom prst="rect">
            <a:avLst/>
          </a:prstGeom>
        </p:spPr>
        <p:txBody>
          <a:bodyPr>
            <a:spAutoFit/>
          </a:bodyPr>
          <a:lstStyle/>
          <a:p>
            <a:r>
              <a:rPr lang="ru-RU" dirty="0" smtClean="0"/>
              <a:t>Сложите лист бумаги пополам, затем разбросайте в произвольном порядке заранее выкрашенные </a:t>
            </a:r>
            <a:r>
              <a:rPr lang="ru-RU" dirty="0" err="1" smtClean="0"/>
              <a:t>цв</a:t>
            </a:r>
            <a:r>
              <a:rPr lang="ru-RU" dirty="0" smtClean="0"/>
              <a:t>. красками ниточки (25-30 см) на одну половину листа. Затем обе половинки складывают, один конец ниточек должен оставаться снаружи, плотно прижимают и аккуратно разглаживают. Прижимая сверху одной рукой, другой резким движением ниточки выдергивают. Далее доводим до нужного образа (с 2х лет).</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571750" y="274638"/>
            <a:ext cx="6115050" cy="1143000"/>
          </a:xfrm>
        </p:spPr>
        <p:txBody>
          <a:bodyPr/>
          <a:lstStyle/>
          <a:p>
            <a:pPr algn="l"/>
            <a:r>
              <a:rPr lang="ru-RU" dirty="0" err="1" smtClean="0"/>
              <a:t>Кляксография</a:t>
            </a:r>
            <a:r>
              <a:rPr lang="ru-RU" dirty="0" smtClean="0"/>
              <a:t> </a:t>
            </a:r>
            <a:endParaRPr lang="fr-CA" dirty="0" smtClean="0"/>
          </a:p>
        </p:txBody>
      </p:sp>
      <p:pic>
        <p:nvPicPr>
          <p:cNvPr id="5" name="Picture 4" descr="C:\Users\Ольга\Pictures\4bb824d868a8f366e9468887df5913f2.jpg.jpg"/>
          <p:cNvPicPr>
            <a:picLocks noGrp="1" noChangeAspect="1" noChangeArrowheads="1"/>
          </p:cNvPicPr>
          <p:nvPr>
            <p:ph idx="1"/>
          </p:nvPr>
        </p:nvPicPr>
        <p:blipFill>
          <a:blip r:embed="rId3"/>
          <a:srcRect/>
          <a:stretch>
            <a:fillRect/>
          </a:stretch>
        </p:blipFill>
        <p:spPr bwMode="auto">
          <a:xfrm>
            <a:off x="2714612" y="1285860"/>
            <a:ext cx="3714777" cy="2563719"/>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Прямоугольник 3"/>
          <p:cNvSpPr/>
          <p:nvPr/>
        </p:nvSpPr>
        <p:spPr>
          <a:xfrm>
            <a:off x="3143240" y="4071942"/>
            <a:ext cx="5643602" cy="2031325"/>
          </a:xfrm>
          <a:prstGeom prst="rect">
            <a:avLst/>
          </a:prstGeom>
        </p:spPr>
        <p:txBody>
          <a:bodyPr wrap="square">
            <a:spAutoFit/>
          </a:bodyPr>
          <a:lstStyle/>
          <a:p>
            <a:r>
              <a:rPr lang="ru-RU" dirty="0" smtClean="0"/>
              <a:t>Сложите лист бумаги пополам, нанесите цветовые пятна на одну половинку сложенного листа. Сложите лист еще раз, плотно прижимая обе половинки. Далее лист раскрывается. Цветовое пятно, полученное от смешения нескольких цветов, дорисовывается до определенного образа (с раннего возраста - от 2х лет).</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4214810" y="571480"/>
            <a:ext cx="4643470" cy="1143000"/>
          </a:xfrm>
        </p:spPr>
        <p:txBody>
          <a:bodyPr/>
          <a:lstStyle/>
          <a:p>
            <a:r>
              <a:rPr lang="ru-RU" dirty="0" smtClean="0">
                <a:solidFill>
                  <a:srgbClr val="FFFBF2"/>
                </a:solidFill>
              </a:rPr>
              <a:t>Акварель</a:t>
            </a:r>
            <a:endParaRPr lang="fr-CA" dirty="0" smtClean="0">
              <a:solidFill>
                <a:srgbClr val="FFFBF2"/>
              </a:solidFill>
            </a:endParaRPr>
          </a:p>
        </p:txBody>
      </p:sp>
      <p:sp>
        <p:nvSpPr>
          <p:cNvPr id="3" name="Прямоугольник 2"/>
          <p:cNvSpPr/>
          <p:nvPr/>
        </p:nvSpPr>
        <p:spPr>
          <a:xfrm>
            <a:off x="428596" y="6072206"/>
            <a:ext cx="4326826" cy="369332"/>
          </a:xfrm>
          <a:prstGeom prst="rect">
            <a:avLst/>
          </a:prstGeom>
        </p:spPr>
        <p:txBody>
          <a:bodyPr wrap="none">
            <a:spAutoFit/>
          </a:bodyPr>
          <a:lstStyle/>
          <a:p>
            <a:r>
              <a:rPr lang="en-US" dirty="0" smtClean="0"/>
              <a:t>http://zwelik1.livejournal.com/13396.html</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a:xfrm>
            <a:off x="428596" y="214290"/>
            <a:ext cx="1000132" cy="6286544"/>
          </a:xfrm>
        </p:spPr>
        <p:txBody>
          <a:bodyPr vert="wordArtVert"/>
          <a:lstStyle/>
          <a:p>
            <a:pPr algn="l">
              <a:lnSpc>
                <a:spcPct val="50000"/>
              </a:lnSpc>
            </a:pPr>
            <a:r>
              <a:rPr lang="ru-RU" sz="3600" b="1" dirty="0" smtClean="0">
                <a:solidFill>
                  <a:schemeClr val="bg1"/>
                </a:solidFill>
              </a:rPr>
              <a:t>Монотипия</a:t>
            </a:r>
            <a:r>
              <a:rPr lang="ru-RU" b="1" dirty="0" smtClean="0">
                <a:solidFill>
                  <a:schemeClr val="bg1"/>
                </a:solidFill>
              </a:rPr>
              <a:t> </a:t>
            </a:r>
            <a:endParaRPr lang="fr-CA" b="1" dirty="0" smtClean="0">
              <a:solidFill>
                <a:schemeClr val="bg1"/>
              </a:solidFill>
            </a:endParaRPr>
          </a:p>
        </p:txBody>
      </p:sp>
      <p:pic>
        <p:nvPicPr>
          <p:cNvPr id="4" name="Picture 3" descr="C:\Users\Ольга\Pictures\3.jpg"/>
          <p:cNvPicPr>
            <a:picLocks noChangeAspect="1" noChangeArrowheads="1"/>
          </p:cNvPicPr>
          <p:nvPr/>
        </p:nvPicPr>
        <p:blipFill>
          <a:blip r:embed="rId3" cstate="screen"/>
          <a:srcRect/>
          <a:stretch>
            <a:fillRect/>
          </a:stretch>
        </p:blipFill>
        <p:spPr bwMode="auto">
          <a:xfrm>
            <a:off x="3500430" y="214290"/>
            <a:ext cx="4729166" cy="6496013"/>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smtClean="0">
                <a:solidFill>
                  <a:srgbClr val="FFFBF2"/>
                </a:solidFill>
              </a:rPr>
              <a:t>Печатки и штампы</a:t>
            </a:r>
            <a:endParaRPr lang="fr-CA" dirty="0" smtClean="0">
              <a:solidFill>
                <a:srgbClr val="FFFBF2"/>
              </a:solidFill>
            </a:endParaRPr>
          </a:p>
        </p:txBody>
      </p:sp>
      <p:pic>
        <p:nvPicPr>
          <p:cNvPr id="7169" name="Picture 1" descr="C:\Users\Ольга\Pictures\нетрадиционные техники рисования\штампики-для-рисования-33.jpg"/>
          <p:cNvPicPr>
            <a:picLocks noChangeAspect="1" noChangeArrowheads="1"/>
          </p:cNvPicPr>
          <p:nvPr/>
        </p:nvPicPr>
        <p:blipFill>
          <a:blip r:embed="rId3" cstate="screen"/>
          <a:srcRect/>
          <a:stretch>
            <a:fillRect/>
          </a:stretch>
        </p:blipFill>
        <p:spPr bwMode="auto">
          <a:xfrm>
            <a:off x="285720" y="2500306"/>
            <a:ext cx="2722365" cy="2428860"/>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170" name="Picture 2" descr="C:\Users\Ольга\Pictures\нетрадиционные техники рисования\93526eeaa6173220cb472a92e4fe372b.jpg"/>
          <p:cNvPicPr>
            <a:picLocks noChangeAspect="1" noChangeArrowheads="1"/>
          </p:cNvPicPr>
          <p:nvPr/>
        </p:nvPicPr>
        <p:blipFill>
          <a:blip r:embed="rId4"/>
          <a:srcRect/>
          <a:stretch>
            <a:fillRect/>
          </a:stretch>
        </p:blipFill>
        <p:spPr bwMode="auto">
          <a:xfrm>
            <a:off x="3428992" y="2500306"/>
            <a:ext cx="5286375" cy="3705225"/>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a:xfrm>
            <a:off x="428596" y="214290"/>
            <a:ext cx="1357322" cy="6286544"/>
          </a:xfrm>
        </p:spPr>
        <p:txBody>
          <a:bodyPr vert="vert270"/>
          <a:lstStyle/>
          <a:p>
            <a:pPr algn="l"/>
            <a:r>
              <a:rPr lang="ru-RU" sz="3200" b="1" dirty="0" smtClean="0">
                <a:solidFill>
                  <a:schemeClr val="bg1"/>
                </a:solidFill>
              </a:rPr>
              <a:t>Рисование восковыми мелками</a:t>
            </a:r>
            <a:endParaRPr lang="fr-CA" sz="4800" b="1" dirty="0" smtClean="0">
              <a:solidFill>
                <a:schemeClr val="bg1"/>
              </a:solidFill>
            </a:endParaRPr>
          </a:p>
        </p:txBody>
      </p:sp>
      <p:pic>
        <p:nvPicPr>
          <p:cNvPr id="5" name="Picture 2" descr="C:\Users\Ольга\Pictures\1368201070_risuem_mylnymi_puzyryami04.jpg"/>
          <p:cNvPicPr>
            <a:picLocks noGrp="1" noChangeAspect="1" noChangeArrowheads="1"/>
          </p:cNvPicPr>
          <p:nvPr>
            <p:ph idx="1"/>
          </p:nvPr>
        </p:nvPicPr>
        <p:blipFill>
          <a:blip r:embed="rId3"/>
          <a:srcRect/>
          <a:stretch>
            <a:fillRect/>
          </a:stretch>
        </p:blipFill>
        <p:spPr bwMode="auto">
          <a:xfrm>
            <a:off x="3428992" y="214290"/>
            <a:ext cx="4500594" cy="6429420"/>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7170" name="Titre 1"/>
          <p:cNvSpPr>
            <a:spLocks noGrp="1"/>
          </p:cNvSpPr>
          <p:nvPr>
            <p:ph type="title"/>
          </p:nvPr>
        </p:nvSpPr>
        <p:spPr/>
        <p:txBody>
          <a:bodyPr/>
          <a:lstStyle/>
          <a:p>
            <a:r>
              <a:rPr lang="ru-RU" dirty="0" err="1" smtClean="0">
                <a:solidFill>
                  <a:srgbClr val="FFFBF2"/>
                </a:solidFill>
              </a:rPr>
              <a:t>Пальцеграфия</a:t>
            </a:r>
            <a:r>
              <a:rPr lang="ru-RU" dirty="0" smtClean="0">
                <a:solidFill>
                  <a:srgbClr val="FFFBF2"/>
                </a:solidFill>
              </a:rPr>
              <a:t> </a:t>
            </a:r>
            <a:endParaRPr lang="fr-CA" dirty="0" smtClean="0">
              <a:solidFill>
                <a:srgbClr val="FFFBF2"/>
              </a:solidFill>
            </a:endParaRPr>
          </a:p>
        </p:txBody>
      </p:sp>
      <p:pic>
        <p:nvPicPr>
          <p:cNvPr id="10241" name="Picture 1" descr="C:\Users\Ольга\Pictures\нетрадиционные техники рисования\Rcz8fjXUOgg.jpg"/>
          <p:cNvPicPr>
            <a:picLocks noChangeAspect="1" noChangeArrowheads="1"/>
          </p:cNvPicPr>
          <p:nvPr/>
        </p:nvPicPr>
        <p:blipFill>
          <a:blip r:embed="rId3"/>
          <a:srcRect/>
          <a:stretch>
            <a:fillRect/>
          </a:stretch>
        </p:blipFill>
        <p:spPr bwMode="auto">
          <a:xfrm>
            <a:off x="1277734" y="1643050"/>
            <a:ext cx="6833694" cy="4357718"/>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p:txBody>
          <a:bodyPr/>
          <a:lstStyle/>
          <a:p>
            <a:r>
              <a:rPr lang="ru-RU" dirty="0" smtClean="0">
                <a:solidFill>
                  <a:srgbClr val="FFFBF2"/>
                </a:solidFill>
              </a:rPr>
              <a:t>Матрицы </a:t>
            </a:r>
            <a:endParaRPr lang="fr-CA" dirty="0" smtClean="0">
              <a:solidFill>
                <a:srgbClr val="FFFBF2"/>
              </a:solidFill>
            </a:endParaRPr>
          </a:p>
        </p:txBody>
      </p:sp>
      <p:pic>
        <p:nvPicPr>
          <p:cNvPr id="6145" name="Picture 1"/>
          <p:cNvPicPr>
            <a:picLocks noChangeAspect="1" noChangeArrowheads="1"/>
          </p:cNvPicPr>
          <p:nvPr/>
        </p:nvPicPr>
        <p:blipFill>
          <a:blip r:embed="rId3"/>
          <a:srcRect/>
          <a:stretch>
            <a:fillRect/>
          </a:stretch>
        </p:blipFill>
        <p:spPr bwMode="auto">
          <a:xfrm>
            <a:off x="1714480" y="1710092"/>
            <a:ext cx="6667512" cy="4462104"/>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smtClean="0">
                <a:solidFill>
                  <a:srgbClr val="FFFBF2"/>
                </a:solidFill>
              </a:rPr>
              <a:t>Тампонирование </a:t>
            </a:r>
            <a:endParaRPr lang="fr-CA" dirty="0" smtClean="0">
              <a:solidFill>
                <a:srgbClr val="FFFBF2"/>
              </a:solidFill>
            </a:endParaRPr>
          </a:p>
        </p:txBody>
      </p:sp>
      <p:pic>
        <p:nvPicPr>
          <p:cNvPr id="5121" name="Picture 1" descr="C:\Users\Ольга\Pictures\нетрадиционные техники рисования\metodicresults.jpg"/>
          <p:cNvPicPr>
            <a:picLocks noGrp="1" noChangeAspect="1" noChangeArrowheads="1"/>
          </p:cNvPicPr>
          <p:nvPr>
            <p:ph idx="1"/>
          </p:nvPr>
        </p:nvPicPr>
        <p:blipFill>
          <a:blip r:embed="rId3"/>
          <a:srcRect/>
          <a:stretch>
            <a:fillRect/>
          </a:stretch>
        </p:blipFill>
        <p:spPr bwMode="auto">
          <a:xfrm>
            <a:off x="1928794" y="2071678"/>
            <a:ext cx="5357820" cy="4226725"/>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p:txBody>
          <a:bodyPr/>
          <a:lstStyle/>
          <a:p>
            <a:r>
              <a:rPr lang="ru-RU" dirty="0" smtClean="0">
                <a:solidFill>
                  <a:srgbClr val="FFFBF2"/>
                </a:solidFill>
              </a:rPr>
              <a:t>Рисование  пленкой и тканью</a:t>
            </a:r>
            <a:endParaRPr lang="fr-CA" dirty="0" smtClean="0">
              <a:solidFill>
                <a:srgbClr val="FFFBF2"/>
              </a:solidFill>
            </a:endParaRPr>
          </a:p>
        </p:txBody>
      </p:sp>
      <p:sp>
        <p:nvSpPr>
          <p:cNvPr id="5" name="Прямоугольник 4"/>
          <p:cNvSpPr/>
          <p:nvPr/>
        </p:nvSpPr>
        <p:spPr>
          <a:xfrm>
            <a:off x="642910" y="1305342"/>
            <a:ext cx="8143932" cy="4154984"/>
          </a:xfrm>
          <a:prstGeom prst="rect">
            <a:avLst/>
          </a:prstGeom>
        </p:spPr>
        <p:txBody>
          <a:bodyPr wrap="square">
            <a:spAutoFit/>
          </a:bodyPr>
          <a:lstStyle/>
          <a:p>
            <a:r>
              <a:rPr lang="ru-RU" sz="2400" b="1" dirty="0" smtClean="0">
                <a:solidFill>
                  <a:schemeClr val="bg1"/>
                </a:solidFill>
              </a:rPr>
              <a:t>С помощью пленки:</a:t>
            </a:r>
            <a:r>
              <a:rPr lang="ru-RU" sz="2400" dirty="0" smtClean="0">
                <a:solidFill>
                  <a:schemeClr val="bg1"/>
                </a:solidFill>
              </a:rPr>
              <a:t> На смоченный лист бумаги наносится акварель или жидкая гуашь. Пока лист влажный, его покрывают пищевой пленкой (чем больше пленка имеет мятый вид, тем интереснее получаются оттиски). Когда лист высыхает, пленка снимается (с 2х лет).</a:t>
            </a:r>
          </a:p>
          <a:p>
            <a:r>
              <a:rPr lang="ru-RU" sz="2400" b="1" dirty="0" smtClean="0">
                <a:solidFill>
                  <a:schemeClr val="bg1"/>
                </a:solidFill>
              </a:rPr>
              <a:t>С помощью ткани:</a:t>
            </a:r>
            <a:r>
              <a:rPr lang="ru-RU" sz="2400" dirty="0" smtClean="0">
                <a:solidFill>
                  <a:schemeClr val="bg1"/>
                </a:solidFill>
              </a:rPr>
              <a:t> принцип выполнения такой же как и с пленкой, но краску наносят не только на лист, но и на ткань. Ткань смачивают водой, чтобы краска постепенно расплывалась по листу бумаги, меняя свою насыщенность (с 2х лет).</a:t>
            </a:r>
            <a:endParaRPr lang="ru-RU" sz="2400" dirty="0">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smtClean="0">
                <a:solidFill>
                  <a:srgbClr val="FFFBF2"/>
                </a:solidFill>
              </a:rPr>
              <a:t>Рисование восковой стружкой</a:t>
            </a:r>
            <a:endParaRPr lang="fr-CA" dirty="0" smtClean="0">
              <a:solidFill>
                <a:srgbClr val="FFFBF2"/>
              </a:solidFill>
            </a:endParaRPr>
          </a:p>
        </p:txBody>
      </p:sp>
      <p:sp>
        <p:nvSpPr>
          <p:cNvPr id="4" name="Содержимое 3"/>
          <p:cNvSpPr>
            <a:spLocks noGrp="1"/>
          </p:cNvSpPr>
          <p:nvPr>
            <p:ph idx="1"/>
          </p:nvPr>
        </p:nvSpPr>
        <p:spPr>
          <a:xfrm>
            <a:off x="457200" y="3071810"/>
            <a:ext cx="8229600" cy="3054353"/>
          </a:xfrm>
        </p:spPr>
        <p:txBody>
          <a:bodyPr/>
          <a:lstStyle/>
          <a:p>
            <a:r>
              <a:rPr lang="ru-RU" dirty="0" smtClean="0"/>
              <a:t>На лист бумаги наносят цветную восковую стружку, затем накрывают калькой и проглаживают утюгом. Стружка расплывается под воздействием тепла, получившиеся пятна доводят до образа</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dirty="0" smtClean="0">
                <a:solidFill>
                  <a:schemeClr val="bg1"/>
                </a:solidFill>
              </a:rPr>
              <a:t>Рисование на мятой бумаге</a:t>
            </a:r>
            <a:endParaRPr lang="fr-CA" dirty="0" smtClean="0">
              <a:solidFill>
                <a:schemeClr val="bg1"/>
              </a:solidFill>
            </a:endParaRPr>
          </a:p>
        </p:txBody>
      </p:sp>
      <p:sp>
        <p:nvSpPr>
          <p:cNvPr id="4" name="Содержимое 3"/>
          <p:cNvSpPr>
            <a:spLocks noGrp="1"/>
          </p:cNvSpPr>
          <p:nvPr>
            <p:ph idx="1"/>
          </p:nvPr>
        </p:nvSpPr>
        <p:spPr>
          <a:xfrm>
            <a:off x="457200" y="2643182"/>
            <a:ext cx="8229600" cy="3482981"/>
          </a:xfrm>
        </p:spPr>
        <p:txBody>
          <a:bodyPr/>
          <a:lstStyle/>
          <a:p>
            <a:r>
              <a:rPr lang="ru-RU" b="1" dirty="0" smtClean="0"/>
              <a:t>Рисование на мятой бумаге:</a:t>
            </a:r>
            <a:r>
              <a:rPr lang="ru-RU" dirty="0" smtClean="0"/>
              <a:t> на смятую в комок бумагу наносят цветовые пятна, затем аккуратно бумагу расправляют. При закрашивании в местах сгибов краска становится более интенсивной. Появляется эффект мозаики (с 2х лет).</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b="1" dirty="0" smtClean="0">
                <a:solidFill>
                  <a:schemeClr val="bg1"/>
                </a:solidFill>
              </a:rPr>
              <a:t>Как красиво и правильно рисовать акварелью?</a:t>
            </a:r>
            <a:endParaRPr lang="fr-CA" dirty="0" smtClean="0">
              <a:solidFill>
                <a:schemeClr val="bg1"/>
              </a:solidFill>
            </a:endParaRPr>
          </a:p>
        </p:txBody>
      </p:sp>
      <p:sp>
        <p:nvSpPr>
          <p:cNvPr id="4" name="Содержимое 3"/>
          <p:cNvSpPr>
            <a:spLocks noGrp="1"/>
          </p:cNvSpPr>
          <p:nvPr>
            <p:ph idx="1"/>
          </p:nvPr>
        </p:nvSpPr>
        <p:spPr>
          <a:xfrm>
            <a:off x="457200" y="2000240"/>
            <a:ext cx="8229600" cy="4125923"/>
          </a:xfrm>
        </p:spPr>
        <p:txBody>
          <a:bodyPr/>
          <a:lstStyle/>
          <a:p>
            <a:pPr>
              <a:buNone/>
            </a:pPr>
            <a:r>
              <a:rPr lang="ru-RU" sz="2000" dirty="0" smtClean="0"/>
              <a:t>1. Изначально бумагу для акварели следует смочить и натянуть, прикрепив кнопками к планшету, чтобы она не коробилась в процессе рисования.</a:t>
            </a:r>
          </a:p>
          <a:p>
            <a:pPr>
              <a:buNone/>
            </a:pPr>
            <a:r>
              <a:rPr lang="ru-RU" sz="2000" dirty="0" smtClean="0"/>
              <a:t>2. Как разводить акварель? Смешайте на палитре небольшое количество краски с водой. Если цвет более интенсивный, чем нужно, добавляйте понемногу воды до достижения нужной прозрачности. Имейте в виду, что после высыхания акварель заметно светлеет.</a:t>
            </a:r>
          </a:p>
          <a:p>
            <a:pPr>
              <a:buNone/>
            </a:pPr>
            <a:r>
              <a:rPr lang="ru-RU" sz="2000" dirty="0" smtClean="0"/>
              <a:t>3. Как смешивать акварель? Для этого нужно знать основы цветовой грамоты: три основных цвета образуют три дополнительных, которые, в свою очередь, также смешиваются в оттенки. Объясните ребенку, что если он смешает красную краску с синей, то получит фиолетовый цвет, и т.п.</a:t>
            </a:r>
          </a:p>
          <a:p>
            <a:pPr>
              <a:buNone/>
            </a:pPr>
            <a:r>
              <a:rPr lang="ru-RU" sz="1800" dirty="0" smtClean="0"/>
              <a:t>Источник: </a:t>
            </a:r>
            <a:r>
              <a:rPr lang="ru-RU" sz="1800" dirty="0" smtClean="0">
                <a:hlinkClick r:id="rId3"/>
              </a:rPr>
              <a:t>http://womanadvice.ru/kak-risovat-akvarelyu#ixzz3FN8TXwVG</a:t>
            </a:r>
            <a:r>
              <a:rPr lang="ru-RU" sz="1800" dirty="0" smtClean="0"/>
              <a:t> </a:t>
            </a:r>
            <a:r>
              <a:rPr lang="ru-RU" sz="6600" dirty="0" smtClean="0"/>
              <a:t> </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b="1" dirty="0" smtClean="0">
                <a:solidFill>
                  <a:schemeClr val="bg1"/>
                </a:solidFill>
              </a:rPr>
              <a:t>Как красиво и правильно рисовать акварелью?</a:t>
            </a:r>
            <a:endParaRPr lang="fr-CA" dirty="0" smtClean="0">
              <a:solidFill>
                <a:srgbClr val="FFFBF2"/>
              </a:solidFill>
            </a:endParaRPr>
          </a:p>
        </p:txBody>
      </p:sp>
      <p:sp>
        <p:nvSpPr>
          <p:cNvPr id="4" name="Содержимое 3"/>
          <p:cNvSpPr>
            <a:spLocks noGrp="1"/>
          </p:cNvSpPr>
          <p:nvPr>
            <p:ph idx="1"/>
          </p:nvPr>
        </p:nvSpPr>
        <p:spPr>
          <a:xfrm>
            <a:off x="457200" y="1928802"/>
            <a:ext cx="8229600" cy="4197361"/>
          </a:xfrm>
        </p:spPr>
        <p:txBody>
          <a:bodyPr/>
          <a:lstStyle/>
          <a:p>
            <a:pPr>
              <a:buNone/>
            </a:pPr>
            <a:r>
              <a:rPr lang="ru-RU" sz="1400" dirty="0" smtClean="0"/>
              <a:t>4. Какие </a:t>
            </a:r>
            <a:r>
              <a:rPr lang="ru-RU" sz="1400" smtClean="0"/>
              <a:t>существуют  техники </a:t>
            </a:r>
            <a:r>
              <a:rPr lang="ru-RU" sz="1400" dirty="0" smtClean="0"/>
              <a:t>акварели?</a:t>
            </a:r>
          </a:p>
          <a:p>
            <a:r>
              <a:rPr lang="ru-RU" sz="1400" dirty="0" smtClean="0"/>
              <a:t>отмывка (однородное покрытие бумаги, с помощью которого делается фон — небо, трава, дорога, водная гладь и т. п.);</a:t>
            </a:r>
          </a:p>
          <a:p>
            <a:r>
              <a:rPr lang="ru-RU" sz="1400" dirty="0" smtClean="0"/>
              <a:t>растяжка (от самого интенсивного, яркого цвета, к белому);</a:t>
            </a:r>
          </a:p>
          <a:p>
            <a:r>
              <a:rPr lang="ru-RU" sz="1400" dirty="0" smtClean="0"/>
              <a:t>техника «по сухому» предполагает высыхание каждого предыдущего слоя перед тем, как наложить следующий;</a:t>
            </a:r>
          </a:p>
          <a:p>
            <a:r>
              <a:rPr lang="ru-RU" sz="1400" dirty="0" smtClean="0"/>
              <a:t>техника «по мокрому» состоит в том, что краска наносится на предварительно смоченный водой лист бумаги, давая мягкие и причудливые переходы цвета.</a:t>
            </a:r>
          </a:p>
          <a:p>
            <a:pPr>
              <a:buNone/>
            </a:pPr>
            <a:r>
              <a:rPr lang="ru-RU" sz="1400" dirty="0" smtClean="0"/>
              <a:t>5. Как стереть акварель с бумаги? Это легко сделать, пока краска еще не высохла: отожмите кисть, чтобы она была почти сухой, и, макая ее в пятно краски, которое нужно стереть, постепенно «вымакайте» его. Стереть высохшую акварель гораздо сложнее, и делать это следует чуть влажной кистью. Действуйте аккуратно, чтобы не повредить бумагу. Работа с акварелью подразумевает минимум ошибок именно потому, что неправильные мазки сложно стереть. Кроме того, помните, что белой акварели не бывает, поэтому те места на рисунке, которые должны остаться белыми, изначально не следует закрашивать.</a:t>
            </a:r>
          </a:p>
          <a:p>
            <a:r>
              <a:rPr lang="ru-RU" sz="1050" dirty="0" smtClean="0"/>
              <a:t>Источник: </a:t>
            </a:r>
            <a:r>
              <a:rPr lang="ru-RU" sz="1050" dirty="0" smtClean="0">
                <a:hlinkClick r:id="rId3"/>
              </a:rPr>
              <a:t>http://womanadvice.ru/kak-risovat-akvarelyu#ixzz3FN8TXwVG</a:t>
            </a:r>
            <a:r>
              <a:rPr lang="ru-RU" sz="1050" dirty="0" smtClean="0"/>
              <a:t> </a:t>
            </a:r>
            <a:r>
              <a:rPr lang="ru-RU" sz="2800" dirty="0" smtClean="0"/>
              <a:t> </a:t>
            </a:r>
          </a:p>
          <a:p>
            <a:endParaRPr lang="ru-RU"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457200" y="274638"/>
            <a:ext cx="8229600" cy="582594"/>
          </a:xfrm>
        </p:spPr>
        <p:txBody>
          <a:bodyPr/>
          <a:lstStyle/>
          <a:p>
            <a:r>
              <a:rPr lang="ru-RU" dirty="0" smtClean="0">
                <a:solidFill>
                  <a:srgbClr val="FFFBF2"/>
                </a:solidFill>
              </a:rPr>
              <a:t>Рисование по мокрому</a:t>
            </a:r>
            <a:endParaRPr lang="fr-CA" dirty="0" smtClean="0">
              <a:solidFill>
                <a:srgbClr val="FFFBF2"/>
              </a:solidFill>
            </a:endParaRPr>
          </a:p>
        </p:txBody>
      </p:sp>
      <p:pic>
        <p:nvPicPr>
          <p:cNvPr id="4" name="Picture 1" descr="C:\Users\Ольга\Pictures\719.jpg"/>
          <p:cNvPicPr>
            <a:picLocks noChangeAspect="1" noChangeArrowheads="1"/>
          </p:cNvPicPr>
          <p:nvPr/>
        </p:nvPicPr>
        <p:blipFill>
          <a:blip r:embed="rId3"/>
          <a:srcRect/>
          <a:stretch>
            <a:fillRect/>
          </a:stretch>
        </p:blipFill>
        <p:spPr bwMode="auto">
          <a:xfrm>
            <a:off x="2428860" y="928670"/>
            <a:ext cx="5310435" cy="4000528"/>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Прямоугольник 4"/>
          <p:cNvSpPr/>
          <p:nvPr/>
        </p:nvSpPr>
        <p:spPr>
          <a:xfrm>
            <a:off x="357158" y="5214950"/>
            <a:ext cx="8572528" cy="1169551"/>
          </a:xfrm>
          <a:prstGeom prst="rect">
            <a:avLst/>
          </a:prstGeom>
        </p:spPr>
        <p:txBody>
          <a:bodyPr wrap="square">
            <a:spAutoFit/>
          </a:bodyPr>
          <a:lstStyle/>
          <a:p>
            <a:r>
              <a:rPr lang="ru-RU" sz="1400" dirty="0" smtClean="0">
                <a:solidFill>
                  <a:schemeClr val="bg1"/>
                </a:solidFill>
              </a:rPr>
              <a:t>Во время рисования можно сначала смочить поролоном с водой лист бумаги - тогда изображения получаться расплывчатыми, с мягкими очертаниями. В акварели перед началом «живописи по сырому» бумагу равномерно смачивают водой. Когда вода впитается в бумагу и немного просохнет (через 2-3 минуты), тогда начинают писать. Мазки краски, ложась на влажную поверхность, расплываются, сливаются друг с другом, создают плавные переходы.</a:t>
            </a:r>
            <a:endParaRPr lang="ru-RU" sz="1400"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b="1" dirty="0" smtClean="0">
                <a:solidFill>
                  <a:schemeClr val="bg1"/>
                </a:solidFill>
              </a:rPr>
              <a:t>Вливание краски</a:t>
            </a:r>
            <a:br>
              <a:rPr lang="ru-RU" b="1" dirty="0" smtClean="0">
                <a:solidFill>
                  <a:schemeClr val="bg1"/>
                </a:solidFill>
              </a:rPr>
            </a:br>
            <a:r>
              <a:rPr lang="ru-RU" b="1" dirty="0" smtClean="0">
                <a:solidFill>
                  <a:schemeClr val="bg1"/>
                </a:solidFill>
              </a:rPr>
              <a:t>вертикальное</a:t>
            </a:r>
            <a:endParaRPr lang="fr-CA" dirty="0" smtClean="0">
              <a:solidFill>
                <a:srgbClr val="FFFBF2"/>
              </a:solidFill>
            </a:endParaRPr>
          </a:p>
        </p:txBody>
      </p:sp>
      <p:pic>
        <p:nvPicPr>
          <p:cNvPr id="1028" name="Picture 4" descr="Картинки по запросу замок акварель"/>
          <p:cNvPicPr>
            <a:picLocks noChangeAspect="1" noChangeArrowheads="1"/>
          </p:cNvPicPr>
          <p:nvPr/>
        </p:nvPicPr>
        <p:blipFill>
          <a:blip r:embed="rId3" cstate="screen"/>
          <a:srcRect/>
          <a:stretch>
            <a:fillRect/>
          </a:stretch>
        </p:blipFill>
        <p:spPr bwMode="auto">
          <a:xfrm>
            <a:off x="4000496" y="2357430"/>
            <a:ext cx="4954571" cy="3571900"/>
          </a:xfrm>
          <a:prstGeom prst="rect">
            <a:avLst/>
          </a:prstGeom>
          <a:noFill/>
        </p:spPr>
      </p:pic>
      <p:pic>
        <p:nvPicPr>
          <p:cNvPr id="1030" name="Picture 6" descr="Похожее изображение"/>
          <p:cNvPicPr>
            <a:picLocks noChangeAspect="1" noChangeArrowheads="1"/>
          </p:cNvPicPr>
          <p:nvPr/>
        </p:nvPicPr>
        <p:blipFill>
          <a:blip r:embed="rId4"/>
          <a:srcRect/>
          <a:stretch>
            <a:fillRect/>
          </a:stretch>
        </p:blipFill>
        <p:spPr bwMode="auto">
          <a:xfrm>
            <a:off x="428596" y="2000240"/>
            <a:ext cx="3429024" cy="464823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p:txBody>
          <a:bodyPr/>
          <a:lstStyle/>
          <a:p>
            <a:r>
              <a:rPr lang="ru-RU" b="1" dirty="0" smtClean="0">
                <a:solidFill>
                  <a:schemeClr val="bg1"/>
                </a:solidFill>
              </a:rPr>
              <a:t>Вливание краски</a:t>
            </a:r>
            <a:endParaRPr lang="fr-CA" dirty="0" smtClean="0">
              <a:solidFill>
                <a:srgbClr val="FFFBF2"/>
              </a:solidFill>
            </a:endParaRPr>
          </a:p>
        </p:txBody>
      </p:sp>
      <p:pic>
        <p:nvPicPr>
          <p:cNvPr id="1026" name="Picture 2" descr="Картинки по запросу вертикальное вливание акварель"/>
          <p:cNvPicPr>
            <a:picLocks noChangeAspect="1" noChangeArrowheads="1"/>
          </p:cNvPicPr>
          <p:nvPr/>
        </p:nvPicPr>
        <p:blipFill>
          <a:blip r:embed="rId3" cstate="screen"/>
          <a:srcRect/>
          <a:stretch>
            <a:fillRect/>
          </a:stretch>
        </p:blipFill>
        <p:spPr bwMode="auto">
          <a:xfrm>
            <a:off x="285720" y="1571612"/>
            <a:ext cx="3637322" cy="5000636"/>
          </a:xfrm>
          <a:prstGeom prst="rect">
            <a:avLst/>
          </a:prstGeom>
          <a:noFill/>
        </p:spPr>
      </p:pic>
      <p:sp>
        <p:nvSpPr>
          <p:cNvPr id="38914" name="AutoShape 2" descr="Картинки по запросу ночь акварель"/>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8916" name="AutoShape 4" descr="Картинки по запросу ночь акварель"/>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8917" name="Picture 5" descr="D:\Восстановленное\документы\1 ПИ ИГУ\2016-17\практикум по ХОМ\практическое\нетрадиционные техники\1432754058e8d4ea0300885652eb4714af27bdd470.jpg"/>
          <p:cNvPicPr>
            <a:picLocks noChangeAspect="1" noChangeArrowheads="1"/>
          </p:cNvPicPr>
          <p:nvPr/>
        </p:nvPicPr>
        <p:blipFill>
          <a:blip r:embed="rId4" cstate="screen"/>
          <a:srcRect/>
          <a:stretch>
            <a:fillRect/>
          </a:stretch>
        </p:blipFill>
        <p:spPr bwMode="auto">
          <a:xfrm>
            <a:off x="4572000" y="1857364"/>
            <a:ext cx="3467251" cy="248601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2571750" y="274638"/>
            <a:ext cx="6115050" cy="1143000"/>
          </a:xfrm>
        </p:spPr>
        <p:txBody>
          <a:bodyPr/>
          <a:lstStyle/>
          <a:p>
            <a:pPr algn="l"/>
            <a:r>
              <a:rPr lang="ru-RU" dirty="0" smtClean="0"/>
              <a:t>Раздувание краски</a:t>
            </a:r>
            <a:endParaRPr lang="fr-CA" dirty="0" smtClean="0"/>
          </a:p>
        </p:txBody>
      </p:sp>
      <p:pic>
        <p:nvPicPr>
          <p:cNvPr id="5122" name="Picture 2" descr="http://www.maam.ru/upload/blogs/83c8cf79e96285e7c57b3d9a9323cc56.jpg.jpg"/>
          <p:cNvPicPr>
            <a:picLocks noGrp="1" noChangeAspect="1" noChangeArrowheads="1"/>
          </p:cNvPicPr>
          <p:nvPr>
            <p:ph idx="1"/>
          </p:nvPr>
        </p:nvPicPr>
        <p:blipFill>
          <a:blip r:embed="rId3" cstate="screen"/>
          <a:srcRect/>
          <a:stretch>
            <a:fillRect/>
          </a:stretch>
        </p:blipFill>
        <p:spPr bwMode="auto">
          <a:xfrm>
            <a:off x="2714612" y="1357298"/>
            <a:ext cx="2928958" cy="2000264"/>
          </a:xfrm>
          <a:prstGeom prst="roundRect">
            <a:avLst>
              <a:gd name="adj" fmla="val 4167"/>
            </a:avLst>
          </a:prstGeom>
          <a:solidFill>
            <a:srgbClr val="FFFFFF"/>
          </a:solidFill>
          <a:ln w="76200" cap="sq">
            <a:solidFill>
              <a:schemeClr val="accent2"/>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Прямоугольник 3"/>
          <p:cNvSpPr/>
          <p:nvPr/>
        </p:nvSpPr>
        <p:spPr>
          <a:xfrm>
            <a:off x="2786050" y="3857628"/>
            <a:ext cx="6072230" cy="2585323"/>
          </a:xfrm>
          <a:prstGeom prst="rect">
            <a:avLst/>
          </a:prstGeom>
        </p:spPr>
        <p:txBody>
          <a:bodyPr wrap="square">
            <a:spAutoFit/>
          </a:bodyPr>
          <a:lstStyle/>
          <a:p>
            <a:r>
              <a:rPr lang="ru-RU" dirty="0" smtClean="0"/>
              <a:t>На лист бумаги поставьте большую кляксу, чтобы клякса могла растекаться. Далее есть несколько вариантов:</a:t>
            </a:r>
            <a:br>
              <a:rPr lang="ru-RU" dirty="0" smtClean="0"/>
            </a:br>
            <a:r>
              <a:rPr lang="ru-RU" dirty="0" smtClean="0"/>
              <a:t>а) потрясти лист, чтобы клякса начала двигаться;</a:t>
            </a:r>
            <a:br>
              <a:rPr lang="ru-RU" dirty="0" smtClean="0"/>
            </a:br>
            <a:r>
              <a:rPr lang="ru-RU" dirty="0" smtClean="0"/>
              <a:t>б) подуть на кляксу из трубочки или соломинки;</a:t>
            </a:r>
            <a:br>
              <a:rPr lang="ru-RU" dirty="0" smtClean="0"/>
            </a:br>
            <a:r>
              <a:rPr lang="ru-RU" dirty="0" smtClean="0"/>
              <a:t>в) сверху можно капнуть другим цветом и тоже раздуть.</a:t>
            </a:r>
            <a:br>
              <a:rPr lang="ru-RU" dirty="0" smtClean="0"/>
            </a:br>
            <a:r>
              <a:rPr lang="ru-RU" dirty="0" smtClean="0"/>
              <a:t>Получившееся изображения доводится до определенного образа (с 2х лет).</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a:xfrm>
            <a:off x="5357818" y="274638"/>
            <a:ext cx="3328982" cy="511156"/>
          </a:xfrm>
        </p:spPr>
        <p:txBody>
          <a:bodyPr/>
          <a:lstStyle/>
          <a:p>
            <a:r>
              <a:rPr lang="ru-RU" dirty="0" err="1" smtClean="0">
                <a:solidFill>
                  <a:srgbClr val="FFFBF2"/>
                </a:solidFill>
              </a:rPr>
              <a:t>Набрызг</a:t>
            </a:r>
            <a:r>
              <a:rPr lang="ru-RU" dirty="0" smtClean="0">
                <a:solidFill>
                  <a:srgbClr val="FFFBF2"/>
                </a:solidFill>
              </a:rPr>
              <a:t> </a:t>
            </a:r>
            <a:endParaRPr lang="fr-CA" dirty="0" smtClean="0">
              <a:solidFill>
                <a:srgbClr val="FFFBF2"/>
              </a:solidFill>
            </a:endParaRPr>
          </a:p>
        </p:txBody>
      </p:sp>
      <p:sp>
        <p:nvSpPr>
          <p:cNvPr id="5" name="Прямоугольник 4"/>
          <p:cNvSpPr/>
          <p:nvPr/>
        </p:nvSpPr>
        <p:spPr>
          <a:xfrm>
            <a:off x="5143504" y="928671"/>
            <a:ext cx="3714776" cy="1754326"/>
          </a:xfrm>
          <a:prstGeom prst="rect">
            <a:avLst/>
          </a:prstGeom>
        </p:spPr>
        <p:txBody>
          <a:bodyPr wrap="square">
            <a:spAutoFit/>
          </a:bodyPr>
          <a:lstStyle/>
          <a:p>
            <a:r>
              <a:rPr lang="ru-RU" dirty="0" smtClean="0">
                <a:solidFill>
                  <a:schemeClr val="bg1"/>
                </a:solidFill>
              </a:rPr>
              <a:t>Получение изображения путем распыления краски с помощью зубной щетки. Можно выполнять </a:t>
            </a:r>
            <a:r>
              <a:rPr lang="ru-RU" dirty="0" err="1" smtClean="0">
                <a:solidFill>
                  <a:schemeClr val="bg1"/>
                </a:solidFill>
              </a:rPr>
              <a:t>набрызг</a:t>
            </a:r>
            <a:r>
              <a:rPr lang="ru-RU" dirty="0" smtClean="0">
                <a:solidFill>
                  <a:schemeClr val="bg1"/>
                </a:solidFill>
              </a:rPr>
              <a:t> как самостоятельную техники, можно применять в комплексе с другими (с 2х лет).</a:t>
            </a:r>
            <a:endParaRPr lang="ru-RU" dirty="0">
              <a:solidFill>
                <a:schemeClr val="bg1"/>
              </a:solidFill>
            </a:endParaRPr>
          </a:p>
        </p:txBody>
      </p:sp>
      <p:pic>
        <p:nvPicPr>
          <p:cNvPr id="6" name="Picture 6" descr="D:\Восстановленное\документы\1 ПИ ИГУ\2016-17\практикум по ХОМ\практическое\нетрадиционные техники\maxresdefault.jpg"/>
          <p:cNvPicPr>
            <a:picLocks noChangeAspect="1" noChangeArrowheads="1"/>
          </p:cNvPicPr>
          <p:nvPr/>
        </p:nvPicPr>
        <p:blipFill>
          <a:blip r:embed="rId3" cstate="screen"/>
          <a:srcRect/>
          <a:stretch>
            <a:fillRect/>
          </a:stretch>
        </p:blipFill>
        <p:spPr bwMode="auto">
          <a:xfrm>
            <a:off x="2071670" y="3429000"/>
            <a:ext cx="5146029" cy="3214710"/>
          </a:xfrm>
          <a:prstGeom prst="rect">
            <a:avLst/>
          </a:prstGeom>
          <a:noFill/>
        </p:spPr>
      </p:pic>
      <p:pic>
        <p:nvPicPr>
          <p:cNvPr id="13314" name="Picture 2" descr="Похожее изображение"/>
          <p:cNvPicPr>
            <a:picLocks noChangeAspect="1" noChangeArrowheads="1"/>
          </p:cNvPicPr>
          <p:nvPr/>
        </p:nvPicPr>
        <p:blipFill>
          <a:blip r:embed="rId4"/>
          <a:srcRect/>
          <a:stretch>
            <a:fillRect/>
          </a:stretch>
        </p:blipFill>
        <p:spPr bwMode="auto">
          <a:xfrm>
            <a:off x="428596" y="214291"/>
            <a:ext cx="4286280" cy="3028972"/>
          </a:xfrm>
          <a:prstGeom prst="rect">
            <a:avLst/>
          </a:prstGeom>
          <a:noFill/>
        </p:spPr>
      </p:pic>
    </p:spTree>
  </p:cSld>
  <p:clrMapOvr>
    <a:masterClrMapping/>
  </p:clrMapOvr>
</p:sld>
</file>

<file path=ppt/theme/theme1.xml><?xml version="1.0" encoding="utf-8"?>
<a:theme xmlns:a="http://schemas.openxmlformats.org/drawingml/2006/main" name="6">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6</Template>
  <TotalTime>259</TotalTime>
  <Words>737</Words>
  <Application>Microsoft Office PowerPoint</Application>
  <PresentationFormat>Экран (4:3)</PresentationFormat>
  <Paragraphs>55</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6</vt:lpstr>
      <vt:lpstr>Нетрадиционные техники рисования</vt:lpstr>
      <vt:lpstr>Акварель</vt:lpstr>
      <vt:lpstr>Как красиво и правильно рисовать акварелью?</vt:lpstr>
      <vt:lpstr>Как красиво и правильно рисовать акварелью?</vt:lpstr>
      <vt:lpstr>Рисование по мокрому</vt:lpstr>
      <vt:lpstr>Вливание краски вертикальное</vt:lpstr>
      <vt:lpstr>Вливание краски</vt:lpstr>
      <vt:lpstr>Раздувание краски</vt:lpstr>
      <vt:lpstr>Набрызг </vt:lpstr>
      <vt:lpstr>Рисование пеной </vt:lpstr>
      <vt:lpstr>Рисование с солью, с манкой</vt:lpstr>
      <vt:lpstr>Акварель и сухой краситель</vt:lpstr>
      <vt:lpstr>«Витраж»  Восковые мелки и акварель </vt:lpstr>
      <vt:lpstr>Эбру и рисование на молоке</vt:lpstr>
      <vt:lpstr>Рисование двумя красками одной кистью Рисование двумя кистями</vt:lpstr>
      <vt:lpstr>Силуэтное рисование</vt:lpstr>
      <vt:lpstr>Граттаж </vt:lpstr>
      <vt:lpstr>Ниткография (линография) </vt:lpstr>
      <vt:lpstr>Кляксография </vt:lpstr>
      <vt:lpstr>Монотипия </vt:lpstr>
      <vt:lpstr>Печатки и штампы</vt:lpstr>
      <vt:lpstr>Рисование восковыми мелками</vt:lpstr>
      <vt:lpstr>Пальцеграфия </vt:lpstr>
      <vt:lpstr>Матрицы </vt:lpstr>
      <vt:lpstr>Тампонирование </vt:lpstr>
      <vt:lpstr>Рисование  пленкой и тканью</vt:lpstr>
      <vt:lpstr>Рисование восковой стружкой</vt:lpstr>
      <vt:lpstr>Рисование на мятой бумаге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Ольга</dc:creator>
  <cp:lastModifiedBy>Василий</cp:lastModifiedBy>
  <cp:revision>37</cp:revision>
  <dcterms:created xsi:type="dcterms:W3CDTF">2013-11-11T12:52:26Z</dcterms:created>
  <dcterms:modified xsi:type="dcterms:W3CDTF">2019-01-21T14:03:36Z</dcterms:modified>
</cp:coreProperties>
</file>