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3" r:id="rId8"/>
    <p:sldId id="265" r:id="rId9"/>
    <p:sldId id="266" r:id="rId10"/>
    <p:sldId id="267" r:id="rId11"/>
    <p:sldId id="264" r:id="rId12"/>
    <p:sldId id="268" r:id="rId13"/>
    <p:sldId id="269" r:id="rId14"/>
    <p:sldId id="270" r:id="rId15"/>
    <p:sldId id="271" r:id="rId16"/>
    <p:sldId id="272" r:id="rId17"/>
    <p:sldId id="273" r:id="rId18"/>
    <p:sldId id="274" r:id="rId19"/>
    <p:sldId id="275" r:id="rId20"/>
    <p:sldId id="277" r:id="rId21"/>
    <p:sldId id="276"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532B4A-914D-4A7F-B841-37FA3CCF98D9}" type="datetimeFigureOut">
              <a:rPr lang="ru-RU" smtClean="0"/>
              <a:t>05.06.2017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C9733D-03EB-4796-99B4-129D2A8D168A}" type="slidenum">
              <a:rPr lang="ru-RU" smtClean="0"/>
              <a:t>‹#›</a:t>
            </a:fld>
            <a:endParaRPr lang="ru-RU"/>
          </a:p>
        </p:txBody>
      </p:sp>
    </p:spTree>
    <p:extLst>
      <p:ext uri="{BB962C8B-B14F-4D97-AF65-F5344CB8AC3E}">
        <p14:creationId xmlns:p14="http://schemas.microsoft.com/office/powerpoint/2010/main" val="4187040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0C9733D-03EB-4796-99B4-129D2A8D168A}" type="slidenum">
              <a:rPr lang="ru-RU" smtClean="0"/>
              <a:t>7</a:t>
            </a:fld>
            <a:endParaRPr lang="ru-RU"/>
          </a:p>
        </p:txBody>
      </p:sp>
    </p:spTree>
    <p:extLst>
      <p:ext uri="{BB962C8B-B14F-4D97-AF65-F5344CB8AC3E}">
        <p14:creationId xmlns:p14="http://schemas.microsoft.com/office/powerpoint/2010/main" val="1496435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0C9733D-03EB-4796-99B4-129D2A8D168A}" type="slidenum">
              <a:rPr lang="ru-RU" smtClean="0"/>
              <a:t>8</a:t>
            </a:fld>
            <a:endParaRPr lang="ru-RU"/>
          </a:p>
        </p:txBody>
      </p:sp>
    </p:spTree>
    <p:extLst>
      <p:ext uri="{BB962C8B-B14F-4D97-AF65-F5344CB8AC3E}">
        <p14:creationId xmlns:p14="http://schemas.microsoft.com/office/powerpoint/2010/main" val="1496435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A74586BC-8609-4D81-AA11-9FDF9A03ECE4}"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4586BC-8609-4D81-AA11-9FDF9A03ECE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4586BC-8609-4D81-AA11-9FDF9A03ECE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4586BC-8609-4D81-AA11-9FDF9A03ECE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4586BC-8609-4D81-AA11-9FDF9A03ECE4}"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74586BC-8609-4D81-AA11-9FDF9A03ECE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74586BC-8609-4D81-AA11-9FDF9A03ECE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74586BC-8609-4D81-AA11-9FDF9A03ECE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74586BC-8609-4D81-AA11-9FDF9A03ECE4}"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74586BC-8609-4D81-AA11-9FDF9A03ECE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9E5DE249-FC9E-4608-8DBA-DC548E431438}" type="datetimeFigureOut">
              <a:rPr lang="ru-RU" smtClean="0"/>
              <a:t>05.06.2017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74586BC-8609-4D81-AA11-9FDF9A03ECE4}"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E5DE249-FC9E-4608-8DBA-DC548E431438}" type="datetimeFigureOut">
              <a:rPr lang="ru-RU" smtClean="0"/>
              <a:t>05.06.2017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74586BC-8609-4D81-AA11-9FDF9A03ECE4}"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1916832"/>
            <a:ext cx="7406640" cy="1472184"/>
          </a:xfrm>
        </p:spPr>
        <p:txBody>
          <a:bodyPr>
            <a:normAutofit fontScale="90000"/>
          </a:bodyPr>
          <a:lstStyle/>
          <a:p>
            <a:pPr algn="ctr"/>
            <a:r>
              <a:rPr lang="ru-RU" b="1" dirty="0" smtClean="0">
                <a:latin typeface="Georgia" pitchFamily="18" charset="0"/>
              </a:rPr>
              <a:t>Раздел </a:t>
            </a:r>
            <a:br>
              <a:rPr lang="ru-RU" b="1" dirty="0" smtClean="0">
                <a:latin typeface="Georgia" pitchFamily="18" charset="0"/>
              </a:rPr>
            </a:br>
            <a:r>
              <a:rPr lang="ru-RU" b="1" dirty="0" smtClean="0">
                <a:latin typeface="Georgia" pitchFamily="18" charset="0"/>
              </a:rPr>
              <a:t>«Молекулярная биология»</a:t>
            </a:r>
            <a:endParaRPr lang="ru-RU" b="1" dirty="0">
              <a:latin typeface="Georgia" pitchFamily="18" charset="0"/>
            </a:endParaRPr>
          </a:p>
        </p:txBody>
      </p:sp>
      <p:sp>
        <p:nvSpPr>
          <p:cNvPr id="3" name="Подзаголовок 2"/>
          <p:cNvSpPr>
            <a:spLocks noGrp="1"/>
          </p:cNvSpPr>
          <p:nvPr>
            <p:ph type="subTitle" idx="1"/>
          </p:nvPr>
        </p:nvSpPr>
        <p:spPr>
          <a:xfrm>
            <a:off x="1737360" y="4509120"/>
            <a:ext cx="7406640" cy="1752600"/>
          </a:xfrm>
        </p:spPr>
        <p:txBody>
          <a:bodyPr/>
          <a:lstStyle/>
          <a:p>
            <a:endParaRPr lang="ru-RU" dirty="0"/>
          </a:p>
        </p:txBody>
      </p:sp>
    </p:spTree>
    <p:extLst>
      <p:ext uri="{BB962C8B-B14F-4D97-AF65-F5344CB8AC3E}">
        <p14:creationId xmlns:p14="http://schemas.microsoft.com/office/powerpoint/2010/main" val="1639589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0" y="188640"/>
            <a:ext cx="971600" cy="548822"/>
          </a:xfrm>
        </p:spPr>
        <p:txBody>
          <a:bodyPr>
            <a:normAutofit fontScale="90000"/>
          </a:bodyPr>
          <a:lstStyle/>
          <a:p>
            <a:pPr algn="ctr"/>
            <a:r>
              <a:rPr lang="ru-RU" sz="1600" b="1" dirty="0" smtClean="0">
                <a:solidFill>
                  <a:schemeClr val="tx1"/>
                </a:solidFill>
                <a:latin typeface="Times New Roman" pitchFamily="18" charset="0"/>
                <a:cs typeface="Times New Roman" pitchFamily="18" charset="0"/>
              </a:rPr>
              <a:t>ЗАДАЧА</a:t>
            </a:r>
            <a:r>
              <a:rPr lang="ru-RU" dirty="0" smtClean="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p:txBody>
      </p:sp>
      <p:sp>
        <p:nvSpPr>
          <p:cNvPr id="9" name="Подзаголовок 8"/>
          <p:cNvSpPr>
            <a:spLocks noGrp="1"/>
          </p:cNvSpPr>
          <p:nvPr>
            <p:ph type="subTitle" idx="1"/>
          </p:nvPr>
        </p:nvSpPr>
        <p:spPr>
          <a:xfrm>
            <a:off x="971600" y="188640"/>
            <a:ext cx="7920880" cy="1752600"/>
          </a:xfrm>
        </p:spPr>
        <p:txBody>
          <a:bodyPr>
            <a:normAutofit fontScale="85000" lnSpcReduction="10000"/>
          </a:bodyPr>
          <a:lstStyle/>
          <a:p>
            <a:pPr algn="just"/>
            <a:r>
              <a:rPr lang="ru-RU" dirty="0" smtClean="0">
                <a:latin typeface="Times New Roman" pitchFamily="18" charset="0"/>
                <a:cs typeface="Times New Roman" pitchFamily="18" charset="0"/>
              </a:rPr>
              <a:t>Полипептид состоит из 60 аминокислот. Определите число нуклеотидов на участке гена, который кодирует первичную структуру этого полипептида, число кодонов на и-РНК, соответствующее этим аминокислотам, и число молекул т-РНК, участвующих в биосинтезе этого полипептида. Ответ поясните.</a:t>
            </a:r>
          </a:p>
          <a:p>
            <a:pPr algn="just"/>
            <a:endParaRPr lang="ru-RU" dirty="0">
              <a:latin typeface="Times New Roman" pitchFamily="18" charset="0"/>
              <a:cs typeface="Times New Roman" pitchFamily="18"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2060465698"/>
              </p:ext>
            </p:extLst>
          </p:nvPr>
        </p:nvGraphicFramePr>
        <p:xfrm>
          <a:off x="179512" y="1988841"/>
          <a:ext cx="8724190" cy="4053840"/>
        </p:xfrm>
        <a:graphic>
          <a:graphicData uri="http://schemas.openxmlformats.org/drawingml/2006/table">
            <a:tbl>
              <a:tblPr/>
              <a:tblGrid>
                <a:gridCol w="1080120"/>
                <a:gridCol w="1008112"/>
                <a:gridCol w="1041267"/>
                <a:gridCol w="5594691"/>
              </a:tblGrid>
              <a:tr h="360039">
                <a:tc>
                  <a:txBody>
                    <a:bodyPr/>
                    <a:lstStyle/>
                    <a:p>
                      <a:endParaRPr lang="ru-RU"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Дано</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Найти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Решение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697">
                <a:tc>
                  <a:txBody>
                    <a:bodyPr/>
                    <a:lstStyle/>
                    <a:p>
                      <a:pPr algn="ctr"/>
                      <a:r>
                        <a:rPr lang="ru-RU" sz="1800" b="1" dirty="0" smtClean="0">
                          <a:latin typeface="Times New Roman" pitchFamily="18" charset="0"/>
                          <a:cs typeface="Times New Roman" pitchFamily="18" charset="0"/>
                        </a:rPr>
                        <a:t>А</a:t>
                      </a:r>
                      <a:endParaRPr lang="ru-RU" sz="18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60</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algn="just"/>
                      <a:r>
                        <a:rPr lang="ru-RU" dirty="0" smtClean="0">
                          <a:latin typeface="Times New Roman" pitchFamily="18" charset="0"/>
                          <a:cs typeface="Times New Roman" pitchFamily="18" charset="0"/>
                        </a:rPr>
                        <a:t>1. Известно число</a:t>
                      </a:r>
                      <a:r>
                        <a:rPr lang="ru-RU" baseline="0" dirty="0" smtClean="0">
                          <a:latin typeface="Times New Roman" pitchFamily="18" charset="0"/>
                          <a:cs typeface="Times New Roman" pitchFamily="18" charset="0"/>
                        </a:rPr>
                        <a:t> аминокислот, необходимо найти число нуклеотидов в гене (в молекуле ДНК), →, пользуемся вторым правилом (мысленно закрываем сектор Н).</a:t>
                      </a:r>
                    </a:p>
                    <a:p>
                      <a:pPr algn="just"/>
                      <a:r>
                        <a:rPr lang="ru-RU" dirty="0" smtClean="0">
                          <a:latin typeface="Times New Roman" pitchFamily="18" charset="0"/>
                          <a:cs typeface="Times New Roman" pitchFamily="18" charset="0"/>
                        </a:rPr>
                        <a:t>Н=А*3=60*3=180 (нуклеотидов)</a:t>
                      </a:r>
                    </a:p>
                    <a:p>
                      <a:pPr algn="just"/>
                      <a:r>
                        <a:rPr lang="ru-RU" dirty="0" smtClean="0">
                          <a:latin typeface="Times New Roman" pitchFamily="18" charset="0"/>
                          <a:cs typeface="Times New Roman" pitchFamily="18" charset="0"/>
                        </a:rPr>
                        <a:t>2. Каждая т-РНК транспортирует только</a:t>
                      </a:r>
                      <a:r>
                        <a:rPr lang="ru-RU" baseline="0" dirty="0" smtClean="0">
                          <a:latin typeface="Times New Roman" pitchFamily="18" charset="0"/>
                          <a:cs typeface="Times New Roman" pitchFamily="18" charset="0"/>
                        </a:rPr>
                        <a:t> одну аминокислоту, →, число т-РНК равно числу аминокислот и = 60.</a:t>
                      </a:r>
                    </a:p>
                    <a:p>
                      <a:pPr algn="just"/>
                      <a:r>
                        <a:rPr lang="ru-RU" baseline="0" dirty="0" smtClean="0">
                          <a:latin typeface="Times New Roman" pitchFamily="18" charset="0"/>
                          <a:cs typeface="Times New Roman" pitchFamily="18" charset="0"/>
                        </a:rPr>
                        <a:t>3. Кодон – это тройка нуклеотидов в молекуле и –РНК (в гене) – свойство генетического кода (</a:t>
                      </a:r>
                      <a:r>
                        <a:rPr lang="ru-RU" baseline="0" dirty="0" err="1" smtClean="0">
                          <a:latin typeface="Times New Roman" pitchFamily="18" charset="0"/>
                          <a:cs typeface="Times New Roman" pitchFamily="18" charset="0"/>
                        </a:rPr>
                        <a:t>триплетность</a:t>
                      </a:r>
                      <a:r>
                        <a:rPr lang="ru-RU" baseline="0" dirty="0" smtClean="0">
                          <a:latin typeface="Times New Roman" pitchFamily="18" charset="0"/>
                          <a:cs typeface="Times New Roman" pitchFamily="18" charset="0"/>
                        </a:rPr>
                        <a:t>), т.е. каждый кодон и-РНК кодирует только одну аминокислоту (однозначность), →, число кодонов равно числу аминокислот и =60.</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1445">
                <a:tc>
                  <a:txBody>
                    <a:bodyPr/>
                    <a:lstStyle/>
                    <a:p>
                      <a:pPr algn="ctr"/>
                      <a:r>
                        <a:rPr lang="ru-RU" b="1" dirty="0" smtClean="0">
                          <a:latin typeface="Times New Roman" pitchFamily="18" charset="0"/>
                          <a:cs typeface="Times New Roman" pitchFamily="18" charset="0"/>
                        </a:rPr>
                        <a:t>Н (ген)</a:t>
                      </a: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461126">
                <a:tc>
                  <a:txBody>
                    <a:bodyPr/>
                    <a:lstStyle/>
                    <a:p>
                      <a:pPr algn="ctr"/>
                      <a:r>
                        <a:rPr lang="ru-RU" b="1" dirty="0" smtClean="0">
                          <a:latin typeface="Times New Roman" pitchFamily="18" charset="0"/>
                          <a:cs typeface="Times New Roman" pitchFamily="18" charset="0"/>
                        </a:rPr>
                        <a:t>К </a:t>
                      </a:r>
                      <a:r>
                        <a:rPr lang="ru-RU" sz="1400" b="1" dirty="0" smtClean="0">
                          <a:latin typeface="Times New Roman" pitchFamily="18" charset="0"/>
                          <a:cs typeface="Times New Roman" pitchFamily="18" charset="0"/>
                        </a:rPr>
                        <a:t>(и-РНК)</a:t>
                      </a:r>
                      <a:endParaRPr lang="ru-RU" sz="14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501445">
                <a:tc>
                  <a:txBody>
                    <a:bodyPr/>
                    <a:lstStyle/>
                    <a:p>
                      <a:pPr algn="ctr"/>
                      <a:r>
                        <a:rPr lang="ru-RU" sz="1800" b="1" dirty="0" smtClean="0">
                          <a:latin typeface="Times New Roman" pitchFamily="18" charset="0"/>
                          <a:cs typeface="Times New Roman" pitchFamily="18" charset="0"/>
                        </a:rPr>
                        <a:t>Т</a:t>
                      </a:r>
                      <a:r>
                        <a:rPr lang="ru-RU" sz="1400" b="1" dirty="0" smtClean="0">
                          <a:latin typeface="Times New Roman" pitchFamily="18" charset="0"/>
                          <a:cs typeface="Times New Roman" pitchFamily="18" charset="0"/>
                        </a:rPr>
                        <a:t> (т-РНК)</a:t>
                      </a:r>
                      <a:endParaRPr lang="ru-RU" sz="14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1194619">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bl>
          </a:graphicData>
        </a:graphic>
      </p:graphicFrame>
    </p:spTree>
    <p:extLst>
      <p:ext uri="{BB962C8B-B14F-4D97-AF65-F5344CB8AC3E}">
        <p14:creationId xmlns:p14="http://schemas.microsoft.com/office/powerpoint/2010/main" val="3283059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dmin\Documents\Безымянный КИСЛОТА.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723" t="14183" r="6437" b="6849"/>
          <a:stretch/>
        </p:blipFill>
        <p:spPr bwMode="auto">
          <a:xfrm>
            <a:off x="971600" y="1844824"/>
            <a:ext cx="2262805" cy="183179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435608" y="274638"/>
            <a:ext cx="7498080" cy="562074"/>
          </a:xfrm>
        </p:spPr>
        <p:txBody>
          <a:bodyPr>
            <a:normAutofit fontScale="90000"/>
          </a:bodyPr>
          <a:lstStyle/>
          <a:p>
            <a:pPr algn="ctr"/>
            <a:r>
              <a:rPr lang="ru-RU" sz="3200" dirty="0" smtClean="0">
                <a:latin typeface="Times New Roman" pitchFamily="18" charset="0"/>
                <a:cs typeface="Times New Roman" pitchFamily="18" charset="0"/>
              </a:rPr>
              <a:t>Задачи на определение длины и массы гена, массы белка</a:t>
            </a:r>
            <a:endParaRPr lang="ru-RU" sz="3200" dirty="0">
              <a:latin typeface="Times New Roman" pitchFamily="18" charset="0"/>
              <a:cs typeface="Times New Roman" pitchFamily="18" charset="0"/>
            </a:endParaRPr>
          </a:p>
        </p:txBody>
      </p:sp>
      <p:sp>
        <p:nvSpPr>
          <p:cNvPr id="3" name="Объект 2"/>
          <p:cNvSpPr>
            <a:spLocks noGrp="1"/>
          </p:cNvSpPr>
          <p:nvPr>
            <p:ph idx="1"/>
          </p:nvPr>
        </p:nvSpPr>
        <p:spPr>
          <a:xfrm>
            <a:off x="395536" y="1124744"/>
            <a:ext cx="8538152" cy="5544616"/>
          </a:xfrm>
        </p:spPr>
        <p:txBody>
          <a:bodyPr>
            <a:normAutofit/>
          </a:bodyPr>
          <a:lstStyle/>
          <a:p>
            <a:pPr marL="82296" indent="0">
              <a:buNone/>
            </a:pPr>
            <a:r>
              <a:rPr lang="ru-RU" sz="2400" dirty="0" smtClean="0">
                <a:latin typeface="Times New Roman" pitchFamily="18" charset="0"/>
                <a:cs typeface="Times New Roman" pitchFamily="18" charset="0"/>
              </a:rPr>
              <a:t>Решать задачи такого типа помогут следующие схемы:</a:t>
            </a:r>
          </a:p>
          <a:p>
            <a:pPr marL="82296" indent="0">
              <a:buNone/>
            </a:pPr>
            <a:r>
              <a:rPr lang="ru-RU" sz="1600" b="1" dirty="0" smtClean="0">
                <a:solidFill>
                  <a:srgbClr val="FF0000"/>
                </a:solidFill>
                <a:latin typeface="Times New Roman" pitchFamily="18" charset="0"/>
                <a:cs typeface="Times New Roman" pitchFamily="18" charset="0"/>
              </a:rPr>
              <a:t>                  масса белка 	</a:t>
            </a:r>
            <a:r>
              <a:rPr lang="ru-RU" sz="1400" dirty="0" smtClean="0">
                <a:latin typeface="Times New Roman" pitchFamily="18" charset="0"/>
                <a:cs typeface="Times New Roman" pitchFamily="18" charset="0"/>
              </a:rPr>
              <a:t>	</a:t>
            </a:r>
            <a:r>
              <a:rPr lang="ru-RU" sz="1600" b="1" dirty="0" smtClean="0">
                <a:solidFill>
                  <a:srgbClr val="FF0000"/>
                </a:solidFill>
                <a:latin typeface="Times New Roman" pitchFamily="18" charset="0"/>
                <a:cs typeface="Times New Roman" pitchFamily="18" charset="0"/>
              </a:rPr>
              <a:t>масса гена 		длина гена</a:t>
            </a:r>
          </a:p>
          <a:p>
            <a:pPr marL="82296" indent="0">
              <a:buNone/>
            </a:pPr>
            <a:r>
              <a:rPr lang="ru-RU" sz="1400" dirty="0">
                <a:latin typeface="Times New Roman" pitchFamily="18" charset="0"/>
                <a:cs typeface="Times New Roman" pitchFamily="18" charset="0"/>
              </a:rPr>
              <a:t>	</a:t>
            </a:r>
            <a:r>
              <a:rPr lang="ru-RU" sz="1400" dirty="0" smtClean="0">
                <a:latin typeface="Times New Roman" pitchFamily="18" charset="0"/>
                <a:cs typeface="Times New Roman" pitchFamily="18" charset="0"/>
              </a:rPr>
              <a:t>	       деление 		           											   </a:t>
            </a:r>
          </a:p>
          <a:p>
            <a:pPr marL="0" indent="0">
              <a:buNone/>
            </a:pPr>
            <a:r>
              <a:rPr lang="ru-RU" sz="2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умножение</a:t>
            </a:r>
            <a:r>
              <a:rPr lang="ru-RU" sz="2400" dirty="0" smtClean="0">
                <a:latin typeface="Times New Roman" pitchFamily="18" charset="0"/>
                <a:cs typeface="Times New Roman" pitchFamily="18" charset="0"/>
              </a:rPr>
              <a:t>             </a:t>
            </a:r>
          </a:p>
          <a:p>
            <a:pPr marL="0" indent="0">
              <a:buNone/>
            </a:pPr>
            <a:endParaRPr lang="ru-RU" sz="2400" dirty="0">
              <a:latin typeface="Times New Roman" pitchFamily="18" charset="0"/>
              <a:cs typeface="Times New Roman" pitchFamily="18" charset="0"/>
            </a:endParaRPr>
          </a:p>
          <a:p>
            <a:pPr marL="0" indent="0">
              <a:buNone/>
            </a:pPr>
            <a:endParaRPr lang="ru-RU" sz="2400" dirty="0" smtClean="0">
              <a:latin typeface="Times New Roman" pitchFamily="18" charset="0"/>
              <a:cs typeface="Times New Roman" pitchFamily="18" charset="0"/>
            </a:endParaRPr>
          </a:p>
          <a:p>
            <a:pPr marL="0" indent="0">
              <a:buNone/>
            </a:pP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m –</a:t>
            </a:r>
            <a:r>
              <a:rPr lang="ru-RU" sz="1800" dirty="0" smtClean="0">
                <a:latin typeface="Times New Roman" pitchFamily="18" charset="0"/>
                <a:cs typeface="Times New Roman" pitchFamily="18" charset="0"/>
              </a:rPr>
              <a:t>масса белка	        </a:t>
            </a:r>
            <a:r>
              <a:rPr lang="en-US" sz="1800" dirty="0" smtClean="0">
                <a:latin typeface="Times New Roman" pitchFamily="18" charset="0"/>
                <a:cs typeface="Times New Roman" pitchFamily="18" charset="0"/>
              </a:rPr>
              <a:t>m</a:t>
            </a:r>
            <a:r>
              <a:rPr lang="ru-RU" sz="1800" dirty="0" smtClean="0">
                <a:latin typeface="Times New Roman" pitchFamily="18" charset="0"/>
                <a:cs typeface="Times New Roman" pitchFamily="18" charset="0"/>
              </a:rPr>
              <a:t> – масса -гена     	</a:t>
            </a:r>
            <a:r>
              <a:rPr lang="en-US" sz="1800" dirty="0" smtClean="0">
                <a:latin typeface="Times New Roman" pitchFamily="18" charset="0"/>
                <a:cs typeface="Times New Roman" pitchFamily="18" charset="0"/>
              </a:rPr>
              <a:t>l</a:t>
            </a:r>
            <a:r>
              <a:rPr lang="ru-RU" sz="1800" dirty="0" smtClean="0">
                <a:latin typeface="Times New Roman" pitchFamily="18" charset="0"/>
                <a:cs typeface="Times New Roman" pitchFamily="18" charset="0"/>
              </a:rPr>
              <a:t>-длина гена</a:t>
            </a:r>
          </a:p>
          <a:p>
            <a:pPr marL="0" indent="0">
              <a:buNone/>
            </a:pP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А</a:t>
            </a:r>
            <a:r>
              <a:rPr lang="ru-RU" sz="1600" dirty="0" smtClean="0">
                <a:latin typeface="Times New Roman" pitchFamily="18" charset="0"/>
                <a:cs typeface="Times New Roman" pitchFamily="18" charset="0"/>
              </a:rPr>
              <a:t>-число аминокислот        </a:t>
            </a:r>
            <a:r>
              <a:rPr lang="ru-RU" sz="1600" b="1" dirty="0" smtClean="0">
                <a:latin typeface="Times New Roman" pitchFamily="18" charset="0"/>
                <a:cs typeface="Times New Roman" pitchFamily="18" charset="0"/>
              </a:rPr>
              <a:t>Н</a:t>
            </a:r>
            <a:r>
              <a:rPr lang="ru-RU" sz="1600" dirty="0" smtClean="0">
                <a:latin typeface="Times New Roman" pitchFamily="18" charset="0"/>
                <a:cs typeface="Times New Roman" pitchFamily="18" charset="0"/>
              </a:rPr>
              <a:t> – число нуклеотидов       	 </a:t>
            </a:r>
            <a:r>
              <a:rPr lang="ru-RU" sz="1800" dirty="0" smtClean="0">
                <a:latin typeface="Times New Roman" pitchFamily="18" charset="0"/>
                <a:cs typeface="Times New Roman" pitchFamily="18" charset="0"/>
              </a:rPr>
              <a:t>Н</a:t>
            </a:r>
            <a:r>
              <a:rPr lang="ru-RU" sz="1600" dirty="0" smtClean="0">
                <a:latin typeface="Times New Roman" pitchFamily="18" charset="0"/>
                <a:cs typeface="Times New Roman" pitchFamily="18" charset="0"/>
              </a:rPr>
              <a:t>- число 	нуклеотидов 							одной цепи ДНК</a:t>
            </a:r>
          </a:p>
          <a:p>
            <a:pPr marL="0" indent="0">
              <a:buNone/>
            </a:pPr>
            <a:r>
              <a:rPr lang="ru-RU" sz="1600" dirty="0" smtClean="0">
                <a:latin typeface="Times New Roman" pitchFamily="18" charset="0"/>
                <a:cs typeface="Times New Roman" pitchFamily="18" charset="0"/>
              </a:rPr>
              <a:t>       110-</a:t>
            </a:r>
            <a:r>
              <a:rPr lang="en-US" sz="1600" dirty="0" smtClean="0">
                <a:latin typeface="Times New Roman" pitchFamily="18" charset="0"/>
                <a:cs typeface="Times New Roman" pitchFamily="18" charset="0"/>
              </a:rPr>
              <a:t>m </a:t>
            </a:r>
            <a:r>
              <a:rPr lang="ru-RU" sz="1600" dirty="0" smtClean="0">
                <a:latin typeface="Times New Roman" pitchFamily="18" charset="0"/>
                <a:cs typeface="Times New Roman" pitchFamily="18" charset="0"/>
              </a:rPr>
              <a:t> 1-й АК	       	  300- </a:t>
            </a:r>
            <a:r>
              <a:rPr lang="en-US" sz="1600" dirty="0" smtClean="0">
                <a:latin typeface="Times New Roman" pitchFamily="18" charset="0"/>
                <a:cs typeface="Times New Roman" pitchFamily="18" charset="0"/>
              </a:rPr>
              <a:t>m</a:t>
            </a:r>
            <a:r>
              <a:rPr lang="ru-RU" sz="1600" dirty="0" smtClean="0">
                <a:latin typeface="Times New Roman" pitchFamily="18" charset="0"/>
                <a:cs typeface="Times New Roman" pitchFamily="18" charset="0"/>
              </a:rPr>
              <a:t> 1-го нуклеотида 	0,34 – размер 1-го нуклеотида</a:t>
            </a:r>
          </a:p>
          <a:p>
            <a:pPr marL="0" indent="0">
              <a:buNone/>
            </a:pPr>
            <a:endParaRPr lang="ru-RU" sz="1600" dirty="0">
              <a:latin typeface="Times New Roman" pitchFamily="18" charset="0"/>
              <a:cs typeface="Times New Roman" pitchFamily="18" charset="0"/>
            </a:endParaRPr>
          </a:p>
          <a:p>
            <a:pPr marL="0" indent="0" algn="just">
              <a:buNone/>
            </a:pPr>
            <a:r>
              <a:rPr lang="ru-RU" sz="2400" b="1" dirty="0" smtClean="0">
                <a:solidFill>
                  <a:srgbClr val="FF0000"/>
                </a:solidFill>
                <a:latin typeface="Times New Roman" pitchFamily="18" charset="0"/>
                <a:cs typeface="Times New Roman" pitchFamily="18" charset="0"/>
              </a:rPr>
              <a:t>Мысленно закрываем сектор. В котором находится искомая величина, и далее известную величину умножаем или делим на постоянный коэффициент.</a:t>
            </a:r>
            <a:endParaRPr lang="ru-RU" sz="2400" b="1" dirty="0">
              <a:solidFill>
                <a:srgbClr val="FF0000"/>
              </a:solidFill>
              <a:latin typeface="Times New Roman" pitchFamily="18" charset="0"/>
              <a:cs typeface="Times New Roman" pitchFamily="18" charset="0"/>
            </a:endParaRPr>
          </a:p>
        </p:txBody>
      </p:sp>
      <p:pic>
        <p:nvPicPr>
          <p:cNvPr id="3075" name="Picture 3" descr="C:\Users\Admin\Documents\Безымянный КИСЛОТА.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390" t="14409" r="6404" b="5848"/>
          <a:stretch/>
        </p:blipFill>
        <p:spPr bwMode="auto">
          <a:xfrm>
            <a:off x="3707904" y="1908580"/>
            <a:ext cx="2253221" cy="183179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dmin\Documents\Безымянный КИСЛОТА.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242" t="12762" r="6919" b="6762"/>
          <a:stretch/>
        </p:blipFill>
        <p:spPr bwMode="auto">
          <a:xfrm>
            <a:off x="6352478" y="1911792"/>
            <a:ext cx="2314102" cy="183179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Прямая со стрелкой 6"/>
          <p:cNvCxnSpPr/>
          <p:nvPr/>
        </p:nvCxnSpPr>
        <p:spPr>
          <a:xfrm>
            <a:off x="1335377" y="2760721"/>
            <a:ext cx="504056" cy="33900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H="1">
            <a:off x="2267744" y="2138949"/>
            <a:ext cx="648072" cy="3860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flipH="1">
            <a:off x="5004048" y="2284138"/>
            <a:ext cx="648072" cy="3860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flipH="1">
            <a:off x="7586421" y="2313396"/>
            <a:ext cx="648072" cy="3860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6876256" y="2655783"/>
            <a:ext cx="504056" cy="42158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3860304" y="2616899"/>
            <a:ext cx="504056" cy="42158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75617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556792"/>
            <a:ext cx="8136904" cy="4680520"/>
          </a:xfrm>
        </p:spPr>
        <p:txBody>
          <a:bodyPr>
            <a:noAutofit/>
          </a:bodyPr>
          <a:lstStyle/>
          <a:p>
            <a:pPr indent="530225"/>
            <a:r>
              <a:rPr lang="ru-RU" sz="2800" dirty="0" smtClean="0">
                <a:effectLst/>
                <a:latin typeface="Times New Roman" pitchFamily="18" charset="0"/>
                <a:cs typeface="Times New Roman" pitchFamily="18" charset="0"/>
              </a:rPr>
              <a:t>Белок состоит из 250 аминокислот. Определите,  во сколько раз молекулярная масса участка гена, кодирующего этот полипептид, превышает молекулярную массу белка (средняя масса молекулы аминокислоты -110, а нуклеотида -300).  Ответ поясните. </a:t>
            </a:r>
            <a:br>
              <a:rPr lang="ru-RU" sz="2800" dirty="0" smtClean="0">
                <a:effectLst/>
                <a:latin typeface="Times New Roman" pitchFamily="18" charset="0"/>
                <a:cs typeface="Times New Roman" pitchFamily="18" charset="0"/>
              </a:rPr>
            </a:br>
            <a:r>
              <a:rPr lang="ru-RU" sz="2800" b="1" dirty="0" smtClean="0">
                <a:solidFill>
                  <a:srgbClr val="002060"/>
                </a:solidFill>
                <a:effectLst/>
                <a:latin typeface="Times New Roman" pitchFamily="18" charset="0"/>
                <a:cs typeface="Times New Roman" pitchFamily="18" charset="0"/>
              </a:rPr>
              <a:t>Решение: </a:t>
            </a:r>
            <a:br>
              <a:rPr lang="ru-RU" sz="2800" b="1" dirty="0" smtClean="0">
                <a:solidFill>
                  <a:srgbClr val="002060"/>
                </a:solidFill>
                <a:effectLst/>
                <a:latin typeface="Times New Roman" pitchFamily="18" charset="0"/>
                <a:cs typeface="Times New Roman" pitchFamily="18" charset="0"/>
              </a:rPr>
            </a:br>
            <a:r>
              <a:rPr lang="ru-RU" sz="2800" b="1" dirty="0" smtClean="0">
                <a:solidFill>
                  <a:srgbClr val="002060"/>
                </a:solidFill>
                <a:effectLst/>
                <a:latin typeface="Times New Roman" pitchFamily="18" charset="0"/>
                <a:cs typeface="Times New Roman" pitchFamily="18" charset="0"/>
              </a:rPr>
              <a:t>1. Генетический код </a:t>
            </a:r>
            <a:r>
              <a:rPr lang="ru-RU" sz="2800" b="1" dirty="0" err="1" smtClean="0">
                <a:solidFill>
                  <a:srgbClr val="002060"/>
                </a:solidFill>
                <a:effectLst/>
                <a:latin typeface="Times New Roman" pitchFamily="18" charset="0"/>
                <a:cs typeface="Times New Roman" pitchFamily="18" charset="0"/>
              </a:rPr>
              <a:t>триплетен</a:t>
            </a:r>
            <a:r>
              <a:rPr lang="ru-RU" sz="2800" b="1" dirty="0" smtClean="0">
                <a:solidFill>
                  <a:srgbClr val="002060"/>
                </a:solidFill>
                <a:effectLst/>
                <a:latin typeface="Times New Roman" pitchFamily="18" charset="0"/>
                <a:cs typeface="Times New Roman" pitchFamily="18" charset="0"/>
              </a:rPr>
              <a:t>, </a:t>
            </a:r>
            <a:r>
              <a:rPr lang="ru-RU" sz="2800" b="1" dirty="0">
                <a:solidFill>
                  <a:srgbClr val="002060"/>
                </a:solidFill>
                <a:effectLst/>
                <a:latin typeface="Times New Roman" pitchFamily="18" charset="0"/>
                <a:cs typeface="Times New Roman" pitchFamily="18" charset="0"/>
              </a:rPr>
              <a:t>→</a:t>
            </a:r>
            <a:r>
              <a:rPr lang="ru-RU" sz="2800" b="1" dirty="0" smtClean="0">
                <a:solidFill>
                  <a:srgbClr val="002060"/>
                </a:solidFill>
                <a:effectLst/>
                <a:latin typeface="Times New Roman" pitchFamily="18" charset="0"/>
                <a:cs typeface="Times New Roman" pitchFamily="18" charset="0"/>
              </a:rPr>
              <a:t>,белок , состоящий из 250 АК, кодируется 250*3=750 нуклеотидами (схема 1).</a:t>
            </a:r>
            <a:br>
              <a:rPr lang="ru-RU" sz="2800" b="1" dirty="0" smtClean="0">
                <a:solidFill>
                  <a:srgbClr val="002060"/>
                </a:solidFill>
                <a:effectLst/>
                <a:latin typeface="Times New Roman" pitchFamily="18" charset="0"/>
                <a:cs typeface="Times New Roman" pitchFamily="18" charset="0"/>
              </a:rPr>
            </a:br>
            <a:r>
              <a:rPr lang="ru-RU" sz="2800" b="1" dirty="0" smtClean="0">
                <a:solidFill>
                  <a:srgbClr val="002060"/>
                </a:solidFill>
                <a:effectLst/>
                <a:latin typeface="Times New Roman" pitchFamily="18" charset="0"/>
                <a:cs typeface="Times New Roman" pitchFamily="18" charset="0"/>
              </a:rPr>
              <a:t>2. Молекулярная масса белка: 250*110=27500 а.е. м. (схема масса белка). Молекулярная масса гена: 750*300=225000 </a:t>
            </a:r>
            <a:r>
              <a:rPr lang="ru-RU" sz="2800" b="1" dirty="0" err="1" smtClean="0">
                <a:solidFill>
                  <a:srgbClr val="002060"/>
                </a:solidFill>
                <a:effectLst/>
                <a:latin typeface="Times New Roman" pitchFamily="18" charset="0"/>
                <a:cs typeface="Times New Roman" pitchFamily="18" charset="0"/>
              </a:rPr>
              <a:t>а.е.м</a:t>
            </a:r>
            <a:r>
              <a:rPr lang="ru-RU" sz="2800" b="1" dirty="0" smtClean="0">
                <a:solidFill>
                  <a:srgbClr val="002060"/>
                </a:solidFill>
                <a:effectLst/>
                <a:latin typeface="Times New Roman" pitchFamily="18" charset="0"/>
                <a:cs typeface="Times New Roman" pitchFamily="18" charset="0"/>
              </a:rPr>
              <a:t>. (схема масса гена)</a:t>
            </a:r>
            <a:br>
              <a:rPr lang="ru-RU" sz="2800" b="1" dirty="0" smtClean="0">
                <a:solidFill>
                  <a:srgbClr val="002060"/>
                </a:solidFill>
                <a:effectLst/>
                <a:latin typeface="Times New Roman" pitchFamily="18" charset="0"/>
                <a:cs typeface="Times New Roman" pitchFamily="18" charset="0"/>
              </a:rPr>
            </a:br>
            <a:r>
              <a:rPr lang="ru-RU" sz="2800" b="1" dirty="0" smtClean="0">
                <a:solidFill>
                  <a:srgbClr val="002060"/>
                </a:solidFill>
                <a:effectLst/>
                <a:latin typeface="Times New Roman" pitchFamily="18" charset="0"/>
                <a:cs typeface="Times New Roman" pitchFamily="18" charset="0"/>
              </a:rPr>
              <a:t>3. Фрагмент молекулы ДНК тяжелее, чем кодируемый им белок, в 225000:27500≈8 раз</a:t>
            </a:r>
            <a:br>
              <a:rPr lang="ru-RU" sz="2800" b="1" dirty="0" smtClean="0">
                <a:solidFill>
                  <a:srgbClr val="002060"/>
                </a:solidFill>
                <a:effectLst/>
                <a:latin typeface="Times New Roman" pitchFamily="18" charset="0"/>
                <a:cs typeface="Times New Roman" pitchFamily="18" charset="0"/>
              </a:rPr>
            </a:br>
            <a:r>
              <a:rPr lang="ru-RU" sz="2800" dirty="0" smtClean="0">
                <a:effectLst/>
                <a:latin typeface="Times New Roman" pitchFamily="18" charset="0"/>
                <a:cs typeface="Times New Roman" pitchFamily="18" charset="0"/>
              </a:rPr>
              <a:t/>
            </a:r>
            <a:br>
              <a:rPr lang="ru-RU" sz="2800" dirty="0" smtClean="0">
                <a:effectLst/>
                <a:latin typeface="Times New Roman" pitchFamily="18" charset="0"/>
                <a:cs typeface="Times New Roman" pitchFamily="18" charset="0"/>
              </a:rPr>
            </a:br>
            <a:endParaRPr lang="ru-RU" sz="280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2296750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548680"/>
            <a:ext cx="7962088" cy="6048672"/>
          </a:xfrm>
        </p:spPr>
        <p:txBody>
          <a:bodyPr>
            <a:noAutofit/>
          </a:bodyPr>
          <a:lstStyle/>
          <a:p>
            <a:pPr indent="354013"/>
            <a:r>
              <a:rPr lang="ru-RU" sz="2800" dirty="0" smtClean="0">
                <a:effectLst/>
                <a:latin typeface="Times New Roman" pitchFamily="18" charset="0"/>
                <a:cs typeface="Times New Roman" pitchFamily="18" charset="0"/>
              </a:rPr>
              <a:t>Сколько нуклеотидов содержит ген (обе цепи ДНК), в котором закодирован белок, состоящий из 330 АК? Какую он имеет длину (расстояние между нуклеотидами в ДНК 0,34 </a:t>
            </a:r>
            <a:r>
              <a:rPr lang="ru-RU" sz="2800" dirty="0" err="1" smtClean="0">
                <a:effectLst/>
                <a:latin typeface="Times New Roman" pitchFamily="18" charset="0"/>
                <a:cs typeface="Times New Roman" pitchFamily="18" charset="0"/>
              </a:rPr>
              <a:t>нм</a:t>
            </a:r>
            <a:r>
              <a:rPr lang="ru-RU" sz="2800" dirty="0" smtClean="0">
                <a:effectLst/>
                <a:latin typeface="Times New Roman" pitchFamily="18" charset="0"/>
                <a:cs typeface="Times New Roman" pitchFamily="18" charset="0"/>
              </a:rPr>
              <a:t>). Какое время понадобится для синтеза этого белка, если скорость передвижения рибосомы по и-РНК составляет 6 триплетов в секунду?</a:t>
            </a:r>
            <a:br>
              <a:rPr lang="ru-RU" sz="2800" dirty="0" smtClean="0">
                <a:effectLst/>
                <a:latin typeface="Times New Roman" pitchFamily="18" charset="0"/>
                <a:cs typeface="Times New Roman" pitchFamily="18" charset="0"/>
              </a:rPr>
            </a:br>
            <a:r>
              <a:rPr lang="ru-RU" sz="2400" b="1" dirty="0" smtClean="0">
                <a:solidFill>
                  <a:srgbClr val="002060"/>
                </a:solidFill>
                <a:effectLst/>
                <a:latin typeface="Times New Roman" pitchFamily="18" charset="0"/>
                <a:cs typeface="Times New Roman" pitchFamily="18" charset="0"/>
              </a:rPr>
              <a:t>Решение: </a:t>
            </a:r>
            <a:br>
              <a:rPr lang="ru-RU" sz="2400" b="1" dirty="0" smtClean="0">
                <a:solidFill>
                  <a:srgbClr val="002060"/>
                </a:solidFill>
                <a:effectLst/>
                <a:latin typeface="Times New Roman" pitchFamily="18" charset="0"/>
                <a:cs typeface="Times New Roman" pitchFamily="18" charset="0"/>
              </a:rPr>
            </a:br>
            <a:r>
              <a:rPr lang="ru-RU" sz="2400" b="1" dirty="0" smtClean="0">
                <a:solidFill>
                  <a:srgbClr val="002060"/>
                </a:solidFill>
                <a:effectLst/>
                <a:latin typeface="Times New Roman" pitchFamily="18" charset="0"/>
                <a:cs typeface="Times New Roman" pitchFamily="18" charset="0"/>
              </a:rPr>
              <a:t>1</a:t>
            </a:r>
            <a:r>
              <a:rPr lang="ru-RU" sz="2400" b="1" dirty="0">
                <a:solidFill>
                  <a:srgbClr val="002060"/>
                </a:solidFill>
                <a:effectLst/>
                <a:latin typeface="Times New Roman" pitchFamily="18" charset="0"/>
                <a:cs typeface="Times New Roman" pitchFamily="18" charset="0"/>
              </a:rPr>
              <a:t>. Генетический код </a:t>
            </a:r>
            <a:r>
              <a:rPr lang="ru-RU" sz="2400" b="1" dirty="0" err="1">
                <a:solidFill>
                  <a:srgbClr val="002060"/>
                </a:solidFill>
                <a:effectLst/>
                <a:latin typeface="Times New Roman" pitchFamily="18" charset="0"/>
                <a:cs typeface="Times New Roman" pitchFamily="18" charset="0"/>
              </a:rPr>
              <a:t>триплетен</a:t>
            </a:r>
            <a:r>
              <a:rPr lang="ru-RU" sz="2400" b="1" dirty="0">
                <a:solidFill>
                  <a:srgbClr val="002060"/>
                </a:solidFill>
                <a:effectLst/>
                <a:latin typeface="Times New Roman" pitchFamily="18" charset="0"/>
                <a:cs typeface="Times New Roman" pitchFamily="18" charset="0"/>
              </a:rPr>
              <a:t>, →,</a:t>
            </a:r>
            <a:r>
              <a:rPr lang="ru-RU" sz="2400" b="1" dirty="0" smtClean="0">
                <a:solidFill>
                  <a:srgbClr val="002060"/>
                </a:solidFill>
                <a:effectLst/>
                <a:latin typeface="Times New Roman" pitchFamily="18" charset="0"/>
                <a:cs typeface="Times New Roman" pitchFamily="18" charset="0"/>
              </a:rPr>
              <a:t> число нуклеотидов, кодирующих этот белок =330*3=990, в двух цепях ДНК число нуклеотидов = 900*2=1980.</a:t>
            </a:r>
            <a:br>
              <a:rPr lang="ru-RU" sz="2400" b="1" dirty="0" smtClean="0">
                <a:solidFill>
                  <a:srgbClr val="002060"/>
                </a:solidFill>
                <a:effectLst/>
                <a:latin typeface="Times New Roman" pitchFamily="18" charset="0"/>
                <a:cs typeface="Times New Roman" pitchFamily="18" charset="0"/>
              </a:rPr>
            </a:br>
            <a:r>
              <a:rPr lang="ru-RU" sz="2400" b="1" dirty="0" smtClean="0">
                <a:solidFill>
                  <a:srgbClr val="002060"/>
                </a:solidFill>
                <a:effectLst/>
                <a:latin typeface="Times New Roman" pitchFamily="18" charset="0"/>
                <a:cs typeface="Times New Roman" pitchFamily="18" charset="0"/>
              </a:rPr>
              <a:t>2. Длина гена: 900*0,34 = 336,6 </a:t>
            </a:r>
            <a:r>
              <a:rPr lang="ru-RU" sz="2400" b="1" dirty="0" err="1" smtClean="0">
                <a:solidFill>
                  <a:srgbClr val="002060"/>
                </a:solidFill>
                <a:effectLst/>
                <a:latin typeface="Times New Roman" pitchFamily="18" charset="0"/>
                <a:cs typeface="Times New Roman" pitchFamily="18" charset="0"/>
              </a:rPr>
              <a:t>нм</a:t>
            </a:r>
            <a:r>
              <a:rPr lang="ru-RU" sz="2400" b="1" dirty="0" smtClean="0">
                <a:solidFill>
                  <a:srgbClr val="002060"/>
                </a:solidFill>
                <a:effectLst/>
                <a:latin typeface="Times New Roman" pitchFamily="18" charset="0"/>
                <a:cs typeface="Times New Roman" pitchFamily="18" charset="0"/>
              </a:rPr>
              <a:t> (схема длина гена).</a:t>
            </a:r>
            <a:br>
              <a:rPr lang="ru-RU" sz="2400" b="1" dirty="0" smtClean="0">
                <a:solidFill>
                  <a:srgbClr val="002060"/>
                </a:solidFill>
                <a:effectLst/>
                <a:latin typeface="Times New Roman" pitchFamily="18" charset="0"/>
                <a:cs typeface="Times New Roman" pitchFamily="18" charset="0"/>
              </a:rPr>
            </a:br>
            <a:r>
              <a:rPr lang="ru-RU" sz="2400" b="1" dirty="0" smtClean="0">
                <a:solidFill>
                  <a:srgbClr val="002060"/>
                </a:solidFill>
                <a:effectLst/>
                <a:latin typeface="Times New Roman" pitchFamily="18" charset="0"/>
                <a:cs typeface="Times New Roman" pitchFamily="18" charset="0"/>
              </a:rPr>
              <a:t>3. Время синтеза: число нуклеотидов и-РНК = числу нуклеотидов, кодирующих этот белок в ДНК= 900/18 (6 триплетов=18 нуклеотидам) = 55 с.</a:t>
            </a:r>
            <a:r>
              <a:rPr lang="ru-RU" sz="2800" b="1" dirty="0" smtClean="0">
                <a:solidFill>
                  <a:srgbClr val="002060"/>
                </a:solidFill>
                <a:effectLst/>
                <a:latin typeface="Times New Roman" pitchFamily="18" charset="0"/>
                <a:cs typeface="Times New Roman" pitchFamily="18" charset="0"/>
              </a:rPr>
              <a:t/>
            </a:r>
            <a:br>
              <a:rPr lang="ru-RU" sz="2800" b="1" dirty="0" smtClean="0">
                <a:solidFill>
                  <a:srgbClr val="002060"/>
                </a:solidFill>
                <a:effectLst/>
                <a:latin typeface="Times New Roman" pitchFamily="18" charset="0"/>
                <a:cs typeface="Times New Roman" pitchFamily="18" charset="0"/>
              </a:rPr>
            </a:br>
            <a:r>
              <a:rPr lang="ru-RU" sz="2800" dirty="0" smtClean="0">
                <a:solidFill>
                  <a:srgbClr val="002060"/>
                </a:solidFill>
                <a:effectLst/>
                <a:latin typeface="Times New Roman" pitchFamily="18" charset="0"/>
                <a:cs typeface="Times New Roman" pitchFamily="18" charset="0"/>
              </a:rPr>
              <a:t/>
            </a:r>
            <a:br>
              <a:rPr lang="ru-RU" sz="2800" dirty="0" smtClean="0">
                <a:solidFill>
                  <a:srgbClr val="002060"/>
                </a:solidFill>
                <a:effectLst/>
                <a:latin typeface="Times New Roman" pitchFamily="18" charset="0"/>
                <a:cs typeface="Times New Roman" pitchFamily="18" charset="0"/>
              </a:rPr>
            </a:br>
            <a:endParaRPr lang="ru-RU" sz="2800"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1215728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359898"/>
            <a:ext cx="8083624" cy="764846"/>
          </a:xfrm>
        </p:spPr>
        <p:txBody>
          <a:bodyPr>
            <a:noAutofit/>
          </a:bodyPr>
          <a:lstStyle/>
          <a:p>
            <a:pPr algn="ctr"/>
            <a:r>
              <a:rPr lang="ru-RU" sz="2400" b="1" dirty="0" smtClean="0">
                <a:effectLst/>
                <a:latin typeface="Times New Roman" pitchFamily="18" charset="0"/>
                <a:cs typeface="Times New Roman" pitchFamily="18" charset="0"/>
              </a:rPr>
              <a:t>Задачи на определение аминокислотного состава белков, в том числе до и после мутации в молекуле ДНК</a:t>
            </a:r>
            <a:endParaRPr lang="ru-RU" sz="2400" b="1" dirty="0">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71600" y="1124744"/>
            <a:ext cx="7867600" cy="5400600"/>
          </a:xfrm>
        </p:spPr>
        <p:txBody>
          <a:bodyPr/>
          <a:lstStyle/>
          <a:p>
            <a:pPr marL="26988" indent="327025" algn="just"/>
            <a:r>
              <a:rPr lang="ru-RU" dirty="0" smtClean="0">
                <a:solidFill>
                  <a:schemeClr val="tx1"/>
                </a:solidFill>
                <a:latin typeface="Times New Roman" pitchFamily="18" charset="0"/>
                <a:cs typeface="Times New Roman" pitchFamily="18" charset="0"/>
              </a:rPr>
              <a:t>Для решения задач такого типа нужно помнить , что молекула ДНК состоит из двух полинуклеотидных цепей, которые удерживаются  водородными связями. Водородные связи  образуются между  комплементарными нуклеотидами (принцип </a:t>
            </a:r>
            <a:r>
              <a:rPr lang="ru-RU" dirty="0" err="1" smtClean="0">
                <a:solidFill>
                  <a:schemeClr val="tx1"/>
                </a:solidFill>
                <a:latin typeface="Times New Roman" pitchFamily="18" charset="0"/>
                <a:cs typeface="Times New Roman" pitchFamily="18" charset="0"/>
              </a:rPr>
              <a:t>комплементарности</a:t>
            </a:r>
            <a:r>
              <a:rPr lang="ru-RU" dirty="0" smtClean="0">
                <a:solidFill>
                  <a:schemeClr val="tx1"/>
                </a:solidFill>
                <a:latin typeface="Times New Roman" pitchFamily="18" charset="0"/>
                <a:cs typeface="Times New Roman" pitchFamily="18" charset="0"/>
              </a:rPr>
              <a:t>), между А и Т  образуются </a:t>
            </a:r>
            <a:r>
              <a:rPr lang="ru-RU" b="1" dirty="0" smtClean="0">
                <a:solidFill>
                  <a:srgbClr val="FF0000"/>
                </a:solidFill>
                <a:latin typeface="Times New Roman" pitchFamily="18" charset="0"/>
                <a:cs typeface="Times New Roman" pitchFamily="18" charset="0"/>
              </a:rPr>
              <a:t>две</a:t>
            </a:r>
            <a:r>
              <a:rPr lang="ru-RU" dirty="0" smtClean="0">
                <a:solidFill>
                  <a:schemeClr val="tx1"/>
                </a:solidFill>
                <a:latin typeface="Times New Roman" pitchFamily="18" charset="0"/>
                <a:cs typeface="Times New Roman" pitchFamily="18" charset="0"/>
              </a:rPr>
              <a:t> водородные связи, а между </a:t>
            </a:r>
            <a:r>
              <a:rPr lang="ru-RU" dirty="0" err="1" smtClean="0">
                <a:solidFill>
                  <a:schemeClr val="tx1"/>
                </a:solidFill>
                <a:latin typeface="Times New Roman" pitchFamily="18" charset="0"/>
                <a:cs typeface="Times New Roman" pitchFamily="18" charset="0"/>
              </a:rPr>
              <a:t>цитозином</a:t>
            </a:r>
            <a:r>
              <a:rPr lang="ru-RU" dirty="0" smtClean="0">
                <a:solidFill>
                  <a:schemeClr val="tx1"/>
                </a:solidFill>
                <a:latin typeface="Times New Roman" pitchFamily="18" charset="0"/>
                <a:cs typeface="Times New Roman" pitchFamily="18" charset="0"/>
              </a:rPr>
              <a:t> и гуанином – </a:t>
            </a:r>
            <a:r>
              <a:rPr lang="ru-RU" b="1" dirty="0" smtClean="0">
                <a:solidFill>
                  <a:srgbClr val="FF0000"/>
                </a:solidFill>
                <a:latin typeface="Times New Roman" pitchFamily="18" charset="0"/>
                <a:cs typeface="Times New Roman" pitchFamily="18" charset="0"/>
              </a:rPr>
              <a:t>три, </a:t>
            </a:r>
            <a:r>
              <a:rPr lang="ru-RU" dirty="0" smtClean="0">
                <a:solidFill>
                  <a:schemeClr val="tx1"/>
                </a:solidFill>
                <a:latin typeface="Times New Roman" pitchFamily="18" charset="0"/>
                <a:cs typeface="Times New Roman" pitchFamily="18" charset="0"/>
              </a:rPr>
              <a:t>и принцип </a:t>
            </a:r>
            <a:r>
              <a:rPr lang="ru-RU" dirty="0" err="1" smtClean="0">
                <a:solidFill>
                  <a:schemeClr val="tx1"/>
                </a:solidFill>
                <a:latin typeface="Times New Roman" pitchFamily="18" charset="0"/>
                <a:cs typeface="Times New Roman" pitchFamily="18" charset="0"/>
              </a:rPr>
              <a:t>комплементарности</a:t>
            </a:r>
            <a:r>
              <a:rPr lang="ru-RU" dirty="0" smtClean="0">
                <a:solidFill>
                  <a:schemeClr val="tx1"/>
                </a:solidFill>
                <a:latin typeface="Times New Roman" pitchFamily="18" charset="0"/>
                <a:cs typeface="Times New Roman" pitchFamily="18" charset="0"/>
              </a:rPr>
              <a:t> в ДНК и </a:t>
            </a:r>
            <a:r>
              <a:rPr lang="ru-RU" dirty="0" err="1" smtClean="0">
                <a:solidFill>
                  <a:schemeClr val="tx1"/>
                </a:solidFill>
                <a:latin typeface="Times New Roman" pitchFamily="18" charset="0"/>
                <a:cs typeface="Times New Roman" pitchFamily="18" charset="0"/>
              </a:rPr>
              <a:t>иРНК</a:t>
            </a:r>
            <a:r>
              <a:rPr lang="ru-RU" dirty="0" smtClean="0">
                <a:solidFill>
                  <a:schemeClr val="tx1"/>
                </a:solidFill>
                <a:latin typeface="Times New Roman" pitchFamily="18" charset="0"/>
                <a:cs typeface="Times New Roman" pitchFamily="18" charset="0"/>
              </a:rPr>
              <a:t>. </a:t>
            </a:r>
          </a:p>
          <a:p>
            <a:pPr marL="26988" indent="327025" algn="just"/>
            <a:r>
              <a:rPr lang="en-US" dirty="0" smtClean="0">
                <a:solidFill>
                  <a:srgbClr val="C00000"/>
                </a:solidFill>
                <a:latin typeface="Times New Roman" pitchFamily="18" charset="0"/>
                <a:cs typeface="Times New Roman" pitchFamily="18" charset="0"/>
              </a:rPr>
              <a:t> </a:t>
            </a:r>
            <a:r>
              <a:rPr lang="ru-RU" b="1" i="1" dirty="0">
                <a:solidFill>
                  <a:srgbClr val="C00000"/>
                </a:solidFill>
                <a:latin typeface="Times New Roman" pitchFamily="18" charset="0"/>
                <a:cs typeface="Times New Roman" pitchFamily="18" charset="0"/>
              </a:rPr>
              <a:t>шпаргалка 1 </a:t>
            </a:r>
            <a:r>
              <a:rPr lang="ru-RU" b="1" i="1" dirty="0" smtClean="0">
                <a:solidFill>
                  <a:schemeClr val="tx1"/>
                </a:solidFill>
                <a:latin typeface="Times New Roman" pitchFamily="18" charset="0"/>
                <a:cs typeface="Times New Roman" pitchFamily="18" charset="0"/>
              </a:rPr>
              <a:t>			      </a:t>
            </a:r>
            <a:r>
              <a:rPr lang="ru-RU" b="1" i="1" dirty="0" smtClean="0">
                <a:solidFill>
                  <a:srgbClr val="C00000"/>
                </a:solidFill>
                <a:latin typeface="Times New Roman" pitchFamily="18" charset="0"/>
                <a:cs typeface="Times New Roman" pitchFamily="18" charset="0"/>
              </a:rPr>
              <a:t>шпаргалка 2</a:t>
            </a:r>
          </a:p>
          <a:p>
            <a:pPr marL="26988" indent="327025" algn="just"/>
            <a:r>
              <a:rPr lang="ru-RU" dirty="0" smtClean="0">
                <a:solidFill>
                  <a:schemeClr val="tx1"/>
                </a:solidFill>
                <a:latin typeface="Times New Roman" pitchFamily="18" charset="0"/>
                <a:cs typeface="Times New Roman" pitchFamily="18" charset="0"/>
              </a:rPr>
              <a:t> </a:t>
            </a:r>
          </a:p>
          <a:p>
            <a:pPr marL="26988" indent="327025" algn="just"/>
            <a:endParaRPr lang="ru-RU" dirty="0">
              <a:solidFill>
                <a:schemeClr val="tx1"/>
              </a:solidFill>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647277089"/>
              </p:ext>
            </p:extLst>
          </p:nvPr>
        </p:nvGraphicFramePr>
        <p:xfrm>
          <a:off x="1331640" y="4797152"/>
          <a:ext cx="2520280" cy="1854200"/>
        </p:xfrm>
        <a:graphic>
          <a:graphicData uri="http://schemas.openxmlformats.org/drawingml/2006/table">
            <a:tbl>
              <a:tblPr firstRow="1" bandRow="1">
                <a:tableStyleId>{5C22544A-7EE6-4342-B048-85BDC9FD1C3A}</a:tableStyleId>
              </a:tblPr>
              <a:tblGrid>
                <a:gridCol w="792088"/>
                <a:gridCol w="864096"/>
                <a:gridCol w="864096"/>
              </a:tblGrid>
              <a:tr h="370840">
                <a:tc gridSpan="3">
                  <a:txBody>
                    <a:bodyPr/>
                    <a:lstStyle/>
                    <a:p>
                      <a:pPr algn="ctr"/>
                      <a:r>
                        <a:rPr lang="ru-RU" b="1" dirty="0" smtClean="0">
                          <a:solidFill>
                            <a:schemeClr val="tx1"/>
                          </a:solidFill>
                        </a:rPr>
                        <a:t>ДНК</a:t>
                      </a:r>
                      <a:endParaRPr lang="ru-RU" b="1" dirty="0">
                        <a:solidFill>
                          <a:schemeClr val="tx1"/>
                        </a:solidFill>
                      </a:endParaRPr>
                    </a:p>
                  </a:txBody>
                  <a:tcPr>
                    <a:solidFill>
                      <a:schemeClr val="bg2">
                        <a:lumMod val="90000"/>
                      </a:schemeClr>
                    </a:solidFill>
                  </a:tcPr>
                </a:tc>
                <a:tc hMerge="1">
                  <a:txBody>
                    <a:bodyPr/>
                    <a:lstStyle/>
                    <a:p>
                      <a:endParaRPr lang="ru-RU" dirty="0"/>
                    </a:p>
                  </a:txBody>
                  <a:tcPr/>
                </a:tc>
                <a:tc hMerge="1">
                  <a:txBody>
                    <a:bodyPr/>
                    <a:lstStyle/>
                    <a:p>
                      <a:endParaRPr lang="ru-RU" dirty="0"/>
                    </a:p>
                  </a:txBody>
                  <a:tcPr/>
                </a:tc>
              </a:tr>
              <a:tr h="370840">
                <a:tc>
                  <a:txBody>
                    <a:bodyPr/>
                    <a:lstStyle/>
                    <a:p>
                      <a:pPr algn="ctr"/>
                      <a:r>
                        <a:rPr lang="ru-RU" b="1" dirty="0" smtClean="0">
                          <a:solidFill>
                            <a:schemeClr val="tx1"/>
                          </a:solidFill>
                        </a:rPr>
                        <a:t>А</a:t>
                      </a:r>
                      <a:endParaRPr lang="ru-RU" b="1" dirty="0">
                        <a:solidFill>
                          <a:schemeClr val="tx1"/>
                        </a:solidFill>
                      </a:endParaRPr>
                    </a:p>
                  </a:txBody>
                  <a:tcPr>
                    <a:solidFill>
                      <a:schemeClr val="bg2">
                        <a:lumMod val="90000"/>
                      </a:schemeClr>
                    </a:solidFill>
                  </a:tcPr>
                </a:tc>
                <a:tc>
                  <a:txBody>
                    <a:bodyPr/>
                    <a:lstStyle/>
                    <a:p>
                      <a:pPr algn="ctr"/>
                      <a:endParaRPr lang="ru-RU" b="1" dirty="0">
                        <a:solidFill>
                          <a:schemeClr val="tx1"/>
                        </a:solidFill>
                      </a:endParaRPr>
                    </a:p>
                  </a:txBody>
                  <a:tcPr>
                    <a:solidFill>
                      <a:schemeClr val="bg2">
                        <a:lumMod val="90000"/>
                      </a:schemeClr>
                    </a:solidFill>
                  </a:tcPr>
                </a:tc>
                <a:tc>
                  <a:txBody>
                    <a:bodyPr/>
                    <a:lstStyle/>
                    <a:p>
                      <a:pPr algn="ctr"/>
                      <a:r>
                        <a:rPr lang="ru-RU" b="1" dirty="0" smtClean="0">
                          <a:solidFill>
                            <a:schemeClr val="tx1"/>
                          </a:solidFill>
                        </a:rPr>
                        <a:t>Т</a:t>
                      </a:r>
                      <a:endParaRPr lang="ru-RU" b="1" dirty="0">
                        <a:solidFill>
                          <a:schemeClr val="tx1"/>
                        </a:solidFill>
                      </a:endParaRPr>
                    </a:p>
                  </a:txBody>
                  <a:tcPr>
                    <a:solidFill>
                      <a:schemeClr val="bg2">
                        <a:lumMod val="90000"/>
                      </a:schemeClr>
                    </a:solidFill>
                  </a:tcPr>
                </a:tc>
              </a:tr>
              <a:tr h="370840">
                <a:tc>
                  <a:txBody>
                    <a:bodyPr/>
                    <a:lstStyle/>
                    <a:p>
                      <a:pPr algn="ctr"/>
                      <a:r>
                        <a:rPr lang="ru-RU" b="1" dirty="0" smtClean="0">
                          <a:solidFill>
                            <a:schemeClr val="tx1"/>
                          </a:solidFill>
                        </a:rPr>
                        <a:t>Т</a:t>
                      </a:r>
                      <a:endParaRPr lang="ru-RU" b="1" dirty="0">
                        <a:solidFill>
                          <a:schemeClr val="tx1"/>
                        </a:solidFill>
                      </a:endParaRPr>
                    </a:p>
                  </a:txBody>
                  <a:tcPr>
                    <a:solidFill>
                      <a:schemeClr val="bg2">
                        <a:lumMod val="90000"/>
                      </a:schemeClr>
                    </a:solidFill>
                  </a:tcPr>
                </a:tc>
                <a:tc>
                  <a:txBody>
                    <a:bodyPr/>
                    <a:lstStyle/>
                    <a:p>
                      <a:pPr algn="ctr"/>
                      <a:endParaRPr lang="ru-RU" b="1" dirty="0">
                        <a:solidFill>
                          <a:schemeClr val="tx1"/>
                        </a:solidFill>
                      </a:endParaRPr>
                    </a:p>
                  </a:txBody>
                  <a:tcPr>
                    <a:solidFill>
                      <a:schemeClr val="bg2">
                        <a:lumMod val="90000"/>
                      </a:schemeClr>
                    </a:solidFill>
                  </a:tcPr>
                </a:tc>
                <a:tc>
                  <a:txBody>
                    <a:bodyPr/>
                    <a:lstStyle/>
                    <a:p>
                      <a:pPr algn="ctr"/>
                      <a:r>
                        <a:rPr lang="ru-RU" b="1" dirty="0" smtClean="0">
                          <a:solidFill>
                            <a:schemeClr val="tx1"/>
                          </a:solidFill>
                        </a:rPr>
                        <a:t>А</a:t>
                      </a:r>
                      <a:endParaRPr lang="ru-RU" b="1" dirty="0">
                        <a:solidFill>
                          <a:schemeClr val="tx1"/>
                        </a:solidFill>
                      </a:endParaRPr>
                    </a:p>
                  </a:txBody>
                  <a:tcPr>
                    <a:solidFill>
                      <a:schemeClr val="bg2">
                        <a:lumMod val="90000"/>
                      </a:schemeClr>
                    </a:solidFill>
                  </a:tcPr>
                </a:tc>
              </a:tr>
              <a:tr h="370840">
                <a:tc>
                  <a:txBody>
                    <a:bodyPr/>
                    <a:lstStyle/>
                    <a:p>
                      <a:pPr algn="ctr"/>
                      <a:r>
                        <a:rPr lang="ru-RU" b="1" dirty="0" smtClean="0">
                          <a:solidFill>
                            <a:schemeClr val="tx1"/>
                          </a:solidFill>
                        </a:rPr>
                        <a:t>Г</a:t>
                      </a:r>
                      <a:endParaRPr lang="ru-RU" b="1" dirty="0">
                        <a:solidFill>
                          <a:schemeClr val="tx1"/>
                        </a:solidFill>
                      </a:endParaRPr>
                    </a:p>
                  </a:txBody>
                  <a:tcPr>
                    <a:solidFill>
                      <a:schemeClr val="bg2">
                        <a:lumMod val="90000"/>
                      </a:schemeClr>
                    </a:solidFill>
                  </a:tcPr>
                </a:tc>
                <a:tc>
                  <a:txBody>
                    <a:bodyPr/>
                    <a:lstStyle/>
                    <a:p>
                      <a:pPr algn="ctr"/>
                      <a:endParaRPr lang="ru-RU" b="1" dirty="0">
                        <a:solidFill>
                          <a:schemeClr val="tx1"/>
                        </a:solidFill>
                      </a:endParaRPr>
                    </a:p>
                  </a:txBody>
                  <a:tcPr>
                    <a:solidFill>
                      <a:schemeClr val="bg2">
                        <a:lumMod val="90000"/>
                      </a:schemeClr>
                    </a:solidFill>
                  </a:tcPr>
                </a:tc>
                <a:tc>
                  <a:txBody>
                    <a:bodyPr/>
                    <a:lstStyle/>
                    <a:p>
                      <a:pPr algn="ctr"/>
                      <a:r>
                        <a:rPr lang="ru-RU" b="1" dirty="0" smtClean="0">
                          <a:solidFill>
                            <a:schemeClr val="tx1"/>
                          </a:solidFill>
                        </a:rPr>
                        <a:t>Ц</a:t>
                      </a:r>
                      <a:endParaRPr lang="ru-RU" b="1" dirty="0">
                        <a:solidFill>
                          <a:schemeClr val="tx1"/>
                        </a:solidFill>
                      </a:endParaRPr>
                    </a:p>
                  </a:txBody>
                  <a:tcPr>
                    <a:solidFill>
                      <a:schemeClr val="bg2">
                        <a:lumMod val="90000"/>
                      </a:schemeClr>
                    </a:solidFill>
                  </a:tcPr>
                </a:tc>
              </a:tr>
              <a:tr h="370840">
                <a:tc>
                  <a:txBody>
                    <a:bodyPr/>
                    <a:lstStyle/>
                    <a:p>
                      <a:pPr algn="ctr"/>
                      <a:r>
                        <a:rPr lang="ru-RU" b="1" dirty="0" smtClean="0">
                          <a:solidFill>
                            <a:schemeClr val="tx1"/>
                          </a:solidFill>
                        </a:rPr>
                        <a:t>Ц</a:t>
                      </a:r>
                      <a:endParaRPr lang="ru-RU" b="1" dirty="0">
                        <a:solidFill>
                          <a:schemeClr val="tx1"/>
                        </a:solidFill>
                      </a:endParaRPr>
                    </a:p>
                  </a:txBody>
                  <a:tcPr>
                    <a:solidFill>
                      <a:schemeClr val="bg2">
                        <a:lumMod val="90000"/>
                      </a:schemeClr>
                    </a:solidFill>
                  </a:tcPr>
                </a:tc>
                <a:tc>
                  <a:txBody>
                    <a:bodyPr/>
                    <a:lstStyle/>
                    <a:p>
                      <a:pPr algn="ctr"/>
                      <a:endParaRPr lang="ru-RU" b="1" dirty="0">
                        <a:solidFill>
                          <a:schemeClr val="tx1"/>
                        </a:solidFill>
                      </a:endParaRPr>
                    </a:p>
                  </a:txBody>
                  <a:tcPr>
                    <a:solidFill>
                      <a:schemeClr val="bg2">
                        <a:lumMod val="90000"/>
                      </a:schemeClr>
                    </a:solidFill>
                  </a:tcPr>
                </a:tc>
                <a:tc>
                  <a:txBody>
                    <a:bodyPr/>
                    <a:lstStyle/>
                    <a:p>
                      <a:pPr algn="ctr"/>
                      <a:r>
                        <a:rPr lang="ru-RU" b="1" dirty="0" smtClean="0">
                          <a:solidFill>
                            <a:schemeClr val="tx1"/>
                          </a:solidFill>
                        </a:rPr>
                        <a:t>Г</a:t>
                      </a:r>
                      <a:endParaRPr lang="ru-RU" b="1" dirty="0">
                        <a:solidFill>
                          <a:schemeClr val="tx1"/>
                        </a:solidFill>
                      </a:endParaRPr>
                    </a:p>
                  </a:txBody>
                  <a:tcPr>
                    <a:solidFill>
                      <a:schemeClr val="bg2">
                        <a:lumMod val="90000"/>
                      </a:schemeClr>
                    </a:solidFill>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4052549063"/>
              </p:ext>
            </p:extLst>
          </p:nvPr>
        </p:nvGraphicFramePr>
        <p:xfrm>
          <a:off x="5796136" y="4725145"/>
          <a:ext cx="2592288" cy="1993135"/>
        </p:xfrm>
        <a:graphic>
          <a:graphicData uri="http://schemas.openxmlformats.org/drawingml/2006/table">
            <a:tbl>
              <a:tblPr firstRow="1" bandRow="1">
                <a:tableStyleId>{5C22544A-7EE6-4342-B048-85BDC9FD1C3A}</a:tableStyleId>
              </a:tblPr>
              <a:tblGrid>
                <a:gridCol w="864096"/>
                <a:gridCol w="576064"/>
                <a:gridCol w="1152128"/>
              </a:tblGrid>
              <a:tr h="394247">
                <a:tc>
                  <a:txBody>
                    <a:bodyPr/>
                    <a:lstStyle/>
                    <a:p>
                      <a:pPr algn="ctr"/>
                      <a:r>
                        <a:rPr lang="ru-RU" b="1" dirty="0" smtClean="0">
                          <a:solidFill>
                            <a:schemeClr val="tx1"/>
                          </a:solidFill>
                        </a:rPr>
                        <a:t>ДНК</a:t>
                      </a:r>
                      <a:endParaRPr lang="ru-RU" b="1" dirty="0">
                        <a:solidFill>
                          <a:schemeClr val="tx1"/>
                        </a:solidFill>
                      </a:endParaRPr>
                    </a:p>
                  </a:txBody>
                  <a:tcPr>
                    <a:solidFill>
                      <a:schemeClr val="bg2">
                        <a:lumMod val="90000"/>
                      </a:schemeClr>
                    </a:solidFill>
                  </a:tcPr>
                </a:tc>
                <a:tc>
                  <a:txBody>
                    <a:bodyPr/>
                    <a:lstStyle/>
                    <a:p>
                      <a:pPr algn="ctr"/>
                      <a:endParaRPr lang="ru-RU" b="1" dirty="0">
                        <a:solidFill>
                          <a:schemeClr val="tx1"/>
                        </a:solidFill>
                      </a:endParaRPr>
                    </a:p>
                  </a:txBody>
                  <a:tcPr>
                    <a:solidFill>
                      <a:schemeClr val="bg2">
                        <a:lumMod val="90000"/>
                      </a:schemeClr>
                    </a:solidFill>
                  </a:tcPr>
                </a:tc>
                <a:tc>
                  <a:txBody>
                    <a:bodyPr/>
                    <a:lstStyle/>
                    <a:p>
                      <a:pPr algn="ctr"/>
                      <a:r>
                        <a:rPr lang="ru-RU" b="1" dirty="0" smtClean="0">
                          <a:solidFill>
                            <a:schemeClr val="tx1"/>
                          </a:solidFill>
                        </a:rPr>
                        <a:t>РНК</a:t>
                      </a:r>
                      <a:endParaRPr lang="ru-RU" b="1" dirty="0">
                        <a:solidFill>
                          <a:schemeClr val="tx1"/>
                        </a:solidFill>
                      </a:endParaRPr>
                    </a:p>
                  </a:txBody>
                  <a:tcPr>
                    <a:solidFill>
                      <a:schemeClr val="bg2">
                        <a:lumMod val="90000"/>
                      </a:schemeClr>
                    </a:solidFill>
                  </a:tcPr>
                </a:tc>
              </a:tr>
              <a:tr h="399722">
                <a:tc>
                  <a:txBody>
                    <a:bodyPr/>
                    <a:lstStyle/>
                    <a:p>
                      <a:pPr algn="ctr"/>
                      <a:r>
                        <a:rPr lang="ru-RU" b="1" dirty="0" smtClean="0">
                          <a:solidFill>
                            <a:schemeClr val="tx1"/>
                          </a:solidFill>
                        </a:rPr>
                        <a:t>А</a:t>
                      </a:r>
                      <a:endParaRPr lang="ru-RU" b="1" dirty="0">
                        <a:solidFill>
                          <a:schemeClr val="tx1"/>
                        </a:solidFill>
                      </a:endParaRPr>
                    </a:p>
                  </a:txBody>
                  <a:tcPr>
                    <a:solidFill>
                      <a:schemeClr val="bg2">
                        <a:lumMod val="90000"/>
                      </a:schemeClr>
                    </a:solidFill>
                  </a:tcPr>
                </a:tc>
                <a:tc>
                  <a:txBody>
                    <a:bodyPr/>
                    <a:lstStyle/>
                    <a:p>
                      <a:pPr algn="ctr"/>
                      <a:endParaRPr lang="ru-RU" b="1">
                        <a:solidFill>
                          <a:schemeClr val="tx1"/>
                        </a:solidFill>
                      </a:endParaRPr>
                    </a:p>
                  </a:txBody>
                  <a:tcPr>
                    <a:solidFill>
                      <a:schemeClr val="bg2">
                        <a:lumMod val="90000"/>
                      </a:schemeClr>
                    </a:solidFill>
                  </a:tcPr>
                </a:tc>
                <a:tc>
                  <a:txBody>
                    <a:bodyPr/>
                    <a:lstStyle/>
                    <a:p>
                      <a:pPr algn="ctr"/>
                      <a:r>
                        <a:rPr lang="ru-RU" b="1" dirty="0" smtClean="0">
                          <a:solidFill>
                            <a:srgbClr val="C00000"/>
                          </a:solidFill>
                        </a:rPr>
                        <a:t>У</a:t>
                      </a:r>
                      <a:endParaRPr lang="ru-RU" b="1" dirty="0">
                        <a:solidFill>
                          <a:srgbClr val="C00000"/>
                        </a:solidFill>
                      </a:endParaRPr>
                    </a:p>
                  </a:txBody>
                  <a:tcPr>
                    <a:solidFill>
                      <a:schemeClr val="bg2">
                        <a:lumMod val="90000"/>
                      </a:schemeClr>
                    </a:solidFill>
                  </a:tcPr>
                </a:tc>
              </a:tr>
              <a:tr h="399722">
                <a:tc>
                  <a:txBody>
                    <a:bodyPr/>
                    <a:lstStyle/>
                    <a:p>
                      <a:pPr algn="ctr"/>
                      <a:r>
                        <a:rPr lang="ru-RU" b="1" dirty="0" smtClean="0">
                          <a:solidFill>
                            <a:schemeClr val="tx1"/>
                          </a:solidFill>
                        </a:rPr>
                        <a:t>Т</a:t>
                      </a:r>
                      <a:endParaRPr lang="ru-RU" b="1" dirty="0">
                        <a:solidFill>
                          <a:schemeClr val="tx1"/>
                        </a:solidFill>
                      </a:endParaRPr>
                    </a:p>
                  </a:txBody>
                  <a:tcPr>
                    <a:solidFill>
                      <a:schemeClr val="bg2">
                        <a:lumMod val="90000"/>
                      </a:schemeClr>
                    </a:solidFill>
                  </a:tcPr>
                </a:tc>
                <a:tc>
                  <a:txBody>
                    <a:bodyPr/>
                    <a:lstStyle/>
                    <a:p>
                      <a:pPr algn="ctr"/>
                      <a:endParaRPr lang="ru-RU" b="1" dirty="0">
                        <a:solidFill>
                          <a:schemeClr val="tx1"/>
                        </a:solidFill>
                      </a:endParaRPr>
                    </a:p>
                  </a:txBody>
                  <a:tcPr>
                    <a:solidFill>
                      <a:schemeClr val="bg2">
                        <a:lumMod val="90000"/>
                      </a:schemeClr>
                    </a:solidFill>
                  </a:tcPr>
                </a:tc>
                <a:tc>
                  <a:txBody>
                    <a:bodyPr/>
                    <a:lstStyle/>
                    <a:p>
                      <a:pPr algn="ctr"/>
                      <a:r>
                        <a:rPr lang="ru-RU" b="1" dirty="0" smtClean="0">
                          <a:solidFill>
                            <a:schemeClr val="tx1"/>
                          </a:solidFill>
                        </a:rPr>
                        <a:t>А</a:t>
                      </a:r>
                      <a:endParaRPr lang="ru-RU" b="1" dirty="0">
                        <a:solidFill>
                          <a:schemeClr val="tx1"/>
                        </a:solidFill>
                      </a:endParaRPr>
                    </a:p>
                  </a:txBody>
                  <a:tcPr>
                    <a:solidFill>
                      <a:schemeClr val="bg2">
                        <a:lumMod val="90000"/>
                      </a:schemeClr>
                    </a:solidFill>
                  </a:tcPr>
                </a:tc>
              </a:tr>
              <a:tr h="399722">
                <a:tc>
                  <a:txBody>
                    <a:bodyPr/>
                    <a:lstStyle/>
                    <a:p>
                      <a:pPr algn="ctr"/>
                      <a:r>
                        <a:rPr lang="ru-RU" b="1" dirty="0" smtClean="0">
                          <a:solidFill>
                            <a:schemeClr val="tx1"/>
                          </a:solidFill>
                        </a:rPr>
                        <a:t>Г</a:t>
                      </a:r>
                      <a:endParaRPr lang="ru-RU" b="1" dirty="0">
                        <a:solidFill>
                          <a:schemeClr val="tx1"/>
                        </a:solidFill>
                      </a:endParaRPr>
                    </a:p>
                  </a:txBody>
                  <a:tcPr>
                    <a:solidFill>
                      <a:schemeClr val="bg2">
                        <a:lumMod val="90000"/>
                      </a:schemeClr>
                    </a:solidFill>
                  </a:tcPr>
                </a:tc>
                <a:tc>
                  <a:txBody>
                    <a:bodyPr/>
                    <a:lstStyle/>
                    <a:p>
                      <a:pPr algn="ctr"/>
                      <a:endParaRPr lang="ru-RU" b="1" dirty="0">
                        <a:solidFill>
                          <a:schemeClr val="tx1"/>
                        </a:solidFill>
                      </a:endParaRPr>
                    </a:p>
                  </a:txBody>
                  <a:tcPr>
                    <a:solidFill>
                      <a:schemeClr val="bg2">
                        <a:lumMod val="90000"/>
                      </a:schemeClr>
                    </a:solidFill>
                  </a:tcPr>
                </a:tc>
                <a:tc>
                  <a:txBody>
                    <a:bodyPr/>
                    <a:lstStyle/>
                    <a:p>
                      <a:pPr algn="ctr"/>
                      <a:r>
                        <a:rPr lang="ru-RU" b="1" dirty="0" smtClean="0">
                          <a:solidFill>
                            <a:schemeClr val="tx1"/>
                          </a:solidFill>
                        </a:rPr>
                        <a:t>Ц</a:t>
                      </a:r>
                      <a:endParaRPr lang="ru-RU" b="1" dirty="0">
                        <a:solidFill>
                          <a:schemeClr val="tx1"/>
                        </a:solidFill>
                      </a:endParaRPr>
                    </a:p>
                  </a:txBody>
                  <a:tcPr>
                    <a:solidFill>
                      <a:schemeClr val="bg2">
                        <a:lumMod val="90000"/>
                      </a:schemeClr>
                    </a:solidFill>
                  </a:tcPr>
                </a:tc>
              </a:tr>
              <a:tr h="399722">
                <a:tc>
                  <a:txBody>
                    <a:bodyPr/>
                    <a:lstStyle/>
                    <a:p>
                      <a:pPr algn="ctr"/>
                      <a:r>
                        <a:rPr lang="ru-RU" b="1" dirty="0" smtClean="0">
                          <a:solidFill>
                            <a:schemeClr val="tx1"/>
                          </a:solidFill>
                        </a:rPr>
                        <a:t>Ц</a:t>
                      </a:r>
                      <a:endParaRPr lang="ru-RU" b="1" dirty="0">
                        <a:solidFill>
                          <a:schemeClr val="tx1"/>
                        </a:solidFill>
                      </a:endParaRPr>
                    </a:p>
                  </a:txBody>
                  <a:tcPr>
                    <a:solidFill>
                      <a:schemeClr val="bg2">
                        <a:lumMod val="90000"/>
                      </a:schemeClr>
                    </a:solidFill>
                  </a:tcPr>
                </a:tc>
                <a:tc>
                  <a:txBody>
                    <a:bodyPr/>
                    <a:lstStyle/>
                    <a:p>
                      <a:pPr algn="ctr"/>
                      <a:endParaRPr lang="ru-RU" b="1">
                        <a:solidFill>
                          <a:schemeClr val="tx1"/>
                        </a:solidFill>
                      </a:endParaRPr>
                    </a:p>
                  </a:txBody>
                  <a:tcPr>
                    <a:solidFill>
                      <a:schemeClr val="bg2">
                        <a:lumMod val="90000"/>
                      </a:schemeClr>
                    </a:solidFill>
                  </a:tcPr>
                </a:tc>
                <a:tc>
                  <a:txBody>
                    <a:bodyPr/>
                    <a:lstStyle/>
                    <a:p>
                      <a:pPr algn="ctr"/>
                      <a:r>
                        <a:rPr lang="ru-RU" b="1" dirty="0" smtClean="0">
                          <a:solidFill>
                            <a:schemeClr val="tx1"/>
                          </a:solidFill>
                        </a:rPr>
                        <a:t>Г</a:t>
                      </a:r>
                      <a:endParaRPr lang="ru-RU" b="1" dirty="0">
                        <a:solidFill>
                          <a:schemeClr val="tx1"/>
                        </a:solidFill>
                      </a:endParaRPr>
                    </a:p>
                  </a:txBody>
                  <a:tcPr>
                    <a:solidFill>
                      <a:schemeClr val="bg2">
                        <a:lumMod val="90000"/>
                      </a:schemeClr>
                    </a:solidFill>
                  </a:tcPr>
                </a:tc>
              </a:tr>
            </a:tbl>
          </a:graphicData>
        </a:graphic>
      </p:graphicFrame>
    </p:spTree>
    <p:extLst>
      <p:ext uri="{BB962C8B-B14F-4D97-AF65-F5344CB8AC3E}">
        <p14:creationId xmlns:p14="http://schemas.microsoft.com/office/powerpoint/2010/main" val="3507228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rotWithShape="1">
          <a:blip r:embed="rId2"/>
          <a:srcRect l="23561" t="33337" r="18207" b="26658"/>
          <a:stretch/>
        </p:blipFill>
        <p:spPr bwMode="auto">
          <a:xfrm>
            <a:off x="1043608" y="980728"/>
            <a:ext cx="7920880" cy="51845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84106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332656"/>
            <a:ext cx="7498080" cy="6323032"/>
          </a:xfrm>
        </p:spPr>
        <p:txBody>
          <a:bodyPr>
            <a:normAutofit fontScale="90000"/>
          </a:bodyPr>
          <a:lstStyle/>
          <a:p>
            <a:r>
              <a:rPr lang="ru-RU" dirty="0" smtClean="0">
                <a:solidFill>
                  <a:schemeClr val="tx1"/>
                </a:solidFill>
                <a:effectLst/>
                <a:latin typeface="Times New Roman" pitchFamily="18" charset="0"/>
                <a:cs typeface="Times New Roman" pitchFamily="18" charset="0"/>
              </a:rPr>
              <a:t>Участок молекулы ДНК имеет следующее строение: </a:t>
            </a:r>
            <a:r>
              <a:rPr lang="ru-RU" b="1" dirty="0" smtClean="0">
                <a:solidFill>
                  <a:schemeClr val="tx1"/>
                </a:solidFill>
                <a:effectLst/>
                <a:latin typeface="Times New Roman" pitchFamily="18" charset="0"/>
                <a:cs typeface="Times New Roman" pitchFamily="18" charset="0"/>
              </a:rPr>
              <a:t>АЦЦАТАГТЦЦААГГА. </a:t>
            </a:r>
            <a:r>
              <a:rPr lang="ru-RU" dirty="0" smtClean="0">
                <a:solidFill>
                  <a:schemeClr val="tx1"/>
                </a:solidFill>
                <a:effectLst/>
                <a:latin typeface="Times New Roman" pitchFamily="18" charset="0"/>
                <a:cs typeface="Times New Roman" pitchFamily="18" charset="0"/>
              </a:rPr>
              <a:t>Определите </a:t>
            </a:r>
            <a:r>
              <a:rPr lang="ru-RU" u="sng" dirty="0" smtClean="0">
                <a:solidFill>
                  <a:schemeClr val="tx1"/>
                </a:solidFill>
                <a:effectLst/>
                <a:latin typeface="Times New Roman" pitchFamily="18" charset="0"/>
                <a:cs typeface="Times New Roman" pitchFamily="18" charset="0"/>
              </a:rPr>
              <a:t>нуклеотидный состав второй цепи ДНК</a:t>
            </a:r>
            <a:r>
              <a:rPr lang="ru-RU" dirty="0" smtClean="0">
                <a:solidFill>
                  <a:schemeClr val="tx1"/>
                </a:solidFill>
                <a:effectLst/>
                <a:latin typeface="Times New Roman" pitchFamily="18" charset="0"/>
                <a:cs typeface="Times New Roman" pitchFamily="18" charset="0"/>
              </a:rPr>
              <a:t>, </a:t>
            </a:r>
            <a:r>
              <a:rPr lang="ru-RU" u="sng" dirty="0" smtClean="0">
                <a:solidFill>
                  <a:schemeClr val="tx1"/>
                </a:solidFill>
                <a:effectLst/>
                <a:latin typeface="Times New Roman" pitchFamily="18" charset="0"/>
                <a:cs typeface="Times New Roman" pitchFamily="18" charset="0"/>
              </a:rPr>
              <a:t>которая кодирует часть полипептида </a:t>
            </a:r>
            <a:r>
              <a:rPr lang="ru-RU" dirty="0" smtClean="0">
                <a:solidFill>
                  <a:schemeClr val="tx1"/>
                </a:solidFill>
                <a:effectLst/>
                <a:latin typeface="Times New Roman" pitchFamily="18" charset="0"/>
                <a:cs typeface="Times New Roman" pitchFamily="18" charset="0"/>
              </a:rPr>
              <a:t>(используя таблицу генетического кода) и </a:t>
            </a:r>
            <a:r>
              <a:rPr lang="ru-RU" u="sng" dirty="0" smtClean="0">
                <a:solidFill>
                  <a:schemeClr val="tx1"/>
                </a:solidFill>
                <a:effectLst/>
                <a:latin typeface="Times New Roman" pitchFamily="18" charset="0"/>
                <a:cs typeface="Times New Roman" pitchFamily="18" charset="0"/>
              </a:rPr>
              <a:t>общее количество водородных связей</a:t>
            </a:r>
            <a:r>
              <a:rPr lang="ru-RU" dirty="0" smtClean="0">
                <a:solidFill>
                  <a:schemeClr val="tx1"/>
                </a:solidFill>
                <a:effectLst/>
                <a:latin typeface="Times New Roman" pitchFamily="18" charset="0"/>
                <a:cs typeface="Times New Roman" pitchFamily="18" charset="0"/>
              </a:rPr>
              <a:t> в участке молекулы ДНК. Ответ поясните.</a:t>
            </a:r>
            <a:endParaRPr lang="ru-RU" dirty="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422326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320"/>
            <a:ext cx="7890080" cy="6251024"/>
          </a:xfrm>
        </p:spPr>
        <p:txBody>
          <a:bodyPr>
            <a:noAutofit/>
          </a:bodyPr>
          <a:lstStyle/>
          <a:p>
            <a:r>
              <a:rPr lang="ru-RU" sz="2000" b="1" u="sng" dirty="0" smtClean="0">
                <a:solidFill>
                  <a:schemeClr val="tx1"/>
                </a:solidFill>
                <a:effectLst/>
                <a:latin typeface="Times New Roman" pitchFamily="18" charset="0"/>
                <a:cs typeface="Times New Roman" pitchFamily="18" charset="0"/>
              </a:rPr>
              <a:t>Решение:</a:t>
            </a:r>
            <a:r>
              <a:rPr lang="ru-RU" sz="2000" dirty="0" smtClean="0">
                <a:solidFill>
                  <a:schemeClr val="tx1"/>
                </a:solidFill>
                <a:effectLst/>
                <a:latin typeface="Times New Roman" pitchFamily="18" charset="0"/>
                <a:cs typeface="Times New Roman" pitchFamily="18" charset="0"/>
              </a:rPr>
              <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1. Сначала построим вторую цепь ДНК, которая кодирует часть белка.</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ДНК 1-я цепь</a:t>
            </a:r>
            <a:r>
              <a:rPr lang="ru-RU" sz="2000" b="1" dirty="0">
                <a:solidFill>
                  <a:schemeClr val="tx1"/>
                </a:solidFill>
                <a:effectLst/>
                <a:latin typeface="Times New Roman" pitchFamily="18" charset="0"/>
                <a:cs typeface="Times New Roman" pitchFamily="18" charset="0"/>
              </a:rPr>
              <a:t> </a:t>
            </a:r>
            <a:r>
              <a:rPr lang="ru-RU" sz="2000" b="1" dirty="0" smtClean="0">
                <a:solidFill>
                  <a:schemeClr val="tx1"/>
                </a:solidFill>
                <a:effectLst/>
                <a:latin typeface="Times New Roman" pitchFamily="18" charset="0"/>
                <a:cs typeface="Times New Roman" pitchFamily="18" charset="0"/>
              </a:rPr>
              <a:t>АЦЦАТАГТЦЦААГГА</a:t>
            </a:r>
            <a:br>
              <a:rPr lang="ru-RU" sz="2000" b="1" dirty="0" smtClean="0">
                <a:solidFill>
                  <a:schemeClr val="tx1"/>
                </a:solidFill>
                <a:effectLst/>
                <a:latin typeface="Times New Roman" pitchFamily="18" charset="0"/>
                <a:cs typeface="Times New Roman" pitchFamily="18" charset="0"/>
              </a:rPr>
            </a:br>
            <a:r>
              <a:rPr lang="ru-RU" sz="2000" b="1" dirty="0">
                <a:solidFill>
                  <a:schemeClr val="tx1"/>
                </a:solidFill>
                <a:effectLst/>
                <a:latin typeface="Times New Roman" pitchFamily="18" charset="0"/>
                <a:cs typeface="Times New Roman" pitchFamily="18" charset="0"/>
              </a:rPr>
              <a:t> </a:t>
            </a:r>
            <a:r>
              <a:rPr lang="ru-RU" sz="2000" b="1" dirty="0" smtClean="0">
                <a:solidFill>
                  <a:schemeClr val="tx1"/>
                </a:solidFill>
                <a:effectLst/>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2-я цепь </a:t>
            </a:r>
            <a:r>
              <a:rPr lang="ru-RU" sz="2000" b="1" dirty="0" smtClean="0">
                <a:solidFill>
                  <a:schemeClr val="tx1"/>
                </a:solidFill>
                <a:effectLst/>
                <a:latin typeface="Times New Roman" pitchFamily="18" charset="0"/>
                <a:cs typeface="Times New Roman" pitchFamily="18" charset="0"/>
              </a:rPr>
              <a:t>ТГГТАТЦАГГТТЦЦТ</a:t>
            </a:r>
            <a:br>
              <a:rPr lang="ru-RU" sz="2000" b="1"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2. Теперь считаем количество водородных связей. Между парами </a:t>
            </a:r>
            <a:r>
              <a:rPr lang="ru-RU" sz="2000" b="1" dirty="0" smtClean="0">
                <a:solidFill>
                  <a:srgbClr val="C00000"/>
                </a:solidFill>
                <a:effectLst/>
                <a:latin typeface="Times New Roman" pitchFamily="18" charset="0"/>
                <a:cs typeface="Times New Roman" pitchFamily="18" charset="0"/>
              </a:rPr>
              <a:t>А-Т</a:t>
            </a:r>
            <a:r>
              <a:rPr lang="ru-RU" sz="2000" dirty="0" smtClean="0">
                <a:solidFill>
                  <a:schemeClr val="tx1"/>
                </a:solidFill>
                <a:effectLst/>
                <a:latin typeface="Times New Roman" pitchFamily="18" charset="0"/>
                <a:cs typeface="Times New Roman" pitchFamily="18" charset="0"/>
              </a:rPr>
              <a:t> образуется 2 </a:t>
            </a:r>
            <a:r>
              <a:rPr lang="ru-RU" sz="2000" b="1" dirty="0" smtClean="0">
                <a:solidFill>
                  <a:schemeClr val="tx1"/>
                </a:solidFill>
                <a:effectLst/>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водородные связи, таких пар на этом участке 8, </a:t>
            </a:r>
            <a:r>
              <a:rPr lang="ru-RU" sz="2000" dirty="0" smtClean="0">
                <a:solidFill>
                  <a:schemeClr val="tx1"/>
                </a:solidFill>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между ними образуется 8*2=16 водородных связей. </a:t>
            </a:r>
            <a:r>
              <a:rPr lang="ru-RU" sz="2000" dirty="0">
                <a:solidFill>
                  <a:schemeClr val="tx1"/>
                </a:solidFill>
                <a:effectLst/>
                <a:latin typeface="Times New Roman" pitchFamily="18" charset="0"/>
                <a:cs typeface="Times New Roman" pitchFamily="18" charset="0"/>
              </a:rPr>
              <a:t>Между парами </a:t>
            </a:r>
            <a:r>
              <a:rPr lang="ru-RU" sz="2000" b="1" dirty="0" smtClean="0">
                <a:solidFill>
                  <a:srgbClr val="C00000"/>
                </a:solidFill>
                <a:effectLst/>
                <a:latin typeface="Times New Roman" pitchFamily="18" charset="0"/>
                <a:cs typeface="Times New Roman" pitchFamily="18" charset="0"/>
              </a:rPr>
              <a:t>Г-Ц</a:t>
            </a:r>
            <a:r>
              <a:rPr lang="ru-RU" sz="2000" dirty="0" smtClean="0">
                <a:solidFill>
                  <a:schemeClr val="tx1"/>
                </a:solidFill>
                <a:effectLst/>
                <a:latin typeface="Times New Roman" pitchFamily="18" charset="0"/>
                <a:cs typeface="Times New Roman" pitchFamily="18" charset="0"/>
              </a:rPr>
              <a:t> </a:t>
            </a:r>
            <a:r>
              <a:rPr lang="ru-RU" sz="2000" dirty="0">
                <a:solidFill>
                  <a:schemeClr val="tx1"/>
                </a:solidFill>
                <a:effectLst/>
                <a:latin typeface="Times New Roman" pitchFamily="18" charset="0"/>
                <a:cs typeface="Times New Roman" pitchFamily="18" charset="0"/>
              </a:rPr>
              <a:t>образуется </a:t>
            </a:r>
            <a:r>
              <a:rPr lang="ru-RU" sz="2000" dirty="0" smtClean="0">
                <a:solidFill>
                  <a:schemeClr val="tx1"/>
                </a:solidFill>
                <a:effectLst/>
                <a:latin typeface="Times New Roman" pitchFamily="18" charset="0"/>
                <a:cs typeface="Times New Roman" pitchFamily="18" charset="0"/>
              </a:rPr>
              <a:t>3 </a:t>
            </a:r>
            <a:r>
              <a:rPr lang="ru-RU" sz="2000" b="1" dirty="0" smtClean="0">
                <a:solidFill>
                  <a:schemeClr val="tx1"/>
                </a:solidFill>
                <a:effectLst/>
                <a:latin typeface="Times New Roman" pitchFamily="18" charset="0"/>
                <a:cs typeface="Times New Roman" pitchFamily="18" charset="0"/>
              </a:rPr>
              <a:t> </a:t>
            </a:r>
            <a:r>
              <a:rPr lang="ru-RU" sz="2000" dirty="0">
                <a:solidFill>
                  <a:schemeClr val="tx1"/>
                </a:solidFill>
                <a:effectLst/>
                <a:latin typeface="Times New Roman" pitchFamily="18" charset="0"/>
                <a:cs typeface="Times New Roman" pitchFamily="18" charset="0"/>
              </a:rPr>
              <a:t>водородные связи, таких пар на этом участке </a:t>
            </a:r>
            <a:r>
              <a:rPr lang="ru-RU" sz="2000" dirty="0" smtClean="0">
                <a:solidFill>
                  <a:schemeClr val="tx1"/>
                </a:solidFill>
                <a:effectLst/>
                <a:latin typeface="Times New Roman" pitchFamily="18" charset="0"/>
                <a:cs typeface="Times New Roman" pitchFamily="18" charset="0"/>
              </a:rPr>
              <a:t>7, </a:t>
            </a:r>
            <a:r>
              <a:rPr lang="ru-RU" sz="2000" dirty="0">
                <a:solidFill>
                  <a:schemeClr val="tx1"/>
                </a:solidFill>
                <a:latin typeface="Times New Roman" pitchFamily="18" charset="0"/>
                <a:cs typeface="Times New Roman" pitchFamily="18" charset="0"/>
              </a:rPr>
              <a:t>→, </a:t>
            </a:r>
            <a:r>
              <a:rPr lang="ru-RU" sz="2000" dirty="0">
                <a:solidFill>
                  <a:schemeClr val="tx1"/>
                </a:solidFill>
                <a:effectLst/>
                <a:latin typeface="Times New Roman" pitchFamily="18" charset="0"/>
                <a:cs typeface="Times New Roman" pitchFamily="18" charset="0"/>
              </a:rPr>
              <a:t>между ними образуется </a:t>
            </a:r>
            <a:r>
              <a:rPr lang="ru-RU" sz="2000" dirty="0" smtClean="0">
                <a:solidFill>
                  <a:schemeClr val="tx1"/>
                </a:solidFill>
                <a:effectLst/>
                <a:latin typeface="Times New Roman" pitchFamily="18" charset="0"/>
                <a:cs typeface="Times New Roman" pitchFamily="18" charset="0"/>
              </a:rPr>
              <a:t>7*3=21 водородная связь.  Всего на этом участке образуется 16+21=37 водородных связей. </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3. Далее определяем нуклеотидный состав участка молекулы и-РНК (шпаргалка 2).</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Участок молекулы и-РНК строим, используя нуклеотидный состав второй цепи ДНК, т.к. по условию задачи именно она содержит информацию о структуре белка. Обращаем внимание на то, что в состав молекулы РНК вместо азотистого основания </a:t>
            </a:r>
            <a:r>
              <a:rPr lang="ru-RU" sz="2000" b="1" dirty="0" err="1" smtClean="0">
                <a:solidFill>
                  <a:schemeClr val="tx1"/>
                </a:solidFill>
                <a:effectLst/>
                <a:latin typeface="Times New Roman" pitchFamily="18" charset="0"/>
                <a:cs typeface="Times New Roman" pitchFamily="18" charset="0"/>
              </a:rPr>
              <a:t>тимин</a:t>
            </a:r>
            <a:r>
              <a:rPr lang="ru-RU" sz="2000" dirty="0" smtClean="0">
                <a:solidFill>
                  <a:schemeClr val="tx1"/>
                </a:solidFill>
                <a:effectLst/>
                <a:latin typeface="Times New Roman" pitchFamily="18" charset="0"/>
                <a:cs typeface="Times New Roman" pitchFamily="18" charset="0"/>
              </a:rPr>
              <a:t> входит </a:t>
            </a:r>
            <a:r>
              <a:rPr lang="ru-RU" sz="2000" b="1" dirty="0" err="1" smtClean="0">
                <a:solidFill>
                  <a:srgbClr val="C00000"/>
                </a:solidFill>
                <a:effectLst/>
                <a:latin typeface="Times New Roman" pitchFamily="18" charset="0"/>
                <a:cs typeface="Times New Roman" pitchFamily="18" charset="0"/>
              </a:rPr>
              <a:t>урацил</a:t>
            </a:r>
            <a:r>
              <a:rPr lang="ru-RU" sz="2000" dirty="0" smtClean="0">
                <a:solidFill>
                  <a:schemeClr val="tx1"/>
                </a:solidFill>
                <a:effectLst/>
                <a:latin typeface="Times New Roman" pitchFamily="18" charset="0"/>
                <a:cs typeface="Times New Roman" pitchFamily="18" charset="0"/>
              </a:rPr>
              <a:t> </a:t>
            </a:r>
            <a:br>
              <a:rPr lang="ru-RU" sz="2000" dirty="0" smtClean="0">
                <a:solidFill>
                  <a:schemeClr val="tx1"/>
                </a:solidFill>
                <a:effectLst/>
                <a:latin typeface="Times New Roman" pitchFamily="18" charset="0"/>
                <a:cs typeface="Times New Roman" pitchFamily="18" charset="0"/>
              </a:rPr>
            </a:br>
            <a:r>
              <a:rPr lang="ru-RU" sz="2000" b="1" dirty="0">
                <a:solidFill>
                  <a:schemeClr val="tx1"/>
                </a:solidFill>
                <a:effectLst/>
                <a:latin typeface="Times New Roman" pitchFamily="18" charset="0"/>
                <a:cs typeface="Times New Roman" pitchFamily="18" charset="0"/>
              </a:rPr>
              <a:t> </a:t>
            </a:r>
            <a:r>
              <a:rPr lang="ru-RU" sz="2000" b="1" dirty="0" smtClean="0">
                <a:solidFill>
                  <a:schemeClr val="tx1"/>
                </a:solidFill>
                <a:effectLst/>
                <a:latin typeface="Times New Roman" pitchFamily="18" charset="0"/>
                <a:cs typeface="Times New Roman" pitchFamily="18" charset="0"/>
              </a:rPr>
              <a:t>ДНК  </a:t>
            </a:r>
            <a:r>
              <a:rPr lang="ru-RU" sz="2000" dirty="0" smtClean="0">
                <a:solidFill>
                  <a:schemeClr val="tx1"/>
                </a:solidFill>
                <a:effectLst/>
                <a:latin typeface="Times New Roman" pitchFamily="18" charset="0"/>
                <a:cs typeface="Times New Roman" pitchFamily="18" charset="0"/>
              </a:rPr>
              <a:t>2-я </a:t>
            </a:r>
            <a:r>
              <a:rPr lang="ru-RU" sz="2000" dirty="0">
                <a:solidFill>
                  <a:schemeClr val="tx1"/>
                </a:solidFill>
                <a:effectLst/>
                <a:latin typeface="Times New Roman" pitchFamily="18" charset="0"/>
                <a:cs typeface="Times New Roman" pitchFamily="18" charset="0"/>
              </a:rPr>
              <a:t>цепь </a:t>
            </a:r>
            <a:r>
              <a:rPr lang="ru-RU" sz="2000" dirty="0" smtClean="0">
                <a:solidFill>
                  <a:schemeClr val="tx1"/>
                </a:solidFill>
                <a:effectLst/>
                <a:latin typeface="Times New Roman" pitchFamily="18" charset="0"/>
                <a:cs typeface="Times New Roman" pitchFamily="18" charset="0"/>
              </a:rPr>
              <a:t> </a:t>
            </a:r>
            <a:r>
              <a:rPr lang="ru-RU" sz="2000" b="1" dirty="0" smtClean="0">
                <a:solidFill>
                  <a:schemeClr val="tx1"/>
                </a:solidFill>
                <a:effectLst/>
                <a:latin typeface="Times New Roman" pitchFamily="18" charset="0"/>
                <a:cs typeface="Times New Roman" pitchFamily="18" charset="0"/>
              </a:rPr>
              <a:t>Т Г  </a:t>
            </a:r>
            <a:r>
              <a:rPr lang="ru-RU" sz="2000" b="1" dirty="0" err="1" smtClean="0">
                <a:solidFill>
                  <a:schemeClr val="tx1"/>
                </a:solidFill>
                <a:effectLst/>
                <a:latin typeface="Times New Roman" pitchFamily="18" charset="0"/>
                <a:cs typeface="Times New Roman" pitchFamily="18" charset="0"/>
              </a:rPr>
              <a:t>Г</a:t>
            </a:r>
            <a:r>
              <a:rPr lang="ru-RU" sz="2000" b="1" dirty="0" smtClean="0">
                <a:solidFill>
                  <a:schemeClr val="tx1"/>
                </a:solidFill>
                <a:effectLst/>
                <a:latin typeface="Times New Roman" pitchFamily="18" charset="0"/>
                <a:cs typeface="Times New Roman" pitchFamily="18" charset="0"/>
              </a:rPr>
              <a:t>  Т А  Т Ц А Г </a:t>
            </a:r>
            <a:r>
              <a:rPr lang="ru-RU" sz="2000" b="1" dirty="0" err="1" smtClean="0">
                <a:solidFill>
                  <a:schemeClr val="tx1"/>
                </a:solidFill>
                <a:effectLst/>
                <a:latin typeface="Times New Roman" pitchFamily="18" charset="0"/>
                <a:cs typeface="Times New Roman" pitchFamily="18" charset="0"/>
              </a:rPr>
              <a:t>Г</a:t>
            </a:r>
            <a:r>
              <a:rPr lang="ru-RU" sz="2000" b="1" dirty="0" smtClean="0">
                <a:solidFill>
                  <a:schemeClr val="tx1"/>
                </a:solidFill>
                <a:effectLst/>
                <a:latin typeface="Times New Roman" pitchFamily="18" charset="0"/>
                <a:cs typeface="Times New Roman" pitchFamily="18" charset="0"/>
              </a:rPr>
              <a:t> Т </a:t>
            </a:r>
            <a:r>
              <a:rPr lang="ru-RU" sz="2000" b="1" dirty="0" err="1" smtClean="0">
                <a:solidFill>
                  <a:schemeClr val="tx1"/>
                </a:solidFill>
                <a:effectLst/>
                <a:latin typeface="Times New Roman" pitchFamily="18" charset="0"/>
                <a:cs typeface="Times New Roman" pitchFamily="18" charset="0"/>
              </a:rPr>
              <a:t>Т</a:t>
            </a:r>
            <a:r>
              <a:rPr lang="ru-RU" sz="2000" b="1" dirty="0" smtClean="0">
                <a:solidFill>
                  <a:schemeClr val="tx1"/>
                </a:solidFill>
                <a:effectLst/>
                <a:latin typeface="Times New Roman" pitchFamily="18" charset="0"/>
                <a:cs typeface="Times New Roman" pitchFamily="18" charset="0"/>
              </a:rPr>
              <a:t> Ц </a:t>
            </a:r>
            <a:r>
              <a:rPr lang="ru-RU" sz="2000" b="1" dirty="0" err="1" smtClean="0">
                <a:solidFill>
                  <a:schemeClr val="tx1"/>
                </a:solidFill>
                <a:effectLst/>
                <a:latin typeface="Times New Roman" pitchFamily="18" charset="0"/>
                <a:cs typeface="Times New Roman" pitchFamily="18" charset="0"/>
              </a:rPr>
              <a:t>Ц</a:t>
            </a:r>
            <a:r>
              <a:rPr lang="ru-RU" sz="2000" b="1" dirty="0" smtClean="0">
                <a:solidFill>
                  <a:schemeClr val="tx1"/>
                </a:solidFill>
                <a:effectLst/>
                <a:latin typeface="Times New Roman" pitchFamily="18" charset="0"/>
                <a:cs typeface="Times New Roman" pitchFamily="18" charset="0"/>
              </a:rPr>
              <a:t> Т</a:t>
            </a:r>
            <a:br>
              <a:rPr lang="ru-RU" sz="2000" b="1" dirty="0" smtClean="0">
                <a:solidFill>
                  <a:schemeClr val="tx1"/>
                </a:solidFill>
                <a:effectLst/>
                <a:latin typeface="Times New Roman" pitchFamily="18" charset="0"/>
                <a:cs typeface="Times New Roman" pitchFamily="18" charset="0"/>
              </a:rPr>
            </a:br>
            <a:r>
              <a:rPr lang="ru-RU" sz="2000" b="1" dirty="0" smtClean="0">
                <a:solidFill>
                  <a:schemeClr val="tx1"/>
                </a:solidFill>
                <a:effectLst/>
                <a:latin typeface="Times New Roman" pitchFamily="18" charset="0"/>
                <a:cs typeface="Times New Roman" pitchFamily="18" charset="0"/>
              </a:rPr>
              <a:t> и-РНК	              А Ц </a:t>
            </a:r>
            <a:r>
              <a:rPr lang="ru-RU" sz="2000" b="1" dirty="0" err="1" smtClean="0">
                <a:solidFill>
                  <a:schemeClr val="tx1"/>
                </a:solidFill>
                <a:effectLst/>
                <a:latin typeface="Times New Roman" pitchFamily="18" charset="0"/>
                <a:cs typeface="Times New Roman" pitchFamily="18" charset="0"/>
              </a:rPr>
              <a:t>Ц</a:t>
            </a:r>
            <a:r>
              <a:rPr lang="ru-RU" sz="2000" b="1" dirty="0" smtClean="0">
                <a:solidFill>
                  <a:schemeClr val="tx1"/>
                </a:solidFill>
                <a:effectLst/>
                <a:latin typeface="Times New Roman" pitchFamily="18" charset="0"/>
                <a:cs typeface="Times New Roman" pitchFamily="18" charset="0"/>
              </a:rPr>
              <a:t>  А </a:t>
            </a:r>
            <a:r>
              <a:rPr lang="ru-RU" sz="2000" b="1" dirty="0" smtClean="0">
                <a:solidFill>
                  <a:srgbClr val="C00000"/>
                </a:solidFill>
                <a:effectLst/>
                <a:latin typeface="Times New Roman" pitchFamily="18" charset="0"/>
                <a:cs typeface="Times New Roman" pitchFamily="18" charset="0"/>
              </a:rPr>
              <a:t>У </a:t>
            </a:r>
            <a:r>
              <a:rPr lang="ru-RU" sz="2000" b="1" dirty="0" smtClean="0">
                <a:solidFill>
                  <a:schemeClr val="tx1"/>
                </a:solidFill>
                <a:effectLst/>
                <a:latin typeface="Times New Roman" pitchFamily="18" charset="0"/>
                <a:cs typeface="Times New Roman" pitchFamily="18" charset="0"/>
              </a:rPr>
              <a:t>А Г У Ц </a:t>
            </a:r>
            <a:r>
              <a:rPr lang="ru-RU" sz="2000" b="1" dirty="0" err="1" smtClean="0">
                <a:solidFill>
                  <a:schemeClr val="tx1"/>
                </a:solidFill>
                <a:effectLst/>
                <a:latin typeface="Times New Roman" pitchFamily="18" charset="0"/>
                <a:cs typeface="Times New Roman" pitchFamily="18" charset="0"/>
              </a:rPr>
              <a:t>Ц</a:t>
            </a:r>
            <a:r>
              <a:rPr lang="ru-RU" sz="2000" b="1" dirty="0" smtClean="0">
                <a:solidFill>
                  <a:schemeClr val="tx1"/>
                </a:solidFill>
                <a:effectLst/>
                <a:latin typeface="Times New Roman" pitchFamily="18" charset="0"/>
                <a:cs typeface="Times New Roman" pitchFamily="18" charset="0"/>
              </a:rPr>
              <a:t> А </a:t>
            </a:r>
            <a:r>
              <a:rPr lang="ru-RU" sz="2000" b="1" dirty="0" err="1" smtClean="0">
                <a:solidFill>
                  <a:schemeClr val="tx1"/>
                </a:solidFill>
                <a:effectLst/>
                <a:latin typeface="Times New Roman" pitchFamily="18" charset="0"/>
                <a:cs typeface="Times New Roman" pitchFamily="18" charset="0"/>
              </a:rPr>
              <a:t>А</a:t>
            </a:r>
            <a:r>
              <a:rPr lang="ru-RU" sz="2000" b="1" dirty="0" smtClean="0">
                <a:solidFill>
                  <a:schemeClr val="tx1"/>
                </a:solidFill>
                <a:effectLst/>
                <a:latin typeface="Times New Roman" pitchFamily="18" charset="0"/>
                <a:cs typeface="Times New Roman" pitchFamily="18" charset="0"/>
              </a:rPr>
              <a:t> Г </a:t>
            </a:r>
            <a:r>
              <a:rPr lang="ru-RU" sz="2000" b="1" dirty="0" err="1" smtClean="0">
                <a:solidFill>
                  <a:schemeClr val="tx1"/>
                </a:solidFill>
                <a:effectLst/>
                <a:latin typeface="Times New Roman" pitchFamily="18" charset="0"/>
                <a:cs typeface="Times New Roman" pitchFamily="18" charset="0"/>
              </a:rPr>
              <a:t>Г</a:t>
            </a:r>
            <a:r>
              <a:rPr lang="ru-RU" sz="2000" b="1" dirty="0" smtClean="0">
                <a:solidFill>
                  <a:schemeClr val="tx1"/>
                </a:solidFill>
                <a:effectLst/>
                <a:latin typeface="Times New Roman" pitchFamily="18" charset="0"/>
                <a:cs typeface="Times New Roman" pitchFamily="18" charset="0"/>
              </a:rPr>
              <a:t> А </a:t>
            </a:r>
            <a:br>
              <a:rPr lang="ru-RU" sz="2000" b="1"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4.  Определяем аминокислотный состав по таблице генетического кода</a:t>
            </a:r>
            <a:br>
              <a:rPr lang="ru-RU" sz="2000" dirty="0" smtClean="0">
                <a:solidFill>
                  <a:schemeClr val="tx1"/>
                </a:solidFill>
                <a:effectLst/>
                <a:latin typeface="Times New Roman" pitchFamily="18" charset="0"/>
                <a:cs typeface="Times New Roman" pitchFamily="18" charset="0"/>
              </a:rPr>
            </a:br>
            <a:r>
              <a:rPr lang="ru-RU" sz="2000" b="1" dirty="0" smtClean="0">
                <a:solidFill>
                  <a:schemeClr val="tx1"/>
                </a:solidFill>
                <a:effectLst/>
                <a:latin typeface="Times New Roman" pitchFamily="18" charset="0"/>
                <a:cs typeface="Times New Roman" pitchFamily="18" charset="0"/>
              </a:rPr>
              <a:t>Белок : </a:t>
            </a:r>
            <a:r>
              <a:rPr lang="ru-RU" sz="2000" b="1" dirty="0" err="1" smtClean="0">
                <a:solidFill>
                  <a:schemeClr val="tx1"/>
                </a:solidFill>
                <a:effectLst/>
                <a:latin typeface="Times New Roman" pitchFamily="18" charset="0"/>
                <a:cs typeface="Times New Roman" pitchFamily="18" charset="0"/>
              </a:rPr>
              <a:t>тре</a:t>
            </a:r>
            <a:r>
              <a:rPr lang="ru-RU" sz="2000" b="1" dirty="0" smtClean="0">
                <a:solidFill>
                  <a:schemeClr val="tx1"/>
                </a:solidFill>
                <a:effectLst/>
                <a:latin typeface="Times New Roman" pitchFamily="18" charset="0"/>
                <a:cs typeface="Times New Roman" pitchFamily="18" charset="0"/>
              </a:rPr>
              <a:t>-иле-вал-</a:t>
            </a:r>
            <a:r>
              <a:rPr lang="ru-RU" sz="2000" b="1" dirty="0" err="1" smtClean="0">
                <a:solidFill>
                  <a:schemeClr val="tx1"/>
                </a:solidFill>
                <a:effectLst/>
                <a:latin typeface="Times New Roman" pitchFamily="18" charset="0"/>
                <a:cs typeface="Times New Roman" pitchFamily="18" charset="0"/>
              </a:rPr>
              <a:t>глн</a:t>
            </a:r>
            <a:r>
              <a:rPr lang="ru-RU" sz="2000" b="1" dirty="0" smtClean="0">
                <a:solidFill>
                  <a:schemeClr val="tx1"/>
                </a:solidFill>
                <a:effectLst/>
                <a:latin typeface="Times New Roman" pitchFamily="18" charset="0"/>
                <a:cs typeface="Times New Roman" pitchFamily="18" charset="0"/>
              </a:rPr>
              <a:t>-</a:t>
            </a:r>
            <a:r>
              <a:rPr lang="ru-RU" sz="2000" b="1" dirty="0" err="1" smtClean="0">
                <a:solidFill>
                  <a:schemeClr val="tx1"/>
                </a:solidFill>
                <a:effectLst/>
                <a:latin typeface="Times New Roman" pitchFamily="18" charset="0"/>
                <a:cs typeface="Times New Roman" pitchFamily="18" charset="0"/>
              </a:rPr>
              <a:t>гли</a:t>
            </a:r>
            <a:r>
              <a:rPr lang="ru-RU" sz="2000" dirty="0" smtClean="0">
                <a:solidFill>
                  <a:schemeClr val="tx1"/>
                </a:solidFill>
                <a:effectLst/>
                <a:latin typeface="Times New Roman" pitchFamily="18" charset="0"/>
                <a:cs typeface="Times New Roman" pitchFamily="18" charset="0"/>
              </a:rPr>
              <a:t/>
            </a:r>
            <a:br>
              <a:rPr lang="ru-RU" sz="2000" dirty="0" smtClean="0">
                <a:solidFill>
                  <a:schemeClr val="tx1"/>
                </a:solidFill>
                <a:effectLst/>
                <a:latin typeface="Times New Roman" pitchFamily="18" charset="0"/>
                <a:cs typeface="Times New Roman" pitchFamily="18" charset="0"/>
              </a:rPr>
            </a:br>
            <a:r>
              <a:rPr lang="ru-RU" sz="2000" b="1" dirty="0">
                <a:solidFill>
                  <a:schemeClr val="tx1"/>
                </a:solidFill>
                <a:effectLst/>
                <a:latin typeface="Times New Roman" pitchFamily="18" charset="0"/>
                <a:cs typeface="Times New Roman" pitchFamily="18" charset="0"/>
              </a:rPr>
              <a:t> </a:t>
            </a:r>
            <a:endParaRPr lang="ru-RU" sz="2000" dirty="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974378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320"/>
            <a:ext cx="8172400" cy="6467048"/>
          </a:xfrm>
        </p:spPr>
        <p:txBody>
          <a:bodyPr>
            <a:normAutofit fontScale="90000"/>
          </a:bodyPr>
          <a:lstStyle/>
          <a:p>
            <a:r>
              <a:rPr lang="ru-RU" sz="2400" dirty="0" smtClean="0">
                <a:solidFill>
                  <a:schemeClr val="tx1"/>
                </a:solidFill>
                <a:effectLst/>
              </a:rPr>
              <a:t> </a:t>
            </a:r>
            <a:r>
              <a:rPr lang="ru-RU" sz="1900" i="1" dirty="0" smtClean="0">
                <a:solidFill>
                  <a:schemeClr val="tx1"/>
                </a:solidFill>
                <a:effectLst/>
                <a:latin typeface="Times New Roman" pitchFamily="18" charset="0"/>
                <a:cs typeface="Times New Roman" pitchFamily="18" charset="0"/>
              </a:rPr>
              <a:t>В последовательности одной из цепей ДНК, имеющей структуру </a:t>
            </a:r>
            <a:r>
              <a:rPr lang="ru-RU" sz="1900" b="1" i="1" dirty="0" smtClean="0">
                <a:solidFill>
                  <a:schemeClr val="tx1"/>
                </a:solidFill>
                <a:effectLst/>
                <a:latin typeface="Times New Roman" pitchFamily="18" charset="0"/>
                <a:cs typeface="Times New Roman" pitchFamily="18" charset="0"/>
              </a:rPr>
              <a:t>ГЦАГГГТАТЦГТ</a:t>
            </a:r>
            <a:r>
              <a:rPr lang="ru-RU" sz="1900" i="1" dirty="0" smtClean="0">
                <a:solidFill>
                  <a:schemeClr val="tx1"/>
                </a:solidFill>
                <a:effectLst/>
                <a:latin typeface="Times New Roman" pitchFamily="18" charset="0"/>
                <a:cs typeface="Times New Roman" pitchFamily="18" charset="0"/>
              </a:rPr>
              <a:t>, произошла мутация – выпадение первого нуклеотида  в четвертом триплете. Определите антикодоны т-РНК, исходную структуру белка. Как это повлияет на структуру молекулы белка? К какому типу мутации относится данное изменение? Ответ поясните. Для решения задачи используйте таблицу генетического кода.</a:t>
            </a:r>
            <a:br>
              <a:rPr lang="ru-RU" sz="1900" i="1" dirty="0" smtClean="0">
                <a:solidFill>
                  <a:schemeClr val="tx1"/>
                </a:solidFill>
                <a:effectLst/>
                <a:latin typeface="Times New Roman" pitchFamily="18" charset="0"/>
                <a:cs typeface="Times New Roman" pitchFamily="18" charset="0"/>
              </a:rPr>
            </a:br>
            <a:r>
              <a:rPr lang="ru-RU" sz="1900" dirty="0" smtClean="0">
                <a:solidFill>
                  <a:schemeClr val="tx1"/>
                </a:solidFill>
                <a:effectLst/>
                <a:latin typeface="Times New Roman" pitchFamily="18" charset="0"/>
                <a:cs typeface="Times New Roman" pitchFamily="18" charset="0"/>
              </a:rPr>
              <a:t>Решение: </a:t>
            </a:r>
            <a:br>
              <a:rPr lang="ru-RU" sz="1900" dirty="0" smtClean="0">
                <a:solidFill>
                  <a:schemeClr val="tx1"/>
                </a:solidFill>
                <a:effectLst/>
                <a:latin typeface="Times New Roman" pitchFamily="18" charset="0"/>
                <a:cs typeface="Times New Roman" pitchFamily="18" charset="0"/>
              </a:rPr>
            </a:br>
            <a:r>
              <a:rPr lang="ru-RU" sz="1900" dirty="0" smtClean="0">
                <a:solidFill>
                  <a:schemeClr val="tx1"/>
                </a:solidFill>
                <a:effectLst/>
                <a:latin typeface="Times New Roman" pitchFamily="18" charset="0"/>
                <a:cs typeface="Times New Roman" pitchFamily="18" charset="0"/>
              </a:rPr>
              <a:t>1. Сначала определим исходную структуру белка до мутации.  Строим участок </a:t>
            </a:r>
            <a:r>
              <a:rPr lang="ru-RU" sz="1900" dirty="0">
                <a:solidFill>
                  <a:schemeClr val="tx1"/>
                </a:solidFill>
                <a:effectLst/>
                <a:latin typeface="Times New Roman" pitchFamily="18" charset="0"/>
                <a:cs typeface="Times New Roman" pitchFamily="18" charset="0"/>
              </a:rPr>
              <a:t>молекулы и-РНК (шпаргалка 2</a:t>
            </a:r>
            <a:r>
              <a:rPr lang="ru-RU" sz="1900" dirty="0" smtClean="0">
                <a:solidFill>
                  <a:schemeClr val="tx1"/>
                </a:solidFill>
                <a:effectLst/>
                <a:latin typeface="Times New Roman" pitchFamily="18" charset="0"/>
                <a:cs typeface="Times New Roman" pitchFamily="18" charset="0"/>
              </a:rPr>
              <a:t>).</a:t>
            </a:r>
            <a:br>
              <a:rPr lang="ru-RU" sz="1900" dirty="0" smtClean="0">
                <a:solidFill>
                  <a:schemeClr val="tx1"/>
                </a:solidFill>
                <a:effectLst/>
                <a:latin typeface="Times New Roman" pitchFamily="18" charset="0"/>
                <a:cs typeface="Times New Roman" pitchFamily="18" charset="0"/>
              </a:rPr>
            </a:br>
            <a:r>
              <a:rPr lang="ru-RU" sz="1900" dirty="0" smtClean="0">
                <a:solidFill>
                  <a:schemeClr val="tx1"/>
                </a:solidFill>
                <a:effectLst/>
                <a:latin typeface="Times New Roman" pitchFamily="18" charset="0"/>
                <a:cs typeface="Times New Roman" pitchFamily="18" charset="0"/>
              </a:rPr>
              <a:t>ДНК: 		</a:t>
            </a:r>
            <a:r>
              <a:rPr lang="ru-RU" sz="1900" b="1" dirty="0" smtClean="0">
                <a:solidFill>
                  <a:schemeClr val="tx1"/>
                </a:solidFill>
                <a:effectLst/>
                <a:latin typeface="Times New Roman" pitchFamily="18" charset="0"/>
                <a:cs typeface="Times New Roman" pitchFamily="18" charset="0"/>
              </a:rPr>
              <a:t>Г Ц А Г </a:t>
            </a:r>
            <a:r>
              <a:rPr lang="ru-RU" sz="1900" b="1" dirty="0" err="1" smtClean="0">
                <a:solidFill>
                  <a:schemeClr val="tx1"/>
                </a:solidFill>
                <a:effectLst/>
                <a:latin typeface="Times New Roman" pitchFamily="18" charset="0"/>
                <a:cs typeface="Times New Roman" pitchFamily="18" charset="0"/>
              </a:rPr>
              <a:t>Г</a:t>
            </a:r>
            <a:r>
              <a:rPr lang="ru-RU" sz="1900" b="1" dirty="0" smtClean="0">
                <a:solidFill>
                  <a:schemeClr val="tx1"/>
                </a:solidFill>
                <a:effectLst/>
                <a:latin typeface="Times New Roman" pitchFamily="18" charset="0"/>
                <a:cs typeface="Times New Roman" pitchFamily="18" charset="0"/>
              </a:rPr>
              <a:t> </a:t>
            </a:r>
            <a:r>
              <a:rPr lang="ru-RU" sz="1900" b="1" dirty="0" err="1" smtClean="0">
                <a:solidFill>
                  <a:schemeClr val="tx1"/>
                </a:solidFill>
                <a:effectLst/>
                <a:latin typeface="Times New Roman" pitchFamily="18" charset="0"/>
                <a:cs typeface="Times New Roman" pitchFamily="18" charset="0"/>
              </a:rPr>
              <a:t>Г</a:t>
            </a:r>
            <a:r>
              <a:rPr lang="ru-RU" sz="1900" b="1" dirty="0" smtClean="0">
                <a:solidFill>
                  <a:schemeClr val="tx1"/>
                </a:solidFill>
                <a:effectLst/>
                <a:latin typeface="Times New Roman" pitchFamily="18" charset="0"/>
                <a:cs typeface="Times New Roman" pitchFamily="18" charset="0"/>
              </a:rPr>
              <a:t> Т А Т Ц Г Т </a:t>
            </a:r>
            <a:r>
              <a:rPr lang="ru-RU" sz="1900" dirty="0" smtClean="0">
                <a:solidFill>
                  <a:schemeClr val="tx1"/>
                </a:solidFill>
                <a:effectLst/>
                <a:latin typeface="Times New Roman" pitchFamily="18" charset="0"/>
                <a:cs typeface="Times New Roman" pitchFamily="18" charset="0"/>
              </a:rPr>
              <a:t/>
            </a:r>
            <a:br>
              <a:rPr lang="ru-RU" sz="1900" dirty="0" smtClean="0">
                <a:solidFill>
                  <a:schemeClr val="tx1"/>
                </a:solidFill>
                <a:effectLst/>
                <a:latin typeface="Times New Roman" pitchFamily="18" charset="0"/>
                <a:cs typeface="Times New Roman" pitchFamily="18" charset="0"/>
              </a:rPr>
            </a:br>
            <a:r>
              <a:rPr lang="ru-RU" sz="1900" dirty="0" smtClean="0">
                <a:solidFill>
                  <a:schemeClr val="tx1"/>
                </a:solidFill>
                <a:effectLst/>
                <a:latin typeface="Times New Roman" pitchFamily="18" charset="0"/>
                <a:cs typeface="Times New Roman" pitchFamily="18" charset="0"/>
              </a:rPr>
              <a:t>и-РНК:		</a:t>
            </a:r>
            <a:r>
              <a:rPr lang="ru-RU" sz="1900" b="1" dirty="0" smtClean="0">
                <a:solidFill>
                  <a:schemeClr val="tx1"/>
                </a:solidFill>
                <a:effectLst/>
                <a:latin typeface="Times New Roman" pitchFamily="18" charset="0"/>
                <a:cs typeface="Times New Roman" pitchFamily="18" charset="0"/>
              </a:rPr>
              <a:t>Ц Г У Ц </a:t>
            </a:r>
            <a:r>
              <a:rPr lang="ru-RU" sz="1900" b="1" dirty="0" err="1" smtClean="0">
                <a:solidFill>
                  <a:schemeClr val="tx1"/>
                </a:solidFill>
                <a:effectLst/>
                <a:latin typeface="Times New Roman" pitchFamily="18" charset="0"/>
                <a:cs typeface="Times New Roman" pitchFamily="18" charset="0"/>
              </a:rPr>
              <a:t>Ц</a:t>
            </a:r>
            <a:r>
              <a:rPr lang="ru-RU" sz="1900" b="1" dirty="0" smtClean="0">
                <a:solidFill>
                  <a:schemeClr val="tx1"/>
                </a:solidFill>
                <a:effectLst/>
                <a:latin typeface="Times New Roman" pitchFamily="18" charset="0"/>
                <a:cs typeface="Times New Roman" pitchFamily="18" charset="0"/>
              </a:rPr>
              <a:t> </a:t>
            </a:r>
            <a:r>
              <a:rPr lang="ru-RU" sz="1900" b="1" dirty="0" err="1" smtClean="0">
                <a:solidFill>
                  <a:schemeClr val="tx1"/>
                </a:solidFill>
                <a:effectLst/>
                <a:latin typeface="Times New Roman" pitchFamily="18" charset="0"/>
                <a:cs typeface="Times New Roman" pitchFamily="18" charset="0"/>
              </a:rPr>
              <a:t>Ц</a:t>
            </a:r>
            <a:r>
              <a:rPr lang="ru-RU" sz="1900" b="1" dirty="0" smtClean="0">
                <a:solidFill>
                  <a:schemeClr val="tx1"/>
                </a:solidFill>
                <a:effectLst/>
                <a:latin typeface="Times New Roman" pitchFamily="18" charset="0"/>
                <a:cs typeface="Times New Roman" pitchFamily="18" charset="0"/>
              </a:rPr>
              <a:t> А У А Г Ц А</a:t>
            </a:r>
            <a:br>
              <a:rPr lang="ru-RU" sz="1900" b="1" dirty="0" smtClean="0">
                <a:solidFill>
                  <a:schemeClr val="tx1"/>
                </a:solidFill>
                <a:effectLst/>
                <a:latin typeface="Times New Roman" pitchFamily="18" charset="0"/>
                <a:cs typeface="Times New Roman" pitchFamily="18" charset="0"/>
              </a:rPr>
            </a:br>
            <a:r>
              <a:rPr lang="ru-RU" sz="1900" dirty="0" smtClean="0">
                <a:solidFill>
                  <a:schemeClr val="tx1"/>
                </a:solidFill>
                <a:effectLst/>
                <a:latin typeface="Times New Roman" pitchFamily="18" charset="0"/>
                <a:cs typeface="Times New Roman" pitchFamily="18" charset="0"/>
              </a:rPr>
              <a:t>2. Далее по таблице генетического кода определяем аминокислотный состав белка до мутации.</a:t>
            </a:r>
            <a:br>
              <a:rPr lang="ru-RU" sz="1900" dirty="0" smtClean="0">
                <a:solidFill>
                  <a:schemeClr val="tx1"/>
                </a:solidFill>
                <a:effectLst/>
                <a:latin typeface="Times New Roman" pitchFamily="18" charset="0"/>
                <a:cs typeface="Times New Roman" pitchFamily="18" charset="0"/>
              </a:rPr>
            </a:br>
            <a:r>
              <a:rPr lang="ru-RU" sz="1900" b="1" dirty="0" smtClean="0">
                <a:solidFill>
                  <a:schemeClr val="tx1"/>
                </a:solidFill>
                <a:effectLst/>
                <a:latin typeface="Times New Roman" pitchFamily="18" charset="0"/>
                <a:cs typeface="Times New Roman" pitchFamily="18" charset="0"/>
              </a:rPr>
              <a:t>Белок: </a:t>
            </a:r>
            <a:r>
              <a:rPr lang="ru-RU" sz="1900" b="1" dirty="0" err="1" smtClean="0">
                <a:solidFill>
                  <a:schemeClr val="tx1"/>
                </a:solidFill>
                <a:effectLst/>
                <a:latin typeface="Times New Roman" pitchFamily="18" charset="0"/>
                <a:cs typeface="Times New Roman" pitchFamily="18" charset="0"/>
              </a:rPr>
              <a:t>арг</a:t>
            </a:r>
            <a:r>
              <a:rPr lang="ru-RU" sz="1900" b="1" dirty="0" smtClean="0">
                <a:solidFill>
                  <a:schemeClr val="tx1"/>
                </a:solidFill>
                <a:effectLst/>
                <a:latin typeface="Times New Roman" pitchFamily="18" charset="0"/>
                <a:cs typeface="Times New Roman" pitchFamily="18" charset="0"/>
              </a:rPr>
              <a:t>-про-иле-ала</a:t>
            </a:r>
            <a:br>
              <a:rPr lang="ru-RU" sz="1900" b="1" dirty="0" smtClean="0">
                <a:solidFill>
                  <a:schemeClr val="tx1"/>
                </a:solidFill>
                <a:effectLst/>
                <a:latin typeface="Times New Roman" pitchFamily="18" charset="0"/>
                <a:cs typeface="Times New Roman" pitchFamily="18" charset="0"/>
              </a:rPr>
            </a:br>
            <a:r>
              <a:rPr lang="ru-RU" sz="1900" dirty="0" smtClean="0">
                <a:solidFill>
                  <a:schemeClr val="tx1"/>
                </a:solidFill>
                <a:effectLst/>
                <a:latin typeface="Times New Roman" pitchFamily="18" charset="0"/>
                <a:cs typeface="Times New Roman" pitchFamily="18" charset="0"/>
              </a:rPr>
              <a:t>3. Определяем антикодоны т-РНК. Антикодоны т-РНК комплементарны кодонам и-РНК, </a:t>
            </a:r>
            <a:r>
              <a:rPr lang="ru-RU" sz="1900" dirty="0" smtClean="0">
                <a:solidFill>
                  <a:schemeClr val="tx1"/>
                </a:solidFill>
                <a:latin typeface="Times New Roman" pitchFamily="18" charset="0"/>
                <a:cs typeface="Times New Roman" pitchFamily="18" charset="0"/>
              </a:rPr>
              <a:t>→ </a:t>
            </a:r>
            <a:r>
              <a:rPr lang="ru-RU" sz="1900" dirty="0" smtClean="0">
                <a:solidFill>
                  <a:schemeClr val="tx1"/>
                </a:solidFill>
                <a:effectLst/>
                <a:latin typeface="Times New Roman" pitchFamily="18" charset="0"/>
                <a:cs typeface="Times New Roman" pitchFamily="18" charset="0"/>
              </a:rPr>
              <a:t>, в процессе трансляции будут участвовать следующие т-РНК с антикодонами</a:t>
            </a:r>
            <a:r>
              <a:rPr lang="ru-RU" sz="1900" b="1" dirty="0">
                <a:solidFill>
                  <a:schemeClr val="tx1"/>
                </a:solidFill>
                <a:effectLst/>
                <a:latin typeface="Times New Roman" pitchFamily="18" charset="0"/>
                <a:cs typeface="Times New Roman" pitchFamily="18" charset="0"/>
              </a:rPr>
              <a:t/>
            </a:r>
            <a:br>
              <a:rPr lang="ru-RU" sz="1900" b="1" dirty="0">
                <a:solidFill>
                  <a:schemeClr val="tx1"/>
                </a:solidFill>
                <a:effectLst/>
                <a:latin typeface="Times New Roman" pitchFamily="18" charset="0"/>
                <a:cs typeface="Times New Roman" pitchFamily="18" charset="0"/>
              </a:rPr>
            </a:br>
            <a:r>
              <a:rPr lang="ru-RU" sz="1900" dirty="0">
                <a:solidFill>
                  <a:schemeClr val="tx1"/>
                </a:solidFill>
                <a:effectLst/>
                <a:latin typeface="Times New Roman" pitchFamily="18" charset="0"/>
                <a:cs typeface="Times New Roman" pitchFamily="18" charset="0"/>
              </a:rPr>
              <a:t>и-РНК:		</a:t>
            </a:r>
            <a:r>
              <a:rPr lang="ru-RU" sz="1900" b="1" dirty="0">
                <a:solidFill>
                  <a:schemeClr val="tx1"/>
                </a:solidFill>
                <a:effectLst/>
                <a:latin typeface="Times New Roman" pitchFamily="18" charset="0"/>
                <a:cs typeface="Times New Roman" pitchFamily="18" charset="0"/>
              </a:rPr>
              <a:t>Ц Г У Ц </a:t>
            </a:r>
            <a:r>
              <a:rPr lang="ru-RU" sz="1900" b="1" dirty="0" err="1">
                <a:solidFill>
                  <a:schemeClr val="tx1"/>
                </a:solidFill>
                <a:effectLst/>
                <a:latin typeface="Times New Roman" pitchFamily="18" charset="0"/>
                <a:cs typeface="Times New Roman" pitchFamily="18" charset="0"/>
              </a:rPr>
              <a:t>Ц</a:t>
            </a:r>
            <a:r>
              <a:rPr lang="ru-RU" sz="1900" b="1" dirty="0">
                <a:solidFill>
                  <a:schemeClr val="tx1"/>
                </a:solidFill>
                <a:effectLst/>
                <a:latin typeface="Times New Roman" pitchFamily="18" charset="0"/>
                <a:cs typeface="Times New Roman" pitchFamily="18" charset="0"/>
              </a:rPr>
              <a:t> </a:t>
            </a:r>
            <a:r>
              <a:rPr lang="ru-RU" sz="1900" b="1" dirty="0" err="1">
                <a:solidFill>
                  <a:schemeClr val="tx1"/>
                </a:solidFill>
                <a:effectLst/>
                <a:latin typeface="Times New Roman" pitchFamily="18" charset="0"/>
                <a:cs typeface="Times New Roman" pitchFamily="18" charset="0"/>
              </a:rPr>
              <a:t>Ц</a:t>
            </a:r>
            <a:r>
              <a:rPr lang="ru-RU" sz="1900" b="1" dirty="0">
                <a:solidFill>
                  <a:schemeClr val="tx1"/>
                </a:solidFill>
                <a:effectLst/>
                <a:latin typeface="Times New Roman" pitchFamily="18" charset="0"/>
                <a:cs typeface="Times New Roman" pitchFamily="18" charset="0"/>
              </a:rPr>
              <a:t> А У А Г Ц </a:t>
            </a:r>
            <a:r>
              <a:rPr lang="ru-RU" sz="1900" b="1" dirty="0" smtClean="0">
                <a:solidFill>
                  <a:schemeClr val="tx1"/>
                </a:solidFill>
                <a:effectLst/>
                <a:latin typeface="Times New Roman" pitchFamily="18" charset="0"/>
                <a:cs typeface="Times New Roman" pitchFamily="18" charset="0"/>
              </a:rPr>
              <a:t>А</a:t>
            </a:r>
            <a:br>
              <a:rPr lang="ru-RU" sz="1900" b="1" dirty="0" smtClean="0">
                <a:solidFill>
                  <a:schemeClr val="tx1"/>
                </a:solidFill>
                <a:effectLst/>
                <a:latin typeface="Times New Roman" pitchFamily="18" charset="0"/>
                <a:cs typeface="Times New Roman" pitchFamily="18" charset="0"/>
              </a:rPr>
            </a:br>
            <a:r>
              <a:rPr lang="ru-RU" sz="1900" b="1" dirty="0" smtClean="0">
                <a:solidFill>
                  <a:schemeClr val="tx1"/>
                </a:solidFill>
                <a:effectLst/>
                <a:latin typeface="Times New Roman" pitchFamily="18" charset="0"/>
                <a:cs typeface="Times New Roman" pitchFamily="18" charset="0"/>
              </a:rPr>
              <a:t>т-РНК:             ГЦА; ГГГ; УАУ; ЦГУ</a:t>
            </a:r>
            <a:br>
              <a:rPr lang="ru-RU" sz="1900" b="1" dirty="0" smtClean="0">
                <a:solidFill>
                  <a:schemeClr val="tx1"/>
                </a:solidFill>
                <a:effectLst/>
                <a:latin typeface="Times New Roman" pitchFamily="18" charset="0"/>
                <a:cs typeface="Times New Roman" pitchFamily="18" charset="0"/>
              </a:rPr>
            </a:br>
            <a:r>
              <a:rPr lang="ru-RU" sz="1900" b="1" u="sng" dirty="0" smtClean="0">
                <a:solidFill>
                  <a:srgbClr val="C00000"/>
                </a:solidFill>
                <a:effectLst/>
                <a:latin typeface="Times New Roman" pitchFamily="18" charset="0"/>
                <a:cs typeface="Times New Roman" pitchFamily="18" charset="0"/>
              </a:rPr>
              <a:t>Запомни: при оформлении задачи, в которой необходимо определить антикодоны т-РНК, </a:t>
            </a:r>
            <a:r>
              <a:rPr lang="ru-RU" sz="1900" b="1" u="sng" dirty="0" err="1" smtClean="0">
                <a:solidFill>
                  <a:srgbClr val="C00000"/>
                </a:solidFill>
                <a:effectLst/>
                <a:latin typeface="Times New Roman" pitchFamily="18" charset="0"/>
                <a:cs typeface="Times New Roman" pitchFamily="18" charset="0"/>
              </a:rPr>
              <a:t>следкет</a:t>
            </a:r>
            <a:r>
              <a:rPr lang="ru-RU" sz="1900" b="1" u="sng" dirty="0" smtClean="0">
                <a:solidFill>
                  <a:srgbClr val="C00000"/>
                </a:solidFill>
                <a:effectLst/>
                <a:latin typeface="Times New Roman" pitchFamily="18" charset="0"/>
                <a:cs typeface="Times New Roman" pitchFamily="18" charset="0"/>
              </a:rPr>
              <a:t> помнить, что антикодоны т-РНК друг от друга отделяют точкой с запятой.</a:t>
            </a:r>
            <a:br>
              <a:rPr lang="ru-RU" sz="1900" b="1" u="sng" dirty="0" smtClean="0">
                <a:solidFill>
                  <a:srgbClr val="C00000"/>
                </a:solidFill>
                <a:effectLst/>
                <a:latin typeface="Times New Roman" pitchFamily="18" charset="0"/>
                <a:cs typeface="Times New Roman" pitchFamily="18" charset="0"/>
              </a:rPr>
            </a:br>
            <a:r>
              <a:rPr lang="ru-RU" sz="1900" u="sng" dirty="0" smtClean="0">
                <a:solidFill>
                  <a:schemeClr val="tx1"/>
                </a:solidFill>
                <a:effectLst/>
                <a:latin typeface="Times New Roman" pitchFamily="18" charset="0"/>
                <a:cs typeface="Times New Roman" pitchFamily="18" charset="0"/>
              </a:rPr>
              <a:t>4</a:t>
            </a:r>
            <a:r>
              <a:rPr lang="ru-RU" sz="1900" dirty="0" smtClean="0">
                <a:solidFill>
                  <a:schemeClr val="tx1"/>
                </a:solidFill>
                <a:effectLst/>
                <a:latin typeface="Times New Roman" pitchFamily="18" charset="0"/>
                <a:cs typeface="Times New Roman" pitchFamily="18" charset="0"/>
              </a:rPr>
              <a:t>. В случае мутации участок молекулы белка  станет короче на одну аминокислоту – АЛА, произойдет сдвиг рамки считывания, что приведет к изменению нуклеотидной последовательности в молекуле белка; такая мутация называется генной (</a:t>
            </a:r>
            <a:r>
              <a:rPr lang="ru-RU" sz="1900" dirty="0" err="1" smtClean="0">
                <a:solidFill>
                  <a:schemeClr val="tx1"/>
                </a:solidFill>
                <a:effectLst/>
                <a:latin typeface="Times New Roman" pitchFamily="18" charset="0"/>
                <a:cs typeface="Times New Roman" pitchFamily="18" charset="0"/>
              </a:rPr>
              <a:t>точковой</a:t>
            </a:r>
            <a:r>
              <a:rPr lang="ru-RU" sz="1900" dirty="0" smtClean="0">
                <a:solidFill>
                  <a:schemeClr val="tx1"/>
                </a:solidFill>
                <a:effectLst/>
                <a:latin typeface="Times New Roman" pitchFamily="18" charset="0"/>
                <a:cs typeface="Times New Roman" pitchFamily="18" charset="0"/>
              </a:rPr>
              <a:t>)</a:t>
            </a:r>
            <a:r>
              <a:rPr lang="ru-RU" sz="2000" b="1" dirty="0">
                <a:solidFill>
                  <a:schemeClr val="tx1"/>
                </a:solidFill>
                <a:effectLst/>
                <a:latin typeface="Times New Roman" pitchFamily="18" charset="0"/>
                <a:cs typeface="Times New Roman" pitchFamily="18" charset="0"/>
              </a:rPr>
              <a:t/>
            </a:r>
            <a:br>
              <a:rPr lang="ru-RU" sz="2000" b="1" dirty="0">
                <a:solidFill>
                  <a:schemeClr val="tx1"/>
                </a:solidFill>
                <a:effectLst/>
                <a:latin typeface="Times New Roman" pitchFamily="18" charset="0"/>
                <a:cs typeface="Times New Roman" pitchFamily="18" charset="0"/>
              </a:rPr>
            </a:br>
            <a:endParaRPr lang="ru-RU" sz="2000" b="1" dirty="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149032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971600" y="359898"/>
            <a:ext cx="7867600" cy="764846"/>
          </a:xfrm>
        </p:spPr>
        <p:txBody>
          <a:bodyPr>
            <a:normAutofit fontScale="90000"/>
          </a:bodyPr>
          <a:lstStyle/>
          <a:p>
            <a:pPr algn="ctr"/>
            <a:r>
              <a:rPr lang="ru-RU" sz="2800" b="1" dirty="0" smtClean="0">
                <a:effectLst/>
                <a:latin typeface="Times New Roman" pitchFamily="18" charset="0"/>
                <a:cs typeface="Times New Roman" pitchFamily="18" charset="0"/>
              </a:rPr>
              <a:t>Задачи на определение аминокислоты, которую транспортирует т-РНК</a:t>
            </a:r>
            <a:endParaRPr lang="ru-RU" sz="2800" b="1" dirty="0">
              <a:effectLst/>
              <a:latin typeface="Times New Roman" pitchFamily="18" charset="0"/>
              <a:cs typeface="Times New Roman" pitchFamily="18" charset="0"/>
            </a:endParaRPr>
          </a:p>
        </p:txBody>
      </p:sp>
      <p:sp>
        <p:nvSpPr>
          <p:cNvPr id="4" name="Подзаголовок 3"/>
          <p:cNvSpPr>
            <a:spLocks noGrp="1"/>
          </p:cNvSpPr>
          <p:nvPr>
            <p:ph type="subTitle" idx="1"/>
          </p:nvPr>
        </p:nvSpPr>
        <p:spPr>
          <a:xfrm>
            <a:off x="971600" y="1268760"/>
            <a:ext cx="7867600" cy="5112568"/>
          </a:xfrm>
        </p:spPr>
        <p:txBody>
          <a:bodyPr>
            <a:normAutofit/>
          </a:bodyPr>
          <a:lstStyle/>
          <a:p>
            <a:r>
              <a:rPr lang="ru-RU" sz="2400" dirty="0">
                <a:solidFill>
                  <a:schemeClr val="tx1"/>
                </a:solidFill>
                <a:latin typeface="Times New Roman" pitchFamily="18" charset="0"/>
                <a:cs typeface="Times New Roman" pitchFamily="18" charset="0"/>
              </a:rPr>
              <a:t>Известно, что все виды РНК синтезируются на ДНК-матрице. Фрагмент молекулы ДНК, на которой синтезируется участок центральной петли т-РНК, имеет следующую последовательность нуклеотидов: ЦГТТГГГЦТАГГЦТТ. Установите нуклеотидную последовательность участка т-РНК, который синтезируется на данном фрагменте, и аминокислоту, которую будет переносить эта т-РНК в процессе биосинтеза белка, если третий триплет соответствует антикодону т-РНК. </a:t>
            </a:r>
            <a:r>
              <a:rPr lang="ru-RU" sz="2400" dirty="0" smtClean="0">
                <a:solidFill>
                  <a:schemeClr val="tx1"/>
                </a:solidFill>
                <a:latin typeface="Times New Roman" pitchFamily="18" charset="0"/>
                <a:cs typeface="Times New Roman" pitchFamily="18" charset="0"/>
              </a:rPr>
              <a:t> Ответ поясните. Для решения данной задачи используйте таблицу генетического кода</a:t>
            </a:r>
            <a:endParaRPr lang="ru-RU" sz="2400" dirty="0">
              <a:solidFill>
                <a:schemeClr val="tx1"/>
              </a:solidFill>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979383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204864"/>
            <a:ext cx="7498080" cy="1143000"/>
          </a:xfrm>
        </p:spPr>
        <p:txBody>
          <a:bodyPr>
            <a:normAutofit fontScale="90000"/>
          </a:bodyPr>
          <a:lstStyle/>
          <a:p>
            <a:pPr algn="ctr"/>
            <a:r>
              <a:rPr lang="ru-RU" b="1" dirty="0" smtClean="0">
                <a:latin typeface="Georgia" pitchFamily="18" charset="0"/>
              </a:rPr>
              <a:t>Примеры решения типичных задач</a:t>
            </a:r>
            <a:endParaRPr lang="ru-RU" b="1" dirty="0">
              <a:latin typeface="Georgia" pitchFamily="18" charset="0"/>
            </a:endParaRPr>
          </a:p>
        </p:txBody>
      </p:sp>
    </p:spTree>
    <p:extLst>
      <p:ext uri="{BB962C8B-B14F-4D97-AF65-F5344CB8AC3E}">
        <p14:creationId xmlns:p14="http://schemas.microsoft.com/office/powerpoint/2010/main" val="25199810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260648"/>
            <a:ext cx="7890080" cy="5987752"/>
          </a:xfrm>
        </p:spPr>
        <p:txBody>
          <a:bodyPr/>
          <a:lstStyle/>
          <a:p>
            <a:pPr marL="82296" indent="0">
              <a:buNone/>
            </a:pPr>
            <a:r>
              <a:rPr lang="ru-RU" sz="2400" dirty="0">
                <a:latin typeface="Times New Roman" pitchFamily="18" charset="0"/>
                <a:cs typeface="Times New Roman" pitchFamily="18" charset="0"/>
              </a:rPr>
              <a:t>В ДНК хранится информация о структуре всех белков организма, а также о структуре молекул </a:t>
            </a:r>
            <a:r>
              <a:rPr lang="ru-RU" sz="2400" dirty="0" smtClean="0">
                <a:latin typeface="Times New Roman" pitchFamily="18" charset="0"/>
                <a:cs typeface="Times New Roman" pitchFamily="18" charset="0"/>
              </a:rPr>
              <a:t>РНК (все виды РНК синтезируются в ядре на ДНК матрице!).  Поэтому при  решении такого типа задач генетическая информация реализуется по схеме .</a:t>
            </a:r>
            <a:r>
              <a:rPr lang="ru-RU" dirty="0" smtClean="0"/>
              <a:t> </a:t>
            </a:r>
            <a:endParaRPr lang="ru-RU" dirty="0"/>
          </a:p>
          <a:p>
            <a:pPr marL="82296" indent="0">
              <a:buNone/>
            </a:pPr>
            <a:endParaRPr lang="ru-RU" dirty="0"/>
          </a:p>
        </p:txBody>
      </p:sp>
      <p:pic>
        <p:nvPicPr>
          <p:cNvPr id="5" name="Рисунок 4"/>
          <p:cNvPicPr/>
          <p:nvPr/>
        </p:nvPicPr>
        <p:blipFill rotWithShape="1">
          <a:blip r:embed="rId2"/>
          <a:srcRect l="22356" t="42624" r="16734" b="23563"/>
          <a:stretch/>
        </p:blipFill>
        <p:spPr bwMode="auto">
          <a:xfrm>
            <a:off x="1187624" y="2204864"/>
            <a:ext cx="7704856" cy="410445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4762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rotWithShape="1">
          <a:blip r:embed="rId2"/>
          <a:srcRect l="22356" t="42624" r="16734" b="23563"/>
          <a:stretch/>
        </p:blipFill>
        <p:spPr bwMode="auto">
          <a:xfrm>
            <a:off x="1384555" y="2816932"/>
            <a:ext cx="7344816" cy="2088232"/>
          </a:xfrm>
          <a:prstGeom prst="rect">
            <a:avLst/>
          </a:prstGeom>
          <a:ln>
            <a:noFill/>
          </a:ln>
          <a:extLst>
            <a:ext uri="{53640926-AAD7-44D8-BBD7-CCE9431645EC}">
              <a14:shadowObscured xmlns:a14="http://schemas.microsoft.com/office/drawing/2010/main"/>
            </a:ext>
          </a:extLst>
        </p:spPr>
      </p:pic>
      <p:sp>
        <p:nvSpPr>
          <p:cNvPr id="4" name="Заголовок 3"/>
          <p:cNvSpPr>
            <a:spLocks noGrp="1"/>
          </p:cNvSpPr>
          <p:nvPr>
            <p:ph type="ctrTitle"/>
          </p:nvPr>
        </p:nvSpPr>
        <p:spPr>
          <a:xfrm>
            <a:off x="1187624" y="5229200"/>
            <a:ext cx="7406640" cy="1472184"/>
          </a:xfrm>
        </p:spPr>
        <p:txBody>
          <a:bodyPr>
            <a:normAutofit fontScale="90000"/>
          </a:bodyPr>
          <a:lstStyle/>
          <a:p>
            <a:r>
              <a:rPr lang="ru-RU" sz="2800" dirty="0">
                <a:solidFill>
                  <a:schemeClr val="tx1"/>
                </a:solidFill>
                <a:effectLst/>
                <a:latin typeface="Times New Roman" pitchFamily="18" charset="0"/>
                <a:cs typeface="Times New Roman" pitchFamily="18" charset="0"/>
              </a:rPr>
              <a:t>При решении задач такого типа </a:t>
            </a:r>
            <a:r>
              <a:rPr lang="ru-RU" sz="2800" dirty="0" smtClean="0">
                <a:solidFill>
                  <a:schemeClr val="tx1"/>
                </a:solidFill>
                <a:effectLst/>
                <a:latin typeface="Times New Roman" pitchFamily="18" charset="0"/>
                <a:cs typeface="Times New Roman" pitchFamily="18" charset="0"/>
              </a:rPr>
              <a:t>используем схему</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r>
            <a:br>
              <a:rPr lang="ru-RU" sz="2800" dirty="0" smtClean="0">
                <a:solidFill>
                  <a:schemeClr val="tx1"/>
                </a:solidFill>
                <a:effectLst/>
                <a:latin typeface="Times New Roman" pitchFamily="18" charset="0"/>
                <a:cs typeface="Times New Roman" pitchFamily="18" charset="0"/>
              </a:rPr>
            </a:br>
            <a:r>
              <a:rPr lang="ru-RU" sz="2800" dirty="0" smtClean="0">
                <a:solidFill>
                  <a:schemeClr val="tx1"/>
                </a:solidFill>
                <a:effectLst/>
                <a:latin typeface="Times New Roman" pitchFamily="18" charset="0"/>
                <a:cs typeface="Times New Roman" pitchFamily="18" charset="0"/>
              </a:rPr>
              <a:t> </a:t>
            </a:r>
            <a:r>
              <a:rPr lang="ru-RU" sz="2800" dirty="0">
                <a:solidFill>
                  <a:schemeClr val="tx1"/>
                </a:solidFill>
                <a:effectLst/>
                <a:latin typeface="Times New Roman" pitchFamily="18" charset="0"/>
                <a:cs typeface="Times New Roman" pitchFamily="18" charset="0"/>
              </a:rPr>
              <a:t/>
            </a:r>
            <a:br>
              <a:rPr lang="ru-RU" sz="2800" dirty="0">
                <a:solidFill>
                  <a:schemeClr val="tx1"/>
                </a:solidFill>
                <a:effectLst/>
                <a:latin typeface="Times New Roman" pitchFamily="18" charset="0"/>
                <a:cs typeface="Times New Roman" pitchFamily="18" charset="0"/>
              </a:rPr>
            </a:br>
            <a:endParaRPr lang="ru-RU" sz="2800" dirty="0">
              <a:solidFill>
                <a:schemeClr val="tx1"/>
              </a:solidFill>
              <a:latin typeface="Times New Roman" pitchFamily="18" charset="0"/>
              <a:cs typeface="Times New Roman" pitchFamily="18" charset="0"/>
            </a:endParaRPr>
          </a:p>
        </p:txBody>
      </p:sp>
      <p:sp>
        <p:nvSpPr>
          <p:cNvPr id="7" name="Подзаголовок 6"/>
          <p:cNvSpPr>
            <a:spLocks noGrp="1"/>
          </p:cNvSpPr>
          <p:nvPr>
            <p:ph type="subTitle" idx="1"/>
          </p:nvPr>
        </p:nvSpPr>
        <p:spPr>
          <a:xfrm>
            <a:off x="1115616" y="116632"/>
            <a:ext cx="7776864" cy="1752600"/>
          </a:xfrm>
        </p:spPr>
        <p:txBody>
          <a:bodyPr/>
          <a:lstStyle/>
          <a:p>
            <a:r>
              <a:rPr lang="ru-RU" b="1" dirty="0" smtClean="0">
                <a:solidFill>
                  <a:schemeClr val="tx1"/>
                </a:solidFill>
                <a:latin typeface="Times New Roman" pitchFamily="18" charset="0"/>
                <a:cs typeface="Times New Roman" pitchFamily="18" charset="0"/>
              </a:rPr>
              <a:t>При решении задач такого типа используем схему</a:t>
            </a:r>
            <a:endParaRPr lang="ru-RU"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9251620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71600" y="404664"/>
            <a:ext cx="7962088" cy="6048672"/>
          </a:xfrm>
        </p:spPr>
        <p:txBody>
          <a:bodyPr>
            <a:noAutofit/>
          </a:bodyPr>
          <a:lstStyle/>
          <a:p>
            <a:r>
              <a:rPr lang="ru-RU" sz="2200" b="1" u="sng" dirty="0">
                <a:solidFill>
                  <a:schemeClr val="tx1"/>
                </a:solidFill>
                <a:effectLst/>
                <a:latin typeface="Times New Roman" pitchFamily="18" charset="0"/>
                <a:cs typeface="Times New Roman" pitchFamily="18" charset="0"/>
              </a:rPr>
              <a:t>Решение:</a:t>
            </a:r>
            <a:r>
              <a:rPr lang="ru-RU" sz="2200" dirty="0">
                <a:solidFill>
                  <a:schemeClr val="tx1"/>
                </a:solidFill>
                <a:effectLst/>
                <a:latin typeface="Times New Roman" pitchFamily="18" charset="0"/>
                <a:cs typeface="Times New Roman" pitchFamily="18" charset="0"/>
              </a:rPr>
              <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1. По фрагменту молекулы ДНК сразу по принципу </a:t>
            </a:r>
            <a:r>
              <a:rPr lang="ru-RU" sz="2200" dirty="0" err="1" smtClean="0">
                <a:solidFill>
                  <a:schemeClr val="tx1"/>
                </a:solidFill>
                <a:effectLst/>
                <a:latin typeface="Times New Roman" pitchFamily="18" charset="0"/>
                <a:cs typeface="Times New Roman" pitchFamily="18" charset="0"/>
              </a:rPr>
              <a:t>комплементарности</a:t>
            </a:r>
            <a:r>
              <a:rPr lang="ru-RU" sz="2200" dirty="0" smtClean="0">
                <a:solidFill>
                  <a:schemeClr val="tx1"/>
                </a:solidFill>
                <a:effectLst/>
                <a:latin typeface="Times New Roman" pitchFamily="18" charset="0"/>
                <a:cs typeface="Times New Roman" pitchFamily="18" charset="0"/>
              </a:rPr>
              <a:t> строим </a:t>
            </a:r>
            <a:r>
              <a:rPr lang="ru-RU" sz="2200" dirty="0">
                <a:solidFill>
                  <a:schemeClr val="tx1"/>
                </a:solidFill>
                <a:effectLst/>
                <a:latin typeface="Times New Roman" pitchFamily="18" charset="0"/>
                <a:cs typeface="Times New Roman" pitchFamily="18" charset="0"/>
              </a:rPr>
              <a:t>структуру центральной петли молекулы т-РНК </a:t>
            </a:r>
            <a:r>
              <a:rPr lang="ru-RU" sz="2200" dirty="0" smtClean="0">
                <a:solidFill>
                  <a:schemeClr val="tx1"/>
                </a:solidFill>
                <a:effectLst/>
                <a:latin typeface="Times New Roman" pitchFamily="18" charset="0"/>
                <a:cs typeface="Times New Roman" pitchFamily="18" charset="0"/>
              </a:rPr>
              <a:t>используя шпаргалку 2: </a:t>
            </a:r>
            <a:r>
              <a:rPr lang="ru-RU" sz="2200" dirty="0">
                <a:solidFill>
                  <a:schemeClr val="tx1"/>
                </a:solidFill>
                <a:effectLst/>
                <a:latin typeface="Times New Roman" pitchFamily="18" charset="0"/>
                <a:cs typeface="Times New Roman" pitchFamily="18" charset="0"/>
              </a:rPr>
              <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 </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ДНК: 		</a:t>
            </a:r>
            <a:r>
              <a:rPr lang="ru-RU" sz="2200" b="1" dirty="0">
                <a:solidFill>
                  <a:schemeClr val="tx1"/>
                </a:solidFill>
                <a:effectLst/>
                <a:latin typeface="Times New Roman" pitchFamily="18" charset="0"/>
                <a:cs typeface="Times New Roman" pitchFamily="18" charset="0"/>
              </a:rPr>
              <a:t>ЦГТ</a:t>
            </a:r>
            <a:r>
              <a:rPr lang="ru-RU" sz="2200" dirty="0">
                <a:solidFill>
                  <a:schemeClr val="tx1"/>
                </a:solidFill>
                <a:effectLst/>
                <a:latin typeface="Times New Roman" pitchFamily="18" charset="0"/>
                <a:cs typeface="Times New Roman" pitchFamily="18" charset="0"/>
              </a:rPr>
              <a:t>ТГГ</a:t>
            </a:r>
            <a:r>
              <a:rPr lang="ru-RU" sz="2200" b="1" dirty="0">
                <a:solidFill>
                  <a:schemeClr val="tx1"/>
                </a:solidFill>
                <a:effectLst/>
                <a:latin typeface="Times New Roman" pitchFamily="18" charset="0"/>
                <a:cs typeface="Times New Roman" pitchFamily="18" charset="0"/>
              </a:rPr>
              <a:t>ГЦТ</a:t>
            </a:r>
            <a:r>
              <a:rPr lang="ru-RU" sz="2200" dirty="0">
                <a:solidFill>
                  <a:schemeClr val="tx1"/>
                </a:solidFill>
                <a:effectLst/>
                <a:latin typeface="Times New Roman" pitchFamily="18" charset="0"/>
                <a:cs typeface="Times New Roman" pitchFamily="18" charset="0"/>
              </a:rPr>
              <a:t>АГГ</a:t>
            </a:r>
            <a:r>
              <a:rPr lang="ru-RU" sz="2200" b="1" dirty="0">
                <a:solidFill>
                  <a:schemeClr val="tx1"/>
                </a:solidFill>
                <a:effectLst/>
                <a:latin typeface="Times New Roman" pitchFamily="18" charset="0"/>
                <a:cs typeface="Times New Roman" pitchFamily="18" charset="0"/>
              </a:rPr>
              <a:t>ЦТТ</a:t>
            </a:r>
            <a:r>
              <a:rPr lang="ru-RU" sz="2200" dirty="0">
                <a:solidFill>
                  <a:schemeClr val="tx1"/>
                </a:solidFill>
                <a:effectLst/>
                <a:latin typeface="Times New Roman" pitchFamily="18" charset="0"/>
                <a:cs typeface="Times New Roman" pitchFamily="18" charset="0"/>
              </a:rPr>
              <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т-РНК:		</a:t>
            </a:r>
            <a:r>
              <a:rPr lang="ru-RU" sz="2200" b="1" dirty="0">
                <a:solidFill>
                  <a:schemeClr val="tx1"/>
                </a:solidFill>
                <a:effectLst/>
                <a:latin typeface="Times New Roman" pitchFamily="18" charset="0"/>
                <a:cs typeface="Times New Roman" pitchFamily="18" charset="0"/>
              </a:rPr>
              <a:t>ГЦА</a:t>
            </a:r>
            <a:r>
              <a:rPr lang="ru-RU" sz="2200" dirty="0">
                <a:solidFill>
                  <a:schemeClr val="tx1"/>
                </a:solidFill>
                <a:effectLst/>
                <a:latin typeface="Times New Roman" pitchFamily="18" charset="0"/>
                <a:cs typeface="Times New Roman" pitchFamily="18" charset="0"/>
              </a:rPr>
              <a:t>АЦЦ</a:t>
            </a:r>
            <a:r>
              <a:rPr lang="ru-RU" sz="2200" b="1" u="sng" dirty="0">
                <a:solidFill>
                  <a:schemeClr val="tx1"/>
                </a:solidFill>
                <a:effectLst/>
                <a:latin typeface="Times New Roman" pitchFamily="18" charset="0"/>
                <a:cs typeface="Times New Roman" pitchFamily="18" charset="0"/>
              </a:rPr>
              <a:t>ЦГА</a:t>
            </a:r>
            <a:r>
              <a:rPr lang="ru-RU" sz="2200" dirty="0">
                <a:solidFill>
                  <a:schemeClr val="tx1"/>
                </a:solidFill>
                <a:effectLst/>
                <a:latin typeface="Times New Roman" pitchFamily="18" charset="0"/>
                <a:cs typeface="Times New Roman" pitchFamily="18" charset="0"/>
              </a:rPr>
              <a:t>УЦЦ</a:t>
            </a:r>
            <a:r>
              <a:rPr lang="ru-RU" sz="2200" b="1" dirty="0">
                <a:solidFill>
                  <a:schemeClr val="tx1"/>
                </a:solidFill>
                <a:effectLst/>
                <a:latin typeface="Times New Roman" pitchFamily="18" charset="0"/>
                <a:cs typeface="Times New Roman" pitchFamily="18" charset="0"/>
              </a:rPr>
              <a:t>ГАА</a:t>
            </a:r>
            <a:r>
              <a:rPr lang="ru-RU" sz="2200" dirty="0">
                <a:solidFill>
                  <a:schemeClr val="tx1"/>
                </a:solidFill>
                <a:effectLst/>
                <a:latin typeface="Times New Roman" pitchFamily="18" charset="0"/>
                <a:cs typeface="Times New Roman" pitchFamily="18" charset="0"/>
              </a:rPr>
              <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2. Теперь находим третий триплет, который соответствует </a:t>
            </a:r>
            <a:r>
              <a:rPr lang="ru-RU" sz="2200" dirty="0" err="1">
                <a:solidFill>
                  <a:schemeClr val="tx1"/>
                </a:solidFill>
                <a:effectLst/>
                <a:latin typeface="Times New Roman" pitchFamily="18" charset="0"/>
                <a:cs typeface="Times New Roman" pitchFamily="18" charset="0"/>
              </a:rPr>
              <a:t>атикодону</a:t>
            </a:r>
            <a:r>
              <a:rPr lang="ru-RU" sz="2200" dirty="0">
                <a:solidFill>
                  <a:schemeClr val="tx1"/>
                </a:solidFill>
                <a:effectLst/>
                <a:latin typeface="Times New Roman" pitchFamily="18" charset="0"/>
                <a:cs typeface="Times New Roman" pitchFamily="18" charset="0"/>
              </a:rPr>
              <a:t>. Это </a:t>
            </a:r>
            <a:r>
              <a:rPr lang="ru-RU" sz="2200" b="1" u="sng" dirty="0">
                <a:solidFill>
                  <a:schemeClr val="tx1"/>
                </a:solidFill>
                <a:effectLst/>
                <a:latin typeface="Times New Roman" pitchFamily="18" charset="0"/>
                <a:cs typeface="Times New Roman" pitchFamily="18" charset="0"/>
              </a:rPr>
              <a:t>ЦГА.</a:t>
            </a:r>
            <a:r>
              <a:rPr lang="ru-RU" sz="2200" dirty="0">
                <a:solidFill>
                  <a:schemeClr val="tx1"/>
                </a:solidFill>
                <a:effectLst/>
                <a:latin typeface="Times New Roman" pitchFamily="18" charset="0"/>
                <a:cs typeface="Times New Roman" pitchFamily="18" charset="0"/>
              </a:rPr>
              <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При синтезе белка информация о структуре белка к месту синтеза доставляется молекулой и-РНК. Аминокислоты к месту синтеза белка (рибосома) транспортируется молекулами т-РНК. При трансляции происходит считывание информации (по принципу </a:t>
            </a:r>
            <a:r>
              <a:rPr lang="ru-RU" sz="2200" dirty="0" err="1">
                <a:solidFill>
                  <a:schemeClr val="tx1"/>
                </a:solidFill>
                <a:effectLst/>
                <a:latin typeface="Times New Roman" pitchFamily="18" charset="0"/>
                <a:cs typeface="Times New Roman" pitchFamily="18" charset="0"/>
              </a:rPr>
              <a:t>комплементарности</a:t>
            </a:r>
            <a:r>
              <a:rPr lang="ru-RU" sz="2200" dirty="0">
                <a:solidFill>
                  <a:schemeClr val="tx1"/>
                </a:solidFill>
                <a:effectLst/>
                <a:latin typeface="Times New Roman" pitchFamily="18" charset="0"/>
                <a:cs typeface="Times New Roman" pitchFamily="18" charset="0"/>
              </a:rPr>
              <a:t>) антикодона т-РНК и кодона и-РНК, и в случае их </a:t>
            </a:r>
            <a:r>
              <a:rPr lang="ru-RU" sz="2200" dirty="0" err="1">
                <a:solidFill>
                  <a:schemeClr val="tx1"/>
                </a:solidFill>
                <a:effectLst/>
                <a:latin typeface="Times New Roman" pitchFamily="18" charset="0"/>
                <a:cs typeface="Times New Roman" pitchFamily="18" charset="0"/>
              </a:rPr>
              <a:t>комплементарности</a:t>
            </a:r>
            <a:r>
              <a:rPr lang="ru-RU" sz="2200" dirty="0">
                <a:solidFill>
                  <a:schemeClr val="tx1"/>
                </a:solidFill>
                <a:effectLst/>
                <a:latin typeface="Times New Roman" pitchFamily="18" charset="0"/>
                <a:cs typeface="Times New Roman" pitchFamily="18" charset="0"/>
              </a:rPr>
              <a:t> аминокислота отделяется от т-РНК.</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Антикодон т-РНК –ЦГА комплементарен кодону и-РНК- ГЦУ.</a:t>
            </a:r>
            <a:br>
              <a:rPr lang="ru-RU" sz="2200" dirty="0">
                <a:solidFill>
                  <a:schemeClr val="tx1"/>
                </a:solidFill>
                <a:effectLst/>
                <a:latin typeface="Times New Roman" pitchFamily="18" charset="0"/>
                <a:cs typeface="Times New Roman" pitchFamily="18" charset="0"/>
              </a:rPr>
            </a:br>
            <a:r>
              <a:rPr lang="ru-RU" sz="2200" dirty="0">
                <a:solidFill>
                  <a:schemeClr val="tx1"/>
                </a:solidFill>
                <a:effectLst/>
                <a:latin typeface="Times New Roman" pitchFamily="18" charset="0"/>
                <a:cs typeface="Times New Roman" pitchFamily="18" charset="0"/>
              </a:rPr>
              <a:t>3. По таблице генетического кода этому кодону и-РНК соответствует аминокислота –АЛА.</a:t>
            </a:r>
            <a:br>
              <a:rPr lang="ru-RU" sz="2200" dirty="0">
                <a:solidFill>
                  <a:schemeClr val="tx1"/>
                </a:solidFill>
                <a:effectLst/>
                <a:latin typeface="Times New Roman" pitchFamily="18" charset="0"/>
                <a:cs typeface="Times New Roman" pitchFamily="18" charset="0"/>
              </a:rPr>
            </a:br>
            <a:endParaRPr lang="ru-RU" sz="22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23889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638"/>
            <a:ext cx="7890080" cy="1143000"/>
          </a:xfrm>
        </p:spPr>
        <p:txBody>
          <a:bodyPr>
            <a:normAutofit fontScale="90000"/>
          </a:bodyPr>
          <a:lstStyle/>
          <a:p>
            <a:r>
              <a:rPr lang="ru-RU" sz="2400" b="1" dirty="0">
                <a:latin typeface="Times New Roman" pitchFamily="18" charset="0"/>
                <a:cs typeface="Times New Roman" pitchFamily="18" charset="0"/>
              </a:rPr>
              <a:t>1. Определение нуклеотидного состава нуклеиновых кислот (ДНК и РНК) в процентном и количественном соотношении</a:t>
            </a:r>
            <a:br>
              <a:rPr lang="ru-RU" sz="2400" b="1" dirty="0">
                <a:latin typeface="Times New Roman" pitchFamily="18" charset="0"/>
                <a:cs typeface="Times New Roman" pitchFamily="18" charset="0"/>
              </a:rPr>
            </a:br>
            <a:endParaRPr lang="ru-RU" sz="2400" b="1" dirty="0"/>
          </a:p>
        </p:txBody>
      </p:sp>
      <p:sp>
        <p:nvSpPr>
          <p:cNvPr id="3" name="Объект 2"/>
          <p:cNvSpPr>
            <a:spLocks noGrp="1"/>
          </p:cNvSpPr>
          <p:nvPr>
            <p:ph idx="1"/>
          </p:nvPr>
        </p:nvSpPr>
        <p:spPr>
          <a:xfrm>
            <a:off x="971600" y="1447800"/>
            <a:ext cx="7962088" cy="4800600"/>
          </a:xfrm>
        </p:spPr>
        <p:txBody>
          <a:bodyPr>
            <a:normAutofit/>
          </a:bodyPr>
          <a:lstStyle/>
          <a:p>
            <a:pPr marL="80963" indent="273050" algn="just">
              <a:buNone/>
            </a:pPr>
            <a:r>
              <a:rPr lang="ru-RU" sz="2800" dirty="0" smtClean="0">
                <a:latin typeface="Times New Roman" pitchFamily="18" charset="0"/>
                <a:cs typeface="Times New Roman" pitchFamily="18" charset="0"/>
              </a:rPr>
              <a:t>Для решения задач такого типа будем пользоваться </a:t>
            </a:r>
            <a:r>
              <a:rPr lang="ru-RU" sz="2800" b="1" u="sng" dirty="0" smtClean="0">
                <a:latin typeface="Times New Roman" pitchFamily="18" charset="0"/>
                <a:cs typeface="Times New Roman" pitchFamily="18" charset="0"/>
              </a:rPr>
              <a:t>правилами </a:t>
            </a:r>
            <a:r>
              <a:rPr lang="ru-RU" sz="2800" b="1" u="sng" dirty="0" err="1" smtClean="0">
                <a:latin typeface="Times New Roman" pitchFamily="18" charset="0"/>
                <a:cs typeface="Times New Roman" pitchFamily="18" charset="0"/>
              </a:rPr>
              <a:t>Чаргаффа</a:t>
            </a:r>
            <a:r>
              <a:rPr lang="ru-RU" sz="2800" b="1" u="sng"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 у всякого организма число </a:t>
            </a:r>
            <a:r>
              <a:rPr lang="ru-RU" sz="2800" dirty="0" err="1" smtClean="0">
                <a:latin typeface="Times New Roman" pitchFamily="18" charset="0"/>
                <a:cs typeface="Times New Roman" pitchFamily="18" charset="0"/>
              </a:rPr>
              <a:t>адениловых</a:t>
            </a:r>
            <a:r>
              <a:rPr lang="ru-RU" sz="2800" dirty="0" smtClean="0">
                <a:latin typeface="Times New Roman" pitchFamily="18" charset="0"/>
                <a:cs typeface="Times New Roman" pitchFamily="18" charset="0"/>
              </a:rPr>
              <a:t> (А) нуклеотидов равно числу </a:t>
            </a:r>
            <a:r>
              <a:rPr lang="ru-RU" sz="2800" dirty="0" err="1" smtClean="0">
                <a:latin typeface="Times New Roman" pitchFamily="18" charset="0"/>
                <a:cs typeface="Times New Roman" pitchFamily="18" charset="0"/>
              </a:rPr>
              <a:t>тимидиловых</a:t>
            </a:r>
            <a:r>
              <a:rPr lang="ru-RU" sz="2800" dirty="0" smtClean="0">
                <a:latin typeface="Times New Roman" pitchFamily="18" charset="0"/>
                <a:cs typeface="Times New Roman" pitchFamily="18" charset="0"/>
              </a:rPr>
              <a:t> (Т), а число </a:t>
            </a:r>
            <a:r>
              <a:rPr lang="ru-RU" sz="2800" dirty="0" err="1" smtClean="0">
                <a:latin typeface="Times New Roman" pitchFamily="18" charset="0"/>
                <a:cs typeface="Times New Roman" pitchFamily="18" charset="0"/>
              </a:rPr>
              <a:t>цитидиловых</a:t>
            </a:r>
            <a:r>
              <a:rPr lang="ru-RU" sz="2800" dirty="0" smtClean="0">
                <a:latin typeface="Times New Roman" pitchFamily="18" charset="0"/>
                <a:cs typeface="Times New Roman" pitchFamily="18" charset="0"/>
              </a:rPr>
              <a:t> (Ц) – числу </a:t>
            </a:r>
            <a:r>
              <a:rPr lang="ru-RU" sz="2800" dirty="0" err="1" smtClean="0">
                <a:latin typeface="Times New Roman" pitchFamily="18" charset="0"/>
                <a:cs typeface="Times New Roman" pitchFamily="18" charset="0"/>
              </a:rPr>
              <a:t>гуаниловых</a:t>
            </a:r>
            <a:r>
              <a:rPr lang="ru-RU" sz="2800" dirty="0" smtClean="0">
                <a:latin typeface="Times New Roman" pitchFamily="18" charset="0"/>
                <a:cs typeface="Times New Roman" pitchFamily="18" charset="0"/>
              </a:rPr>
              <a:t> (Г). Воспользуемся также </a:t>
            </a:r>
            <a:r>
              <a:rPr lang="ru-RU" sz="2800" b="1" dirty="0" smtClean="0">
                <a:latin typeface="Times New Roman" pitchFamily="18" charset="0"/>
                <a:cs typeface="Times New Roman" pitchFamily="18" charset="0"/>
              </a:rPr>
              <a:t>принципом </a:t>
            </a:r>
            <a:r>
              <a:rPr lang="ru-RU" sz="2800" b="1" dirty="0" err="1" smtClean="0">
                <a:latin typeface="Times New Roman" pitchFamily="18" charset="0"/>
                <a:cs typeface="Times New Roman" pitchFamily="18" charset="0"/>
              </a:rPr>
              <a:t>комплементарности</a:t>
            </a:r>
            <a:r>
              <a:rPr lang="ru-RU" sz="2800" b="1" dirty="0" smtClean="0">
                <a:latin typeface="Times New Roman" pitchFamily="18" charset="0"/>
                <a:cs typeface="Times New Roman" pitchFamily="18" charset="0"/>
              </a:rPr>
              <a:t>: А=Т, а Ц=Г.</a:t>
            </a:r>
            <a:endParaRPr lang="ru-RU" sz="2800" b="1" u="sng" dirty="0">
              <a:latin typeface="Times New Roman" pitchFamily="18" charset="0"/>
              <a:cs typeface="Times New Roman" pitchFamily="18" charset="0"/>
            </a:endParaRPr>
          </a:p>
        </p:txBody>
      </p:sp>
    </p:spTree>
    <p:extLst>
      <p:ext uri="{BB962C8B-B14F-4D97-AF65-F5344CB8AC3E}">
        <p14:creationId xmlns:p14="http://schemas.microsoft.com/office/powerpoint/2010/main" val="1746767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Объект 4"/>
              <p:cNvSpPr>
                <a:spLocks noGrp="1"/>
              </p:cNvSpPr>
              <p:nvPr>
                <p:ph sz="half" idx="1"/>
              </p:nvPr>
            </p:nvSpPr>
            <p:spPr>
              <a:xfrm>
                <a:off x="971600" y="260648"/>
                <a:ext cx="6840760" cy="4663440"/>
              </a:xfrm>
            </p:spPr>
            <p:txBody>
              <a:bodyPr/>
              <a:lstStyle/>
              <a:p>
                <a:pPr marL="82296" indent="0" algn="ctr">
                  <a:buNone/>
                </a:pPr>
                <a:r>
                  <a:rPr lang="ru-RU" b="1" dirty="0" smtClean="0">
                    <a:latin typeface="Times New Roman" pitchFamily="18" charset="0"/>
                    <a:cs typeface="Times New Roman" pitchFamily="18" charset="0"/>
                  </a:rPr>
                  <a:t>Правила </a:t>
                </a:r>
                <a:r>
                  <a:rPr lang="ru-RU" b="1" dirty="0" err="1" smtClean="0">
                    <a:latin typeface="Times New Roman" pitchFamily="18" charset="0"/>
                    <a:cs typeface="Times New Roman" pitchFamily="18" charset="0"/>
                  </a:rPr>
                  <a:t>Чаргаффа</a:t>
                </a:r>
                <a:r>
                  <a:rPr lang="ru-RU" b="1" dirty="0" smtClean="0">
                    <a:latin typeface="Times New Roman" pitchFamily="18" charset="0"/>
                    <a:cs typeface="Times New Roman" pitchFamily="18" charset="0"/>
                  </a:rPr>
                  <a:t> </a:t>
                </a:r>
              </a:p>
              <a:p>
                <a:pPr marL="82296" indent="0">
                  <a:buNone/>
                </a:pPr>
                <a:r>
                  <a:rPr lang="ru-RU" dirty="0" smtClean="0">
                    <a:latin typeface="Times New Roman" pitchFamily="18" charset="0"/>
                    <a:cs typeface="Times New Roman" pitchFamily="18" charset="0"/>
                  </a:rPr>
                  <a:t>Первое правило: </a:t>
                </a:r>
                <a14:m>
                  <m:oMath xmlns:m="http://schemas.openxmlformats.org/officeDocument/2006/math">
                    <m:f>
                      <m:fPr>
                        <m:ctrlPr>
                          <a:rPr lang="en-US" i="1" smtClean="0">
                            <a:latin typeface="Cambria Math"/>
                            <a:cs typeface="Times New Roman" pitchFamily="18" charset="0"/>
                          </a:rPr>
                        </m:ctrlPr>
                      </m:fPr>
                      <m:num>
                        <m:r>
                          <a:rPr lang="ru-RU" b="0" i="1" smtClean="0">
                            <a:latin typeface="Cambria Math"/>
                            <a:cs typeface="Times New Roman" pitchFamily="18" charset="0"/>
                          </a:rPr>
                          <m:t>А</m:t>
                        </m:r>
                      </m:num>
                      <m:den>
                        <m:r>
                          <a:rPr lang="ru-RU" b="0" i="1" smtClean="0">
                            <a:latin typeface="Cambria Math"/>
                            <a:cs typeface="Times New Roman" pitchFamily="18" charset="0"/>
                          </a:rPr>
                          <m:t>Т</m:t>
                        </m:r>
                      </m:den>
                    </m:f>
                    <m:r>
                      <a:rPr lang="en-US" i="1" smtClean="0">
                        <a:latin typeface="Cambria Math"/>
                        <a:cs typeface="Times New Roman" pitchFamily="18" charset="0"/>
                      </a:rPr>
                      <m:t>+</m:t>
                    </m:r>
                    <m:f>
                      <m:fPr>
                        <m:ctrlPr>
                          <a:rPr lang="en-US" i="1" smtClean="0">
                            <a:latin typeface="Cambria Math"/>
                            <a:cs typeface="Times New Roman" pitchFamily="18" charset="0"/>
                          </a:rPr>
                        </m:ctrlPr>
                      </m:fPr>
                      <m:num>
                        <m:r>
                          <a:rPr lang="ru-RU" b="0" i="1" smtClean="0">
                            <a:latin typeface="Cambria Math"/>
                            <a:cs typeface="Times New Roman" pitchFamily="18" charset="0"/>
                          </a:rPr>
                          <m:t>Г</m:t>
                        </m:r>
                      </m:num>
                      <m:den>
                        <m:r>
                          <a:rPr lang="ru-RU" b="0" i="1" smtClean="0">
                            <a:latin typeface="Cambria Math"/>
                            <a:cs typeface="Times New Roman" pitchFamily="18" charset="0"/>
                          </a:rPr>
                          <m:t>Ц</m:t>
                        </m:r>
                      </m:den>
                    </m:f>
                  </m:oMath>
                </a14:m>
                <a:r>
                  <a:rPr lang="ru-RU" dirty="0" smtClean="0">
                    <a:latin typeface="Times New Roman" pitchFamily="18" charset="0"/>
                    <a:cs typeface="Times New Roman" pitchFamily="18" charset="0"/>
                  </a:rPr>
                  <a:t> =1.</a:t>
                </a:r>
              </a:p>
              <a:p>
                <a:pPr marL="82296" indent="0">
                  <a:buNone/>
                </a:pPr>
                <a:r>
                  <a:rPr lang="ru-RU" dirty="0" smtClean="0">
                    <a:latin typeface="Times New Roman" pitchFamily="18" charset="0"/>
                    <a:cs typeface="Times New Roman" pitchFamily="18" charset="0"/>
                  </a:rPr>
                  <a:t>Второе правило: А+Г=Ц+Т.</a:t>
                </a:r>
              </a:p>
              <a:p>
                <a:pPr marL="82296" indent="0">
                  <a:buNone/>
                </a:pPr>
                <a:r>
                  <a:rPr lang="ru-RU" dirty="0" smtClean="0">
                    <a:latin typeface="Times New Roman" pitchFamily="18" charset="0"/>
                    <a:cs typeface="Times New Roman" pitchFamily="18" charset="0"/>
                  </a:rPr>
                  <a:t>Третье правило: А+Ц=Г+Т</a:t>
                </a:r>
                <a:endParaRPr lang="ru-RU" dirty="0">
                  <a:latin typeface="Times New Roman" pitchFamily="18" charset="0"/>
                  <a:cs typeface="Times New Roman" pitchFamily="18" charset="0"/>
                </a:endParaRPr>
              </a:p>
            </p:txBody>
          </p:sp>
        </mc:Choice>
        <mc:Fallback xmlns="">
          <p:sp>
            <p:nvSpPr>
              <p:cNvPr id="5" name="Объект 4"/>
              <p:cNvSpPr>
                <a:spLocks noGrp="1" noRot="1" noChangeAspect="1" noMove="1" noResize="1" noEditPoints="1" noAdjustHandles="1" noChangeArrowheads="1" noChangeShapeType="1" noTextEdit="1"/>
              </p:cNvSpPr>
              <p:nvPr>
                <p:ph sz="half" idx="1"/>
              </p:nvPr>
            </p:nvSpPr>
            <p:spPr>
              <a:xfrm>
                <a:off x="971600" y="260648"/>
                <a:ext cx="6840760" cy="4663440"/>
              </a:xfrm>
              <a:blipFill rotWithShape="1">
                <a:blip r:embed="rId2"/>
                <a:stretch>
                  <a:fillRect l="-534" t="-1307"/>
                </a:stretch>
              </a:blipFill>
            </p:spPr>
            <p:txBody>
              <a:bodyPr/>
              <a:lstStyle/>
              <a:p>
                <a:r>
                  <a:rPr lang="ru-RU">
                    <a:noFill/>
                  </a:rPr>
                  <a:t> </a:t>
                </a:r>
              </a:p>
            </p:txBody>
          </p:sp>
        </mc:Fallback>
      </mc:AlternateContent>
      <p:sp>
        <p:nvSpPr>
          <p:cNvPr id="6" name="Объект 5"/>
          <p:cNvSpPr>
            <a:spLocks noGrp="1"/>
          </p:cNvSpPr>
          <p:nvPr>
            <p:ph sz="half" idx="2"/>
          </p:nvPr>
        </p:nvSpPr>
        <p:spPr>
          <a:xfrm>
            <a:off x="1043608" y="2780928"/>
            <a:ext cx="7890080" cy="3406512"/>
          </a:xfrm>
        </p:spPr>
        <p:txBody>
          <a:bodyPr/>
          <a:lstStyle/>
          <a:p>
            <a:pPr marL="82296" indent="0" algn="ctr">
              <a:buNone/>
            </a:pPr>
            <a:r>
              <a:rPr lang="ru-RU" b="1" dirty="0" smtClean="0">
                <a:latin typeface="Times New Roman" pitchFamily="18" charset="0"/>
                <a:cs typeface="Times New Roman" pitchFamily="18" charset="0"/>
              </a:rPr>
              <a:t>Принцип </a:t>
            </a:r>
            <a:r>
              <a:rPr lang="ru-RU" b="1" dirty="0" err="1" smtClean="0">
                <a:latin typeface="Times New Roman" pitchFamily="18" charset="0"/>
                <a:cs typeface="Times New Roman" pitchFamily="18" charset="0"/>
              </a:rPr>
              <a:t>комплементарности</a:t>
            </a:r>
            <a:endParaRPr lang="ru-RU" b="1" dirty="0" smtClean="0">
              <a:latin typeface="Times New Roman" pitchFamily="18" charset="0"/>
              <a:cs typeface="Times New Roman" pitchFamily="18" charset="0"/>
            </a:endParaRPr>
          </a:p>
          <a:p>
            <a:pPr marL="82296" indent="0" algn="ctr">
              <a:buNone/>
            </a:pP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graphicFrame>
        <p:nvGraphicFramePr>
          <p:cNvPr id="7" name="Таблица 6"/>
          <p:cNvGraphicFramePr>
            <a:graphicFrameLocks noGrp="1"/>
          </p:cNvGraphicFramePr>
          <p:nvPr>
            <p:extLst>
              <p:ext uri="{D42A27DB-BD31-4B8C-83A1-F6EECF244321}">
                <p14:modId xmlns:p14="http://schemas.microsoft.com/office/powerpoint/2010/main" val="811886217"/>
              </p:ext>
            </p:extLst>
          </p:nvPr>
        </p:nvGraphicFramePr>
        <p:xfrm>
          <a:off x="1475656" y="3501008"/>
          <a:ext cx="6096000" cy="3130168"/>
        </p:xfrm>
        <a:graphic>
          <a:graphicData uri="http://schemas.openxmlformats.org/drawingml/2006/table">
            <a:tbl>
              <a:tblPr firstRow="1" bandRow="1">
                <a:tableStyleId>{5C22544A-7EE6-4342-B048-85BDC9FD1C3A}</a:tableStyleId>
              </a:tblPr>
              <a:tblGrid>
                <a:gridCol w="2016224"/>
                <a:gridCol w="2047776"/>
                <a:gridCol w="2032000"/>
              </a:tblGrid>
              <a:tr h="406844">
                <a:tc>
                  <a:txBody>
                    <a:bodyPr/>
                    <a:lstStyle/>
                    <a:p>
                      <a:endParaRPr lang="ru-RU" dirty="0"/>
                    </a:p>
                  </a:txBody>
                  <a:tcPr>
                    <a:solidFill>
                      <a:schemeClr val="bg2">
                        <a:lumMod val="90000"/>
                      </a:schemeClr>
                    </a:solidFill>
                  </a:tcPr>
                </a:tc>
                <a:tc>
                  <a:txBody>
                    <a:bodyPr/>
                    <a:lstStyle/>
                    <a:p>
                      <a:pPr algn="ctr"/>
                      <a:r>
                        <a:rPr lang="ru-RU" b="1" dirty="0" smtClean="0">
                          <a:solidFill>
                            <a:schemeClr val="tx1"/>
                          </a:solidFill>
                          <a:latin typeface="Times New Roman" pitchFamily="18" charset="0"/>
                          <a:cs typeface="Times New Roman" pitchFamily="18" charset="0"/>
                        </a:rPr>
                        <a:t>ДНК</a:t>
                      </a:r>
                      <a:endParaRPr lang="ru-RU" b="1" dirty="0">
                        <a:solidFill>
                          <a:schemeClr val="tx1"/>
                        </a:solidFill>
                        <a:latin typeface="Times New Roman" pitchFamily="18" charset="0"/>
                        <a:cs typeface="Times New Roman" pitchFamily="18" charset="0"/>
                      </a:endParaRPr>
                    </a:p>
                  </a:txBody>
                  <a:tcPr>
                    <a:solidFill>
                      <a:schemeClr val="bg2">
                        <a:lumMod val="90000"/>
                      </a:schemeClr>
                    </a:solidFill>
                  </a:tcPr>
                </a:tc>
                <a:tc>
                  <a:txBody>
                    <a:bodyPr/>
                    <a:lstStyle/>
                    <a:p>
                      <a:endParaRPr lang="ru-RU" dirty="0"/>
                    </a:p>
                  </a:txBody>
                  <a:tcPr>
                    <a:solidFill>
                      <a:schemeClr val="bg2">
                        <a:lumMod val="90000"/>
                      </a:schemeClr>
                    </a:solidFill>
                  </a:tcPr>
                </a:tc>
              </a:tr>
              <a:tr h="406844">
                <a:tc>
                  <a:txBody>
                    <a:bodyPr/>
                    <a:lstStyle/>
                    <a:p>
                      <a:pPr algn="ctr"/>
                      <a:r>
                        <a:rPr lang="ru-RU" b="1" dirty="0" smtClean="0">
                          <a:latin typeface="Times New Roman" pitchFamily="18" charset="0"/>
                          <a:cs typeface="Times New Roman" pitchFamily="18" charset="0"/>
                        </a:rPr>
                        <a:t>1-я</a:t>
                      </a:r>
                      <a:r>
                        <a:rPr lang="ru-RU" b="1" baseline="0" dirty="0" smtClean="0">
                          <a:latin typeface="Times New Roman" pitchFamily="18" charset="0"/>
                          <a:cs typeface="Times New Roman" pitchFamily="18" charset="0"/>
                        </a:rPr>
                        <a:t> цепь</a:t>
                      </a:r>
                      <a:endParaRPr lang="ru-RU" b="1" dirty="0">
                        <a:latin typeface="Times New Roman" pitchFamily="18" charset="0"/>
                        <a:cs typeface="Times New Roman" pitchFamily="18" charset="0"/>
                      </a:endParaRPr>
                    </a:p>
                  </a:txBody>
                  <a:tcPr>
                    <a:solidFill>
                      <a:schemeClr val="bg2">
                        <a:lumMod val="90000"/>
                      </a:schemeClr>
                    </a:solidFill>
                  </a:tcPr>
                </a:tc>
                <a:tc>
                  <a:txBody>
                    <a:bodyPr/>
                    <a:lstStyle/>
                    <a:p>
                      <a:endParaRPr lang="ru-RU" dirty="0"/>
                    </a:p>
                  </a:txBody>
                  <a:tcPr>
                    <a:solidFill>
                      <a:schemeClr val="bg2">
                        <a:lumMod val="9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itchFamily="18" charset="0"/>
                          <a:cs typeface="Times New Roman" pitchFamily="18" charset="0"/>
                        </a:rPr>
                        <a:t>2-я</a:t>
                      </a:r>
                      <a:r>
                        <a:rPr lang="ru-RU" b="1" baseline="0" dirty="0" smtClean="0">
                          <a:latin typeface="Times New Roman" pitchFamily="18" charset="0"/>
                          <a:cs typeface="Times New Roman" pitchFamily="18" charset="0"/>
                        </a:rPr>
                        <a:t> цепь</a:t>
                      </a:r>
                      <a:endParaRPr lang="ru-RU" dirty="0"/>
                    </a:p>
                  </a:txBody>
                  <a:tcPr>
                    <a:solidFill>
                      <a:schemeClr val="bg2">
                        <a:lumMod val="90000"/>
                      </a:schemeClr>
                    </a:solidFill>
                  </a:tcPr>
                </a:tc>
              </a:tr>
              <a:tr h="406844">
                <a:tc>
                  <a:txBody>
                    <a:bodyPr/>
                    <a:lstStyle/>
                    <a:p>
                      <a:pPr algn="ctr"/>
                      <a:r>
                        <a:rPr lang="ru-RU" sz="3200" b="1" dirty="0" smtClean="0">
                          <a:latin typeface="Times New Roman" pitchFamily="18" charset="0"/>
                          <a:cs typeface="Times New Roman" pitchFamily="18" charset="0"/>
                        </a:rPr>
                        <a:t>А</a:t>
                      </a:r>
                      <a:endParaRPr lang="ru-RU" sz="3200" b="1" dirty="0">
                        <a:latin typeface="Times New Roman" pitchFamily="18" charset="0"/>
                        <a:cs typeface="Times New Roman" pitchFamily="18" charset="0"/>
                      </a:endParaRPr>
                    </a:p>
                  </a:txBody>
                  <a:tcPr>
                    <a:solidFill>
                      <a:schemeClr val="bg2">
                        <a:lumMod val="90000"/>
                      </a:schemeClr>
                    </a:solidFill>
                  </a:tcPr>
                </a:tc>
                <a:tc>
                  <a:txBody>
                    <a:bodyPr/>
                    <a:lstStyle/>
                    <a:p>
                      <a:endParaRPr lang="ru-RU" dirty="0"/>
                    </a:p>
                  </a:txBody>
                  <a:tcPr>
                    <a:solidFill>
                      <a:schemeClr val="bg2">
                        <a:lumMod val="90000"/>
                      </a:schemeClr>
                    </a:solidFill>
                  </a:tcPr>
                </a:tc>
                <a:tc>
                  <a:txBody>
                    <a:bodyPr/>
                    <a:lstStyle/>
                    <a:p>
                      <a:pPr algn="ctr"/>
                      <a:r>
                        <a:rPr lang="ru-RU" sz="3200" b="1" dirty="0" smtClean="0">
                          <a:latin typeface="Times New Roman" pitchFamily="18" charset="0"/>
                          <a:cs typeface="Times New Roman" pitchFamily="18" charset="0"/>
                        </a:rPr>
                        <a:t>Т</a:t>
                      </a:r>
                      <a:endParaRPr lang="ru-RU" sz="3200" b="1" dirty="0">
                        <a:latin typeface="Times New Roman" pitchFamily="18" charset="0"/>
                        <a:cs typeface="Times New Roman" pitchFamily="18" charset="0"/>
                      </a:endParaRPr>
                    </a:p>
                  </a:txBody>
                  <a:tcPr>
                    <a:solidFill>
                      <a:schemeClr val="bg2">
                        <a:lumMod val="90000"/>
                      </a:schemeClr>
                    </a:solidFill>
                  </a:tcPr>
                </a:tc>
              </a:tr>
              <a:tr h="406844">
                <a:tc>
                  <a:txBody>
                    <a:bodyPr/>
                    <a:lstStyle/>
                    <a:p>
                      <a:pPr algn="ctr"/>
                      <a:r>
                        <a:rPr lang="ru-RU" sz="3200" b="1" dirty="0" smtClean="0">
                          <a:latin typeface="Times New Roman" pitchFamily="18" charset="0"/>
                          <a:cs typeface="Times New Roman" pitchFamily="18" charset="0"/>
                        </a:rPr>
                        <a:t>Т</a:t>
                      </a:r>
                      <a:endParaRPr lang="ru-RU" sz="3200" b="1" dirty="0">
                        <a:latin typeface="Times New Roman" pitchFamily="18" charset="0"/>
                        <a:cs typeface="Times New Roman" pitchFamily="18" charset="0"/>
                      </a:endParaRPr>
                    </a:p>
                  </a:txBody>
                  <a:tcPr>
                    <a:solidFill>
                      <a:schemeClr val="bg2">
                        <a:lumMod val="90000"/>
                      </a:schemeClr>
                    </a:solidFill>
                  </a:tcPr>
                </a:tc>
                <a:tc>
                  <a:txBody>
                    <a:bodyPr/>
                    <a:lstStyle/>
                    <a:p>
                      <a:endParaRPr lang="ru-RU" dirty="0"/>
                    </a:p>
                  </a:txBody>
                  <a:tcPr>
                    <a:solidFill>
                      <a:schemeClr val="bg2">
                        <a:lumMod val="90000"/>
                      </a:schemeClr>
                    </a:solidFill>
                  </a:tcPr>
                </a:tc>
                <a:tc>
                  <a:txBody>
                    <a:bodyPr/>
                    <a:lstStyle/>
                    <a:p>
                      <a:pPr algn="ctr"/>
                      <a:r>
                        <a:rPr lang="ru-RU" sz="3200" b="1" dirty="0" smtClean="0">
                          <a:latin typeface="Times New Roman" pitchFamily="18" charset="0"/>
                          <a:cs typeface="Times New Roman" pitchFamily="18" charset="0"/>
                        </a:rPr>
                        <a:t>А</a:t>
                      </a:r>
                      <a:endParaRPr lang="ru-RU" sz="3200" b="1" dirty="0">
                        <a:latin typeface="Times New Roman" pitchFamily="18" charset="0"/>
                        <a:cs typeface="Times New Roman" pitchFamily="18" charset="0"/>
                      </a:endParaRPr>
                    </a:p>
                  </a:txBody>
                  <a:tcPr>
                    <a:solidFill>
                      <a:schemeClr val="bg2">
                        <a:lumMod val="90000"/>
                      </a:schemeClr>
                    </a:solidFill>
                  </a:tcPr>
                </a:tc>
              </a:tr>
              <a:tr h="406844">
                <a:tc>
                  <a:txBody>
                    <a:bodyPr/>
                    <a:lstStyle/>
                    <a:p>
                      <a:pPr algn="ctr"/>
                      <a:r>
                        <a:rPr lang="ru-RU" sz="3200" b="1" dirty="0" smtClean="0">
                          <a:latin typeface="Times New Roman" pitchFamily="18" charset="0"/>
                          <a:cs typeface="Times New Roman" pitchFamily="18" charset="0"/>
                        </a:rPr>
                        <a:t>Ц</a:t>
                      </a:r>
                      <a:endParaRPr lang="ru-RU" sz="3200" b="1" dirty="0">
                        <a:latin typeface="Times New Roman" pitchFamily="18" charset="0"/>
                        <a:cs typeface="Times New Roman" pitchFamily="18" charset="0"/>
                      </a:endParaRPr>
                    </a:p>
                  </a:txBody>
                  <a:tcPr>
                    <a:solidFill>
                      <a:schemeClr val="bg2">
                        <a:lumMod val="90000"/>
                      </a:schemeClr>
                    </a:solidFill>
                  </a:tcPr>
                </a:tc>
                <a:tc>
                  <a:txBody>
                    <a:bodyPr/>
                    <a:lstStyle/>
                    <a:p>
                      <a:endParaRPr lang="ru-RU" dirty="0"/>
                    </a:p>
                  </a:txBody>
                  <a:tcPr>
                    <a:solidFill>
                      <a:schemeClr val="bg2">
                        <a:lumMod val="90000"/>
                      </a:schemeClr>
                    </a:solidFill>
                  </a:tcPr>
                </a:tc>
                <a:tc>
                  <a:txBody>
                    <a:bodyPr/>
                    <a:lstStyle/>
                    <a:p>
                      <a:pPr algn="ctr"/>
                      <a:r>
                        <a:rPr lang="ru-RU" sz="3200" b="1" dirty="0" smtClean="0">
                          <a:latin typeface="Times New Roman" pitchFamily="18" charset="0"/>
                          <a:cs typeface="Times New Roman" pitchFamily="18" charset="0"/>
                        </a:rPr>
                        <a:t>Г</a:t>
                      </a:r>
                      <a:endParaRPr lang="ru-RU" sz="3200" b="1" dirty="0">
                        <a:latin typeface="Times New Roman" pitchFamily="18" charset="0"/>
                        <a:cs typeface="Times New Roman" pitchFamily="18" charset="0"/>
                      </a:endParaRPr>
                    </a:p>
                  </a:txBody>
                  <a:tcPr>
                    <a:solidFill>
                      <a:schemeClr val="bg2">
                        <a:lumMod val="90000"/>
                      </a:schemeClr>
                    </a:solidFill>
                  </a:tcPr>
                </a:tc>
              </a:tr>
              <a:tr h="406844">
                <a:tc>
                  <a:txBody>
                    <a:bodyPr/>
                    <a:lstStyle/>
                    <a:p>
                      <a:pPr algn="ctr"/>
                      <a:r>
                        <a:rPr lang="ru-RU" sz="3200" b="1" dirty="0" smtClean="0">
                          <a:latin typeface="Times New Roman" pitchFamily="18" charset="0"/>
                          <a:cs typeface="Times New Roman" pitchFamily="18" charset="0"/>
                        </a:rPr>
                        <a:t>Г</a:t>
                      </a:r>
                      <a:endParaRPr lang="ru-RU" sz="3200" b="1" dirty="0">
                        <a:latin typeface="Times New Roman" pitchFamily="18" charset="0"/>
                        <a:cs typeface="Times New Roman" pitchFamily="18" charset="0"/>
                      </a:endParaRPr>
                    </a:p>
                  </a:txBody>
                  <a:tcPr>
                    <a:solidFill>
                      <a:schemeClr val="bg2">
                        <a:lumMod val="90000"/>
                      </a:schemeClr>
                    </a:solidFill>
                  </a:tcPr>
                </a:tc>
                <a:tc>
                  <a:txBody>
                    <a:bodyPr/>
                    <a:lstStyle/>
                    <a:p>
                      <a:endParaRPr lang="ru-RU"/>
                    </a:p>
                  </a:txBody>
                  <a:tcPr>
                    <a:solidFill>
                      <a:schemeClr val="bg2">
                        <a:lumMod val="90000"/>
                      </a:schemeClr>
                    </a:solidFill>
                  </a:tcPr>
                </a:tc>
                <a:tc>
                  <a:txBody>
                    <a:bodyPr/>
                    <a:lstStyle/>
                    <a:p>
                      <a:pPr algn="ctr"/>
                      <a:r>
                        <a:rPr lang="ru-RU" sz="3200" b="1" dirty="0" smtClean="0">
                          <a:latin typeface="Times New Roman" pitchFamily="18" charset="0"/>
                          <a:cs typeface="Times New Roman" pitchFamily="18" charset="0"/>
                        </a:rPr>
                        <a:t>Ц</a:t>
                      </a:r>
                      <a:endParaRPr lang="ru-RU" sz="3200" b="1" dirty="0">
                        <a:latin typeface="Times New Roman" pitchFamily="18" charset="0"/>
                        <a:cs typeface="Times New Roman" pitchFamily="18" charset="0"/>
                      </a:endParaRPr>
                    </a:p>
                  </a:txBody>
                  <a:tcPr>
                    <a:solidFill>
                      <a:schemeClr val="bg2">
                        <a:lumMod val="90000"/>
                      </a:schemeClr>
                    </a:solidFill>
                  </a:tcPr>
                </a:tc>
              </a:tr>
            </a:tbl>
          </a:graphicData>
        </a:graphic>
      </p:graphicFrame>
      <p:cxnSp>
        <p:nvCxnSpPr>
          <p:cNvPr id="9" name="Прямая со стрелкой 8"/>
          <p:cNvCxnSpPr/>
          <p:nvPr/>
        </p:nvCxnSpPr>
        <p:spPr>
          <a:xfrm>
            <a:off x="3995936" y="4581128"/>
            <a:ext cx="11521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3995936" y="5157192"/>
            <a:ext cx="11521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3995936" y="5805264"/>
            <a:ext cx="11521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3995936" y="6309320"/>
            <a:ext cx="11521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3964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0" y="188640"/>
            <a:ext cx="971600" cy="548822"/>
          </a:xfrm>
        </p:spPr>
        <p:txBody>
          <a:bodyPr>
            <a:normAutofit fontScale="90000"/>
          </a:bodyPr>
          <a:lstStyle/>
          <a:p>
            <a:pPr algn="ctr"/>
            <a:r>
              <a:rPr lang="ru-RU" sz="1600" b="1" dirty="0" smtClean="0">
                <a:solidFill>
                  <a:schemeClr val="tx1"/>
                </a:solidFill>
                <a:latin typeface="Times New Roman" pitchFamily="18" charset="0"/>
                <a:cs typeface="Times New Roman" pitchFamily="18" charset="0"/>
              </a:rPr>
              <a:t>ЗАДАЧА</a:t>
            </a:r>
            <a:r>
              <a:rPr lang="ru-RU" dirty="0" smtClean="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p:txBody>
      </p:sp>
      <p:sp>
        <p:nvSpPr>
          <p:cNvPr id="9" name="Подзаголовок 8"/>
          <p:cNvSpPr>
            <a:spLocks noGrp="1"/>
          </p:cNvSpPr>
          <p:nvPr>
            <p:ph type="subTitle" idx="1"/>
          </p:nvPr>
        </p:nvSpPr>
        <p:spPr>
          <a:xfrm>
            <a:off x="971600" y="188640"/>
            <a:ext cx="7920880" cy="1752600"/>
          </a:xfrm>
        </p:spPr>
        <p:txBody>
          <a:bodyPr>
            <a:normAutofit fontScale="92500" lnSpcReduction="10000"/>
          </a:bodyPr>
          <a:lstStyle/>
          <a:p>
            <a:pPr algn="just"/>
            <a:r>
              <a:rPr lang="ru-RU" dirty="0" smtClean="0">
                <a:latin typeface="Times New Roman" pitchFamily="18" charset="0"/>
                <a:cs typeface="Times New Roman" pitchFamily="18" charset="0"/>
              </a:rPr>
              <a:t>В молекуле ДНК находится </a:t>
            </a:r>
            <a:r>
              <a:rPr lang="en-US" dirty="0" smtClean="0">
                <a:solidFill>
                  <a:srgbClr val="FF0000"/>
                </a:solidFill>
                <a:latin typeface="Times New Roman" pitchFamily="18" charset="0"/>
                <a:cs typeface="Times New Roman" pitchFamily="18" charset="0"/>
              </a:rPr>
              <a:t>600</a:t>
            </a:r>
            <a:r>
              <a:rPr lang="ru-RU" dirty="0" smtClean="0">
                <a:solidFill>
                  <a:srgbClr val="FF0000"/>
                </a:solidFill>
                <a:latin typeface="Times New Roman" pitchFamily="18" charset="0"/>
                <a:cs typeface="Times New Roman" pitchFamily="18" charset="0"/>
              </a:rPr>
              <a:t> нуклеотидов с </a:t>
            </a:r>
            <a:r>
              <a:rPr lang="ru-RU" dirty="0" err="1" smtClean="0">
                <a:solidFill>
                  <a:srgbClr val="FF0000"/>
                </a:solidFill>
                <a:latin typeface="Times New Roman" pitchFamily="18" charset="0"/>
                <a:cs typeface="Times New Roman" pitchFamily="18" charset="0"/>
              </a:rPr>
              <a:t>тимином</a:t>
            </a:r>
            <a:r>
              <a:rPr lang="ru-RU" dirty="0" smtClean="0">
                <a:latin typeface="Times New Roman" pitchFamily="18" charset="0"/>
                <a:cs typeface="Times New Roman" pitchFamily="18" charset="0"/>
              </a:rPr>
              <a:t>, что составляет </a:t>
            </a:r>
            <a:r>
              <a:rPr lang="ru-RU" dirty="0" smtClean="0">
                <a:solidFill>
                  <a:srgbClr val="FF0000"/>
                </a:solidFill>
                <a:latin typeface="Times New Roman" pitchFamily="18" charset="0"/>
                <a:cs typeface="Times New Roman" pitchFamily="18" charset="0"/>
              </a:rPr>
              <a:t>5%</a:t>
            </a:r>
            <a:r>
              <a:rPr lang="ru-RU" dirty="0" smtClean="0">
                <a:latin typeface="Times New Roman" pitchFamily="18" charset="0"/>
                <a:cs typeface="Times New Roman" pitchFamily="18" charset="0"/>
              </a:rPr>
              <a:t> от их общего числа. Определите, сколько нуклеотидов с гуанином (Г), </a:t>
            </a:r>
            <a:r>
              <a:rPr lang="ru-RU" dirty="0" err="1" smtClean="0">
                <a:latin typeface="Times New Roman" pitchFamily="18" charset="0"/>
                <a:cs typeface="Times New Roman" pitchFamily="18" charset="0"/>
              </a:rPr>
              <a:t>цитозином</a:t>
            </a:r>
            <a:r>
              <a:rPr lang="ru-RU" dirty="0" smtClean="0">
                <a:latin typeface="Times New Roman" pitchFamily="18" charset="0"/>
                <a:cs typeface="Times New Roman" pitchFamily="18" charset="0"/>
              </a:rPr>
              <a:t> (Ц), </a:t>
            </a:r>
            <a:r>
              <a:rPr lang="ru-RU" dirty="0" err="1" smtClean="0">
                <a:latin typeface="Times New Roman" pitchFamily="18" charset="0"/>
                <a:cs typeface="Times New Roman" pitchFamily="18" charset="0"/>
              </a:rPr>
              <a:t>аденином</a:t>
            </a:r>
            <a:r>
              <a:rPr lang="ru-RU" dirty="0" smtClean="0">
                <a:latin typeface="Times New Roman" pitchFamily="18" charset="0"/>
                <a:cs typeface="Times New Roman" pitchFamily="18" charset="0"/>
              </a:rPr>
              <a:t> (А) содержится в отдельности в молекуле ДНК и объясните полученные результаты.</a:t>
            </a:r>
          </a:p>
          <a:p>
            <a:pPr algn="just"/>
            <a:endParaRPr lang="ru-RU" dirty="0">
              <a:latin typeface="Times New Roman" pitchFamily="18" charset="0"/>
              <a:cs typeface="Times New Roman" pitchFamily="18"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263307892"/>
              </p:ext>
            </p:extLst>
          </p:nvPr>
        </p:nvGraphicFramePr>
        <p:xfrm>
          <a:off x="1043608" y="1988841"/>
          <a:ext cx="7860094" cy="4328160"/>
        </p:xfrm>
        <a:graphic>
          <a:graphicData uri="http://schemas.openxmlformats.org/drawingml/2006/table">
            <a:tbl>
              <a:tblPr/>
              <a:tblGrid>
                <a:gridCol w="466937"/>
                <a:gridCol w="1272478"/>
                <a:gridCol w="1080120"/>
                <a:gridCol w="5040559"/>
              </a:tblGrid>
              <a:tr h="360039">
                <a:tc>
                  <a:txBody>
                    <a:bodyPr/>
                    <a:lstStyle/>
                    <a:p>
                      <a:endParaRPr lang="ru-RU"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Дано</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Найти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Решение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697">
                <a:tc>
                  <a:txBody>
                    <a:bodyPr/>
                    <a:lstStyle/>
                    <a:p>
                      <a:pPr algn="ctr"/>
                      <a:r>
                        <a:rPr lang="ru-RU" b="1" dirty="0" smtClean="0">
                          <a:latin typeface="Times New Roman" pitchFamily="18" charset="0"/>
                          <a:cs typeface="Times New Roman" pitchFamily="18" charset="0"/>
                        </a:rPr>
                        <a:t>А</a:t>
                      </a: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algn="just"/>
                      <a:r>
                        <a:rPr lang="ru-RU" dirty="0" smtClean="0">
                          <a:latin typeface="Times New Roman" pitchFamily="18" charset="0"/>
                          <a:cs typeface="Times New Roman" pitchFamily="18" charset="0"/>
                        </a:rPr>
                        <a:t>1. </a:t>
                      </a:r>
                      <a:r>
                        <a:rPr lang="ru-RU" dirty="0" smtClean="0">
                          <a:solidFill>
                            <a:srgbClr val="FF0000"/>
                          </a:solidFill>
                          <a:latin typeface="Times New Roman" pitchFamily="18" charset="0"/>
                          <a:cs typeface="Times New Roman" pitchFamily="18" charset="0"/>
                        </a:rPr>
                        <a:t>А=Т</a:t>
                      </a:r>
                      <a:r>
                        <a:rPr lang="ru-RU" dirty="0" smtClean="0">
                          <a:latin typeface="Times New Roman" pitchFamily="18" charset="0"/>
                          <a:cs typeface="Times New Roman" pitchFamily="18" charset="0"/>
                        </a:rPr>
                        <a:t>,</a:t>
                      </a:r>
                      <a:r>
                        <a:rPr lang="ru-RU" baseline="0" dirty="0" smtClean="0">
                          <a:latin typeface="Times New Roman" pitchFamily="18" charset="0"/>
                          <a:cs typeface="Times New Roman" pitchFamily="18" charset="0"/>
                        </a:rPr>
                        <a:t> →, по принципу </a:t>
                      </a:r>
                      <a:r>
                        <a:rPr lang="ru-RU" baseline="0" dirty="0" err="1" smtClean="0">
                          <a:latin typeface="Times New Roman" pitchFamily="18" charset="0"/>
                          <a:cs typeface="Times New Roman" pitchFamily="18" charset="0"/>
                        </a:rPr>
                        <a:t>комплементарности</a:t>
                      </a:r>
                      <a:r>
                        <a:rPr lang="ru-RU" baseline="0" dirty="0" smtClean="0">
                          <a:latin typeface="Times New Roman" pitchFamily="18" charset="0"/>
                          <a:cs typeface="Times New Roman" pitchFamily="18" charset="0"/>
                        </a:rPr>
                        <a:t> (1 правило </a:t>
                      </a:r>
                      <a:r>
                        <a:rPr lang="ru-RU" baseline="0" dirty="0" err="1" smtClean="0">
                          <a:latin typeface="Times New Roman" pitchFamily="18" charset="0"/>
                          <a:cs typeface="Times New Roman" pitchFamily="18" charset="0"/>
                        </a:rPr>
                        <a:t>Чаргаффа</a:t>
                      </a:r>
                      <a:r>
                        <a:rPr lang="ru-RU" baseline="0" dirty="0" smtClean="0">
                          <a:latin typeface="Times New Roman" pitchFamily="18" charset="0"/>
                          <a:cs typeface="Times New Roman" pitchFamily="18" charset="0"/>
                        </a:rPr>
                        <a:t>) число </a:t>
                      </a:r>
                      <a:r>
                        <a:rPr lang="ru-RU" baseline="0" dirty="0" err="1" smtClean="0">
                          <a:latin typeface="Times New Roman" pitchFamily="18" charset="0"/>
                          <a:cs typeface="Times New Roman" pitchFamily="18" charset="0"/>
                        </a:rPr>
                        <a:t>адениловых</a:t>
                      </a:r>
                      <a:r>
                        <a:rPr lang="ru-RU" baseline="0" dirty="0" smtClean="0">
                          <a:latin typeface="Times New Roman" pitchFamily="18" charset="0"/>
                          <a:cs typeface="Times New Roman" pitchFamily="18" charset="0"/>
                        </a:rPr>
                        <a:t> нуклеотидов=</a:t>
                      </a:r>
                      <a:r>
                        <a:rPr lang="en-US" baseline="0" dirty="0" smtClean="0">
                          <a:latin typeface="Times New Roman" pitchFamily="18" charset="0"/>
                          <a:cs typeface="Times New Roman" pitchFamily="18" charset="0"/>
                        </a:rPr>
                        <a:t>600</a:t>
                      </a:r>
                      <a:r>
                        <a:rPr lang="ru-RU" baseline="0" dirty="0" smtClean="0">
                          <a:latin typeface="Times New Roman" pitchFamily="18" charset="0"/>
                          <a:cs typeface="Times New Roman" pitchFamily="18" charset="0"/>
                        </a:rPr>
                        <a:t>, что составляет 5%.</a:t>
                      </a:r>
                    </a:p>
                    <a:p>
                      <a:pPr algn="just"/>
                      <a:r>
                        <a:rPr lang="ru-RU" baseline="0" dirty="0" smtClean="0">
                          <a:latin typeface="Times New Roman" pitchFamily="18" charset="0"/>
                          <a:cs typeface="Times New Roman" pitchFamily="18" charset="0"/>
                        </a:rPr>
                        <a:t>2. На долю А</a:t>
                      </a:r>
                      <a:r>
                        <a:rPr lang="en-US" baseline="0" dirty="0" smtClean="0">
                          <a:latin typeface="Times New Roman" pitchFamily="18" charset="0"/>
                          <a:cs typeface="Times New Roman" pitchFamily="18" charset="0"/>
                        </a:rPr>
                        <a:t> </a:t>
                      </a:r>
                      <a:r>
                        <a:rPr lang="ru-RU" baseline="0" dirty="0" smtClean="0">
                          <a:latin typeface="Times New Roman" pitchFamily="18" charset="0"/>
                          <a:cs typeface="Times New Roman" pitchFamily="18" charset="0"/>
                        </a:rPr>
                        <a:t>и</a:t>
                      </a:r>
                      <a:r>
                        <a:rPr lang="en-US" baseline="0" dirty="0" smtClean="0">
                          <a:latin typeface="Times New Roman" pitchFamily="18" charset="0"/>
                          <a:cs typeface="Times New Roman" pitchFamily="18" charset="0"/>
                        </a:rPr>
                        <a:t> </a:t>
                      </a:r>
                      <a:r>
                        <a:rPr lang="ru-RU" baseline="0" dirty="0" smtClean="0">
                          <a:latin typeface="Times New Roman" pitchFamily="18" charset="0"/>
                          <a:cs typeface="Times New Roman" pitchFamily="18" charset="0"/>
                        </a:rPr>
                        <a:t>Т (А+Т) приходится вместе 10 % (5%+5%) (это </a:t>
                      </a:r>
                      <a:r>
                        <a:rPr lang="en-US" baseline="0" dirty="0" smtClean="0">
                          <a:latin typeface="Times New Roman" pitchFamily="18" charset="0"/>
                          <a:cs typeface="Times New Roman" pitchFamily="18" charset="0"/>
                        </a:rPr>
                        <a:t>120</a:t>
                      </a:r>
                      <a:r>
                        <a:rPr lang="ru-RU" baseline="0" dirty="0" smtClean="0">
                          <a:latin typeface="Times New Roman" pitchFamily="18" charset="0"/>
                          <a:cs typeface="Times New Roman" pitchFamily="18" charset="0"/>
                        </a:rPr>
                        <a:t>0 нуклеотидов </a:t>
                      </a:r>
                      <a:endParaRPr lang="en-US" baseline="0" smtClean="0">
                        <a:latin typeface="Times New Roman" pitchFamily="18" charset="0"/>
                        <a:cs typeface="Times New Roman" pitchFamily="18" charset="0"/>
                      </a:endParaRPr>
                    </a:p>
                    <a:p>
                      <a:pPr algn="just"/>
                      <a:r>
                        <a:rPr lang="ru-RU" baseline="0" smtClean="0">
                          <a:latin typeface="Times New Roman" pitchFamily="18" charset="0"/>
                          <a:cs typeface="Times New Roman" pitchFamily="18" charset="0"/>
                        </a:rPr>
                        <a:t>3</a:t>
                      </a:r>
                      <a:r>
                        <a:rPr lang="ru-RU" baseline="0" dirty="0" smtClean="0">
                          <a:latin typeface="Times New Roman" pitchFamily="18" charset="0"/>
                          <a:cs typeface="Times New Roman" pitchFamily="18" charset="0"/>
                        </a:rPr>
                        <a:t>. Общее число нуклеотидов принимаем за 100%, →, на долю Ц и Г (Ц+Г) приходится: 100% - (А+Т)=100%-10%=90%; по принципу </a:t>
                      </a:r>
                      <a:r>
                        <a:rPr lang="ru-RU" baseline="0" dirty="0" err="1" smtClean="0">
                          <a:latin typeface="Times New Roman" pitchFamily="18" charset="0"/>
                          <a:cs typeface="Times New Roman" pitchFamily="18" charset="0"/>
                        </a:rPr>
                        <a:t>комплементарности</a:t>
                      </a:r>
                      <a:r>
                        <a:rPr lang="ru-RU" baseline="0" dirty="0" smtClean="0">
                          <a:latin typeface="Times New Roman" pitchFamily="18" charset="0"/>
                          <a:cs typeface="Times New Roman" pitchFamily="18" charset="0"/>
                        </a:rPr>
                        <a:t> (1 правило </a:t>
                      </a:r>
                      <a:r>
                        <a:rPr lang="ru-RU" baseline="0" dirty="0" err="1" smtClean="0">
                          <a:latin typeface="Times New Roman" pitchFamily="18" charset="0"/>
                          <a:cs typeface="Times New Roman" pitchFamily="18" charset="0"/>
                        </a:rPr>
                        <a:t>Чаргаффа</a:t>
                      </a:r>
                      <a:r>
                        <a:rPr lang="ru-RU" baseline="0" dirty="0" smtClean="0">
                          <a:latin typeface="Times New Roman" pitchFamily="18" charset="0"/>
                          <a:cs typeface="Times New Roman" pitchFamily="18" charset="0"/>
                        </a:rPr>
                        <a:t>) Ц=Г=45%.</a:t>
                      </a:r>
                    </a:p>
                    <a:p>
                      <a:pPr algn="just"/>
                      <a:r>
                        <a:rPr lang="ru-RU" baseline="0" dirty="0" smtClean="0">
                          <a:latin typeface="Times New Roman" pitchFamily="18" charset="0"/>
                          <a:cs typeface="Times New Roman" pitchFamily="18" charset="0"/>
                        </a:rPr>
                        <a:t>4. Ц=Г,→, если 5%-</a:t>
                      </a:r>
                      <a:r>
                        <a:rPr lang="en-US" baseline="0" dirty="0" smtClean="0">
                          <a:latin typeface="Times New Roman" pitchFamily="18" charset="0"/>
                          <a:cs typeface="Times New Roman" pitchFamily="18" charset="0"/>
                        </a:rPr>
                        <a:t>600</a:t>
                      </a:r>
                      <a:endParaRPr lang="ru-RU" baseline="0" dirty="0" smtClean="0">
                        <a:latin typeface="Times New Roman" pitchFamily="18" charset="0"/>
                        <a:cs typeface="Times New Roman" pitchFamily="18" charset="0"/>
                      </a:endParaRPr>
                    </a:p>
                    <a:p>
                      <a:pPr algn="just"/>
                      <a:r>
                        <a:rPr lang="ru-RU" baseline="0" dirty="0" smtClean="0">
                          <a:latin typeface="Times New Roman" pitchFamily="18" charset="0"/>
                          <a:cs typeface="Times New Roman" pitchFamily="18" charset="0"/>
                        </a:rPr>
                        <a:t>                          45%-х</a:t>
                      </a:r>
                    </a:p>
                    <a:p>
                      <a:pPr algn="just"/>
                      <a:r>
                        <a:rPr lang="ru-RU" baseline="0" dirty="0" smtClean="0">
                          <a:latin typeface="Times New Roman" pitchFamily="18" charset="0"/>
                          <a:cs typeface="Times New Roman" pitchFamily="18" charset="0"/>
                        </a:rPr>
                        <a:t>Х=45*</a:t>
                      </a:r>
                      <a:r>
                        <a:rPr lang="en-US" baseline="0" dirty="0" smtClean="0">
                          <a:latin typeface="Times New Roman" pitchFamily="18" charset="0"/>
                          <a:cs typeface="Times New Roman" pitchFamily="18" charset="0"/>
                        </a:rPr>
                        <a:t>600</a:t>
                      </a:r>
                      <a:r>
                        <a:rPr lang="ru-RU" baseline="0" dirty="0" smtClean="0">
                          <a:latin typeface="Times New Roman" pitchFamily="18" charset="0"/>
                          <a:cs typeface="Times New Roman" pitchFamily="18" charset="0"/>
                        </a:rPr>
                        <a:t>/5=</a:t>
                      </a:r>
                      <a:r>
                        <a:rPr lang="en-US" baseline="0" dirty="0" smtClean="0">
                          <a:latin typeface="Times New Roman" pitchFamily="18" charset="0"/>
                          <a:cs typeface="Times New Roman" pitchFamily="18" charset="0"/>
                        </a:rPr>
                        <a:t>5400 </a:t>
                      </a:r>
                      <a:r>
                        <a:rPr lang="ru-RU" baseline="0" dirty="0" smtClean="0">
                          <a:latin typeface="Times New Roman" pitchFamily="18" charset="0"/>
                          <a:cs typeface="Times New Roman" pitchFamily="18" charset="0"/>
                        </a:rPr>
                        <a:t>(число нуклеотидов с Ц</a:t>
                      </a:r>
                      <a:r>
                        <a:rPr lang="en-US" baseline="0" dirty="0" smtClean="0">
                          <a:latin typeface="Times New Roman" pitchFamily="18" charset="0"/>
                          <a:cs typeface="Times New Roman" pitchFamily="18" charset="0"/>
                        </a:rPr>
                        <a:t> </a:t>
                      </a:r>
                      <a:r>
                        <a:rPr lang="ru-RU" baseline="0" dirty="0" smtClean="0">
                          <a:latin typeface="Times New Roman" pitchFamily="18" charset="0"/>
                          <a:cs typeface="Times New Roman" pitchFamily="18" charset="0"/>
                        </a:rPr>
                        <a:t>и</a:t>
                      </a:r>
                      <a:r>
                        <a:rPr lang="en-US" baseline="0" dirty="0" smtClean="0">
                          <a:latin typeface="Times New Roman" pitchFamily="18" charset="0"/>
                          <a:cs typeface="Times New Roman" pitchFamily="18" charset="0"/>
                        </a:rPr>
                        <a:t> </a:t>
                      </a:r>
                      <a:r>
                        <a:rPr lang="ru-RU" baseline="0" dirty="0" smtClean="0">
                          <a:latin typeface="Times New Roman" pitchFamily="18" charset="0"/>
                          <a:cs typeface="Times New Roman" pitchFamily="18" charset="0"/>
                        </a:rPr>
                        <a:t>Г по отдельности)</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1445">
                <a:tc>
                  <a:txBody>
                    <a:bodyPr/>
                    <a:lstStyle/>
                    <a:p>
                      <a:pPr algn="ctr"/>
                      <a:r>
                        <a:rPr lang="ru-RU" b="1" dirty="0" smtClean="0">
                          <a:latin typeface="Times New Roman" pitchFamily="18" charset="0"/>
                          <a:cs typeface="Times New Roman" pitchFamily="18" charset="0"/>
                        </a:rPr>
                        <a:t>Т</a:t>
                      </a: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Times New Roman" pitchFamily="18" charset="0"/>
                          <a:cs typeface="Times New Roman" pitchFamily="18" charset="0"/>
                        </a:rPr>
                        <a:t>600</a:t>
                      </a:r>
                      <a:r>
                        <a:rPr lang="ru-RU" dirty="0" smtClean="0">
                          <a:latin typeface="Times New Roman" pitchFamily="18" charset="0"/>
                          <a:cs typeface="Times New Roman" pitchFamily="18" charset="0"/>
                        </a:rPr>
                        <a:t> (5%)</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461126">
                <a:tc>
                  <a:txBody>
                    <a:bodyPr/>
                    <a:lstStyle/>
                    <a:p>
                      <a:pPr algn="ctr"/>
                      <a:r>
                        <a:rPr lang="ru-RU" b="1" dirty="0" smtClean="0">
                          <a:latin typeface="Times New Roman" pitchFamily="18" charset="0"/>
                          <a:cs typeface="Times New Roman" pitchFamily="18" charset="0"/>
                        </a:rPr>
                        <a:t>Ц</a:t>
                      </a: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501445">
                <a:tc>
                  <a:txBody>
                    <a:bodyPr/>
                    <a:lstStyle/>
                    <a:p>
                      <a:pPr algn="ctr"/>
                      <a:r>
                        <a:rPr lang="ru-RU" b="1" dirty="0" smtClean="0">
                          <a:latin typeface="Times New Roman" pitchFamily="18" charset="0"/>
                          <a:cs typeface="Times New Roman" pitchFamily="18" charset="0"/>
                        </a:rPr>
                        <a:t>Г</a:t>
                      </a: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1194619">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bl>
          </a:graphicData>
        </a:graphic>
      </p:graphicFrame>
    </p:spTree>
    <p:extLst>
      <p:ext uri="{BB962C8B-B14F-4D97-AF65-F5344CB8AC3E}">
        <p14:creationId xmlns:p14="http://schemas.microsoft.com/office/powerpoint/2010/main" val="3673993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ocuments\Безымянный КИСЛОТА.png"/>
          <p:cNvPicPr>
            <a:picLocks noChangeAspect="1" noChangeArrowheads="1"/>
          </p:cNvPicPr>
          <p:nvPr/>
        </p:nvPicPr>
        <p:blipFill rotWithShape="1">
          <a:blip r:embed="rId2">
            <a:extLst>
              <a:ext uri="{28A0092B-C50C-407E-A947-70E740481C1C}">
                <a14:useLocalDpi xmlns:a14="http://schemas.microsoft.com/office/drawing/2010/main" val="0"/>
              </a:ext>
            </a:extLst>
          </a:blip>
          <a:srcRect l="27446" t="11089" r="7161" b="5919"/>
          <a:stretch/>
        </p:blipFill>
        <p:spPr bwMode="auto">
          <a:xfrm>
            <a:off x="1115616" y="3097160"/>
            <a:ext cx="3392129" cy="2905433"/>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435608" y="274320"/>
            <a:ext cx="7498080" cy="634400"/>
          </a:xfrm>
        </p:spPr>
        <p:txBody>
          <a:bodyPr>
            <a:noAutofit/>
          </a:bodyPr>
          <a:lstStyle/>
          <a:p>
            <a:pPr algn="ctr"/>
            <a:r>
              <a:rPr lang="ru-RU" sz="2000" b="1" dirty="0" smtClean="0">
                <a:latin typeface="Bookman Old Style" pitchFamily="18" charset="0"/>
              </a:rPr>
              <a:t>Задачи на определение числа нуклеотидов, кодонов, триплетов, аминокислот, т-РНК</a:t>
            </a:r>
            <a:endParaRPr lang="ru-RU" sz="2000" b="1" dirty="0">
              <a:latin typeface="Bookman Old Style" pitchFamily="18" charset="0"/>
            </a:endParaRPr>
          </a:p>
        </p:txBody>
      </p:sp>
      <p:sp>
        <p:nvSpPr>
          <p:cNvPr id="3" name="Объект 2"/>
          <p:cNvSpPr>
            <a:spLocks noGrp="1"/>
          </p:cNvSpPr>
          <p:nvPr>
            <p:ph sz="half" idx="1"/>
          </p:nvPr>
        </p:nvSpPr>
        <p:spPr>
          <a:xfrm>
            <a:off x="755576" y="1524000"/>
            <a:ext cx="4608512" cy="5073352"/>
          </a:xfrm>
        </p:spPr>
        <p:txBody>
          <a:bodyPr>
            <a:normAutofit/>
          </a:bodyPr>
          <a:lstStyle/>
          <a:p>
            <a:pPr marL="82296" indent="0" algn="ctr">
              <a:buNone/>
            </a:pPr>
            <a:r>
              <a:rPr lang="ru-RU" sz="2400" dirty="0" smtClean="0">
                <a:latin typeface="Times New Roman" pitchFamily="18" charset="0"/>
                <a:cs typeface="Times New Roman" pitchFamily="18" charset="0"/>
              </a:rPr>
              <a:t>Для решения таких задач можно использовать следующую схему</a:t>
            </a:r>
          </a:p>
          <a:p>
            <a:pPr marL="82296" indent="0" algn="ctr">
              <a:buNone/>
            </a:pPr>
            <a:r>
              <a:rPr lang="ru-RU" sz="2400" dirty="0" smtClean="0">
                <a:latin typeface="Times New Roman" pitchFamily="18" charset="0"/>
                <a:cs typeface="Times New Roman" pitchFamily="18" charset="0"/>
              </a:rPr>
              <a:t>         </a:t>
            </a:r>
          </a:p>
          <a:p>
            <a:pPr marL="82296" indent="0" algn="ctr">
              <a:buNone/>
            </a:pPr>
            <a:r>
              <a:rPr lang="ru-RU" sz="2400" dirty="0" smtClean="0">
                <a:latin typeface="Times New Roman" pitchFamily="18" charset="0"/>
                <a:cs typeface="Times New Roman" pitchFamily="18" charset="0"/>
              </a:rPr>
              <a:t>                     </a:t>
            </a:r>
          </a:p>
          <a:p>
            <a:pPr marL="82296" indent="0" algn="ctr">
              <a:buNone/>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деление</a:t>
            </a:r>
          </a:p>
          <a:p>
            <a:pPr marL="82296" indent="0" algn="ctr">
              <a:buNone/>
            </a:pPr>
            <a:r>
              <a:rPr lang="ru-RU" sz="2400" dirty="0" smtClean="0">
                <a:latin typeface="Times New Roman" pitchFamily="18" charset="0"/>
                <a:cs typeface="Times New Roman" pitchFamily="18" charset="0"/>
              </a:rPr>
              <a:t> </a:t>
            </a:r>
          </a:p>
          <a:p>
            <a:pPr marL="0" indent="0">
              <a:buNone/>
            </a:pPr>
            <a:r>
              <a:rPr lang="ru-RU" sz="2000" dirty="0" smtClean="0">
                <a:latin typeface="Times New Roman" pitchFamily="18" charset="0"/>
                <a:cs typeface="Times New Roman" pitchFamily="18" charset="0"/>
              </a:rPr>
              <a:t>умножение</a:t>
            </a:r>
            <a:endParaRPr lang="ru-RU" sz="2000" dirty="0">
              <a:latin typeface="Times New Roman" pitchFamily="18" charset="0"/>
              <a:cs typeface="Times New Roman" pitchFamily="18" charset="0"/>
            </a:endParaRPr>
          </a:p>
          <a:p>
            <a:pPr marL="82296" indent="0">
              <a:buNone/>
            </a:pPr>
            <a:endParaRPr lang="ru-RU" sz="2400" dirty="0">
              <a:latin typeface="Times New Roman" pitchFamily="18" charset="0"/>
              <a:cs typeface="Times New Roman" pitchFamily="18" charset="0"/>
            </a:endParaRPr>
          </a:p>
        </p:txBody>
      </p:sp>
      <p:sp>
        <p:nvSpPr>
          <p:cNvPr id="4" name="Объект 3"/>
          <p:cNvSpPr>
            <a:spLocks noGrp="1"/>
          </p:cNvSpPr>
          <p:nvPr>
            <p:ph sz="half" idx="2"/>
          </p:nvPr>
        </p:nvSpPr>
        <p:spPr>
          <a:ln w="57150">
            <a:solidFill>
              <a:srgbClr val="FF0000"/>
            </a:solidFill>
          </a:ln>
        </p:spPr>
        <p:txBody>
          <a:bodyPr/>
          <a:lstStyle/>
          <a:p>
            <a:pPr marL="82296" indent="0">
              <a:buNone/>
            </a:pPr>
            <a:r>
              <a:rPr lang="ru-RU" b="1" dirty="0" smtClean="0">
                <a:latin typeface="Times New Roman" pitchFamily="18" charset="0"/>
                <a:cs typeface="Times New Roman" pitchFamily="18" charset="0"/>
              </a:rPr>
              <a:t>Н</a:t>
            </a:r>
            <a:r>
              <a:rPr lang="ru-RU" dirty="0" smtClean="0">
                <a:latin typeface="Times New Roman" pitchFamily="18" charset="0"/>
                <a:cs typeface="Times New Roman" pitchFamily="18" charset="0"/>
              </a:rPr>
              <a:t>- число нуклеотидов</a:t>
            </a:r>
          </a:p>
          <a:p>
            <a:pPr marL="82296" indent="0">
              <a:buNone/>
            </a:pPr>
            <a:r>
              <a:rPr lang="ru-RU" b="1" dirty="0" smtClean="0">
                <a:latin typeface="Times New Roman" pitchFamily="18" charset="0"/>
                <a:cs typeface="Times New Roman" pitchFamily="18" charset="0"/>
              </a:rPr>
              <a:t>А</a:t>
            </a:r>
            <a:r>
              <a:rPr lang="ru-RU" dirty="0" smtClean="0">
                <a:latin typeface="Times New Roman" pitchFamily="18" charset="0"/>
                <a:cs typeface="Times New Roman" pitchFamily="18" charset="0"/>
              </a:rPr>
              <a:t>-число аминокислот</a:t>
            </a:r>
          </a:p>
          <a:p>
            <a:pPr marL="82296" indent="0">
              <a:buNone/>
            </a:pPr>
            <a:r>
              <a:rPr lang="ru-RU" dirty="0" smtClean="0">
                <a:latin typeface="Times New Roman" pitchFamily="18" charset="0"/>
                <a:cs typeface="Times New Roman" pitchFamily="18" charset="0"/>
              </a:rPr>
              <a:t>(или антикодонов т-РНК)</a:t>
            </a:r>
          </a:p>
          <a:p>
            <a:pPr marL="82296" indent="0">
              <a:buNone/>
            </a:pPr>
            <a:r>
              <a:rPr lang="ru-RU" b="1" dirty="0" smtClean="0">
                <a:latin typeface="Times New Roman" pitchFamily="18" charset="0"/>
                <a:cs typeface="Times New Roman" pitchFamily="18" charset="0"/>
              </a:rPr>
              <a:t>К</a:t>
            </a:r>
            <a:r>
              <a:rPr lang="ru-RU" dirty="0" smtClean="0">
                <a:latin typeface="Times New Roman" pitchFamily="18" charset="0"/>
                <a:cs typeface="Times New Roman" pitchFamily="18" charset="0"/>
              </a:rPr>
              <a:t>- число кодонов</a:t>
            </a:r>
          </a:p>
          <a:p>
            <a:pPr marL="82296" indent="0">
              <a:buNone/>
            </a:pPr>
            <a:r>
              <a:rPr lang="ru-RU" b="1" dirty="0" smtClean="0">
                <a:latin typeface="Times New Roman" pitchFamily="18" charset="0"/>
                <a:cs typeface="Times New Roman" pitchFamily="18" charset="0"/>
              </a:rPr>
              <a:t>Т</a:t>
            </a:r>
            <a:r>
              <a:rPr lang="ru-RU" dirty="0" smtClean="0">
                <a:latin typeface="Times New Roman" pitchFamily="18" charset="0"/>
                <a:cs typeface="Times New Roman" pitchFamily="18" charset="0"/>
              </a:rPr>
              <a:t>- число триплетов (или число т-РНК)</a:t>
            </a:r>
          </a:p>
          <a:p>
            <a:pPr marL="82296" indent="0">
              <a:buNone/>
            </a:pPr>
            <a:r>
              <a:rPr lang="ru-RU" b="1" dirty="0" smtClean="0">
                <a:latin typeface="Times New Roman" pitchFamily="18" charset="0"/>
                <a:cs typeface="Times New Roman" pitchFamily="18" charset="0"/>
              </a:rPr>
              <a:t>3-</a:t>
            </a:r>
            <a:r>
              <a:rPr lang="ru-RU" dirty="0" smtClean="0">
                <a:latin typeface="Times New Roman" pitchFamily="18" charset="0"/>
                <a:cs typeface="Times New Roman" pitchFamily="18" charset="0"/>
              </a:rPr>
              <a:t> постоянный коэффициент </a:t>
            </a:r>
            <a:endParaRPr lang="ru-RU" dirty="0">
              <a:latin typeface="Times New Roman" pitchFamily="18" charset="0"/>
              <a:cs typeface="Times New Roman" pitchFamily="18" charset="0"/>
            </a:endParaRPr>
          </a:p>
        </p:txBody>
      </p:sp>
      <p:cxnSp>
        <p:nvCxnSpPr>
          <p:cNvPr id="14" name="Прямая со стрелкой 13"/>
          <p:cNvCxnSpPr/>
          <p:nvPr/>
        </p:nvCxnSpPr>
        <p:spPr>
          <a:xfrm>
            <a:off x="8567936" y="8010128"/>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H="1">
            <a:off x="3203848" y="3501008"/>
            <a:ext cx="1008112" cy="7920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a:off x="1331640" y="4468756"/>
            <a:ext cx="1113882" cy="19564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8838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ocuments\Безымянный КИСЛОТА.png"/>
          <p:cNvPicPr>
            <a:picLocks noChangeAspect="1" noChangeArrowheads="1"/>
          </p:cNvPicPr>
          <p:nvPr/>
        </p:nvPicPr>
        <p:blipFill rotWithShape="1">
          <a:blip r:embed="rId3">
            <a:extLst>
              <a:ext uri="{28A0092B-C50C-407E-A947-70E740481C1C}">
                <a14:useLocalDpi xmlns:a14="http://schemas.microsoft.com/office/drawing/2010/main" val="0"/>
              </a:ext>
            </a:extLst>
          </a:blip>
          <a:srcRect l="26452" t="10143"/>
          <a:stretch/>
        </p:blipFill>
        <p:spPr bwMode="auto">
          <a:xfrm>
            <a:off x="1107803" y="3284984"/>
            <a:ext cx="3506852" cy="289158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Заголовок 3"/>
              <p:cNvSpPr>
                <a:spLocks noGrp="1"/>
              </p:cNvSpPr>
              <p:nvPr>
                <p:ph type="ctrTitle"/>
              </p:nvPr>
            </p:nvSpPr>
            <p:spPr>
              <a:xfrm>
                <a:off x="1107803" y="188640"/>
                <a:ext cx="7856685" cy="3096344"/>
              </a:xfrm>
            </p:spPr>
            <p:txBody>
              <a:bodyPr>
                <a:normAutofit/>
              </a:bodyPr>
              <a:lstStyle/>
              <a:p>
                <a:pPr algn="just"/>
                <a:r>
                  <a:rPr lang="ru-RU" sz="2400" dirty="0" smtClean="0">
                    <a:solidFill>
                      <a:schemeClr val="tx1"/>
                    </a:solidFill>
                    <a:effectLst/>
                    <a:latin typeface="Times New Roman" pitchFamily="18" charset="0"/>
                    <a:cs typeface="Times New Roman" pitchFamily="18" charset="0"/>
                  </a:rPr>
                  <a:t>1. Если в задаче известно число нуклеотидов (Н) одной цепи ДНК (или РНК), то можно определить число закодированных аминокислот (А), или число кодонов (К), или число триплетов (Т). Для этого мысленно закрываем сектор содержащий неизвестную нам величину, и тогда нам необходимо число нуклеотидов разделить на 3 (А=</a:t>
                </a:r>
                <a14:m>
                  <m:oMath xmlns:m="http://schemas.openxmlformats.org/officeDocument/2006/math">
                    <m:f>
                      <m:fPr>
                        <m:ctrlPr>
                          <a:rPr lang="en-US" sz="2400" i="1" smtClean="0">
                            <a:solidFill>
                              <a:schemeClr val="tx1"/>
                            </a:solidFill>
                            <a:effectLst/>
                            <a:latin typeface="Cambria Math"/>
                            <a:cs typeface="Times New Roman" pitchFamily="18" charset="0"/>
                          </a:rPr>
                        </m:ctrlPr>
                      </m:fPr>
                      <m:num>
                        <m:r>
                          <a:rPr lang="ru-RU" sz="2400" b="0" i="1" smtClean="0">
                            <a:solidFill>
                              <a:schemeClr val="tx1"/>
                            </a:solidFill>
                            <a:effectLst/>
                            <a:latin typeface="Cambria Math"/>
                            <a:cs typeface="Times New Roman" pitchFamily="18" charset="0"/>
                          </a:rPr>
                          <m:t>Н</m:t>
                        </m:r>
                      </m:num>
                      <m:den>
                        <m:r>
                          <a:rPr lang="ru-RU" sz="2400" b="0" i="1" smtClean="0">
                            <a:solidFill>
                              <a:schemeClr val="tx1"/>
                            </a:solidFill>
                            <a:effectLst/>
                            <a:latin typeface="Cambria Math"/>
                            <a:cs typeface="Times New Roman" pitchFamily="18" charset="0"/>
                          </a:rPr>
                          <m:t>3</m:t>
                        </m:r>
                      </m:den>
                    </m:f>
                  </m:oMath>
                </a14:m>
                <a:r>
                  <a:rPr lang="ru-RU" sz="2400" dirty="0" smtClean="0">
                    <a:solidFill>
                      <a:schemeClr val="tx1"/>
                    </a:solidFill>
                    <a:effectLst/>
                    <a:latin typeface="Times New Roman" pitchFamily="18" charset="0"/>
                    <a:cs typeface="Times New Roman" pitchFamily="18" charset="0"/>
                  </a:rPr>
                  <a:t>; К=</a:t>
                </a:r>
                <a14:m>
                  <m:oMath xmlns:m="http://schemas.openxmlformats.org/officeDocument/2006/math">
                    <m:f>
                      <m:fPr>
                        <m:ctrlPr>
                          <a:rPr lang="en-US" sz="2400" i="1">
                            <a:solidFill>
                              <a:schemeClr val="tx1"/>
                            </a:solidFill>
                            <a:effectLst/>
                            <a:latin typeface="Cambria Math"/>
                            <a:cs typeface="Times New Roman" pitchFamily="18" charset="0"/>
                          </a:rPr>
                        </m:ctrlPr>
                      </m:fPr>
                      <m:num>
                        <m:r>
                          <a:rPr lang="ru-RU" sz="2400" i="1">
                            <a:solidFill>
                              <a:schemeClr val="tx1"/>
                            </a:solidFill>
                            <a:effectLst/>
                            <a:latin typeface="Cambria Math"/>
                            <a:cs typeface="Times New Roman" pitchFamily="18" charset="0"/>
                          </a:rPr>
                          <m:t>Н</m:t>
                        </m:r>
                      </m:num>
                      <m:den>
                        <m:r>
                          <a:rPr lang="ru-RU" sz="2400" i="1">
                            <a:solidFill>
                              <a:schemeClr val="tx1"/>
                            </a:solidFill>
                            <a:effectLst/>
                            <a:latin typeface="Cambria Math"/>
                            <a:cs typeface="Times New Roman" pitchFamily="18" charset="0"/>
                          </a:rPr>
                          <m:t>3</m:t>
                        </m:r>
                      </m:den>
                    </m:f>
                  </m:oMath>
                </a14:m>
                <a:r>
                  <a:rPr lang="ru-RU" sz="2400" dirty="0">
                    <a:solidFill>
                      <a:schemeClr val="tx1"/>
                    </a:solidFill>
                    <a:effectLst/>
                    <a:latin typeface="Times New Roman" pitchFamily="18" charset="0"/>
                    <a:cs typeface="Times New Roman" pitchFamily="18" charset="0"/>
                  </a:rPr>
                  <a:t>; </a:t>
                </a:r>
                <a:r>
                  <a:rPr lang="ru-RU" sz="2400" dirty="0" smtClean="0">
                    <a:solidFill>
                      <a:schemeClr val="tx1"/>
                    </a:solidFill>
                    <a:effectLst/>
                    <a:latin typeface="Times New Roman" pitchFamily="18" charset="0"/>
                    <a:cs typeface="Times New Roman" pitchFamily="18" charset="0"/>
                  </a:rPr>
                  <a:t>Т=</a:t>
                </a:r>
                <a14:m>
                  <m:oMath xmlns:m="http://schemas.openxmlformats.org/officeDocument/2006/math">
                    <m:f>
                      <m:fPr>
                        <m:ctrlPr>
                          <a:rPr lang="en-US" sz="2400" i="1">
                            <a:solidFill>
                              <a:schemeClr val="tx1"/>
                            </a:solidFill>
                            <a:effectLst/>
                            <a:latin typeface="Cambria Math"/>
                            <a:cs typeface="Times New Roman" pitchFamily="18" charset="0"/>
                          </a:rPr>
                        </m:ctrlPr>
                      </m:fPr>
                      <m:num>
                        <m:r>
                          <a:rPr lang="ru-RU" sz="2400" i="1">
                            <a:solidFill>
                              <a:schemeClr val="tx1"/>
                            </a:solidFill>
                            <a:effectLst/>
                            <a:latin typeface="Cambria Math"/>
                            <a:cs typeface="Times New Roman" pitchFamily="18" charset="0"/>
                          </a:rPr>
                          <m:t>Н</m:t>
                        </m:r>
                      </m:num>
                      <m:den>
                        <m:r>
                          <a:rPr lang="ru-RU" sz="2400" i="1">
                            <a:solidFill>
                              <a:schemeClr val="tx1"/>
                            </a:solidFill>
                            <a:effectLst/>
                            <a:latin typeface="Cambria Math"/>
                            <a:cs typeface="Times New Roman" pitchFamily="18" charset="0"/>
                          </a:rPr>
                          <m:t>3</m:t>
                        </m:r>
                      </m:den>
                    </m:f>
                    <m:r>
                      <a:rPr lang="ru-RU" sz="2400" b="0" i="1" smtClean="0">
                        <a:solidFill>
                          <a:schemeClr val="tx1"/>
                        </a:solidFill>
                        <a:effectLst/>
                        <a:latin typeface="Cambria Math"/>
                        <a:cs typeface="Times New Roman" pitchFamily="18" charset="0"/>
                      </a:rPr>
                      <m:t>.</m:t>
                    </m:r>
                  </m:oMath>
                </a14:m>
                <a:r>
                  <a:rPr lang="ru-RU" sz="2400" dirty="0" smtClean="0">
                    <a:solidFill>
                      <a:schemeClr val="tx1"/>
                    </a:solidFill>
                    <a:effectLst/>
                    <a:latin typeface="Times New Roman" pitchFamily="18" charset="0"/>
                    <a:cs typeface="Times New Roman" pitchFamily="18" charset="0"/>
                  </a:rPr>
                  <a:t>)</a:t>
                </a:r>
                <a:endParaRPr lang="ru-RU" sz="2400" dirty="0">
                  <a:solidFill>
                    <a:schemeClr val="tx1"/>
                  </a:solidFill>
                  <a:effectLst/>
                  <a:latin typeface="Times New Roman" pitchFamily="18" charset="0"/>
                  <a:cs typeface="Times New Roman" pitchFamily="18" charset="0"/>
                </a:endParaRPr>
              </a:p>
            </p:txBody>
          </p:sp>
        </mc:Choice>
        <mc:Fallback xmlns="">
          <p:sp>
            <p:nvSpPr>
              <p:cNvPr id="4" name="Заголовок 3"/>
              <p:cNvSpPr>
                <a:spLocks noGrp="1" noRot="1" noChangeAspect="1" noMove="1" noResize="1" noEditPoints="1" noAdjustHandles="1" noChangeArrowheads="1" noChangeShapeType="1" noTextEdit="1"/>
              </p:cNvSpPr>
              <p:nvPr>
                <p:ph type="ctrTitle"/>
              </p:nvPr>
            </p:nvSpPr>
            <p:spPr>
              <a:xfrm>
                <a:off x="1107803" y="188640"/>
                <a:ext cx="7856685" cy="3096344"/>
              </a:xfrm>
              <a:blipFill rotWithShape="1">
                <a:blip r:embed="rId4"/>
                <a:stretch>
                  <a:fillRect l="-1241" r="-1164" b="-1772"/>
                </a:stretch>
              </a:blipFill>
            </p:spPr>
            <p:txBody>
              <a:bodyPr/>
              <a:lstStyle/>
              <a:p>
                <a:r>
                  <a:rPr lang="ru-RU">
                    <a:noFill/>
                  </a:rPr>
                  <a:t> </a:t>
                </a:r>
              </a:p>
            </p:txBody>
          </p:sp>
        </mc:Fallback>
      </mc:AlternateContent>
      <p:sp>
        <p:nvSpPr>
          <p:cNvPr id="14" name="Подзаголовок 13"/>
          <p:cNvSpPr>
            <a:spLocks noGrp="1"/>
          </p:cNvSpPr>
          <p:nvPr>
            <p:ph type="subTitle" idx="1"/>
          </p:nvPr>
        </p:nvSpPr>
        <p:spPr>
          <a:xfrm>
            <a:off x="107504" y="3470031"/>
            <a:ext cx="4176464" cy="1537514"/>
          </a:xfrm>
        </p:spPr>
        <p:txBody>
          <a:bodyPr>
            <a:normAutofit fontScale="92500" lnSpcReduction="10000"/>
          </a:bodyPr>
          <a:lstStyle/>
          <a:p>
            <a:r>
              <a:rPr lang="ru-RU" dirty="0" smtClean="0"/>
              <a:t>                                                </a:t>
            </a:r>
          </a:p>
          <a:p>
            <a:pPr algn="ctr"/>
            <a:r>
              <a:rPr lang="ru-RU" sz="1400" dirty="0" smtClean="0"/>
              <a:t>                                                                                                Деление </a:t>
            </a:r>
            <a:endParaRPr lang="ru-RU" sz="1400" dirty="0"/>
          </a:p>
          <a:p>
            <a:endParaRPr lang="ru-RU" dirty="0" smtClean="0"/>
          </a:p>
          <a:p>
            <a:r>
              <a:rPr lang="ru-RU" dirty="0" smtClean="0"/>
              <a:t>             </a:t>
            </a:r>
            <a:r>
              <a:rPr lang="ru-RU" sz="1400" dirty="0" smtClean="0"/>
              <a:t>Умножение</a:t>
            </a:r>
            <a:r>
              <a:rPr lang="ru-RU" dirty="0" smtClean="0"/>
              <a:t> </a:t>
            </a:r>
            <a:endParaRPr lang="ru-RU" dirty="0"/>
          </a:p>
          <a:p>
            <a:endParaRPr lang="ru-RU" dirty="0" smtClean="0"/>
          </a:p>
          <a:p>
            <a:endParaRPr lang="ru-RU" dirty="0"/>
          </a:p>
        </p:txBody>
      </p:sp>
      <p:cxnSp>
        <p:nvCxnSpPr>
          <p:cNvPr id="7" name="Прямая со стрелкой 6"/>
          <p:cNvCxnSpPr/>
          <p:nvPr/>
        </p:nvCxnSpPr>
        <p:spPr>
          <a:xfrm flipH="1">
            <a:off x="3059832" y="4149080"/>
            <a:ext cx="648072" cy="3860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1331640" y="5007545"/>
            <a:ext cx="576064" cy="43017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Прямоугольник 15"/>
              <p:cNvSpPr/>
              <p:nvPr/>
            </p:nvSpPr>
            <p:spPr>
              <a:xfrm>
                <a:off x="4639847" y="2996952"/>
                <a:ext cx="4277825" cy="3179614"/>
              </a:xfrm>
              <a:prstGeom prst="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dirty="0" smtClean="0">
                    <a:solidFill>
                      <a:schemeClr val="tx1"/>
                    </a:solidFill>
                    <a:latin typeface="Times New Roman" pitchFamily="18" charset="0"/>
                    <a:cs typeface="Times New Roman" pitchFamily="18" charset="0"/>
                  </a:rPr>
                  <a:t>Цепочка  ДНК состоит из 42 нуклеотидов , определите количество аминокислот.  Применяем формулу </a:t>
                </a:r>
                <a:r>
                  <a:rPr lang="ru-RU" sz="2800" dirty="0" smtClean="0">
                    <a:solidFill>
                      <a:srgbClr val="FF0000"/>
                    </a:solidFill>
                    <a:latin typeface="Times New Roman" pitchFamily="18" charset="0"/>
                    <a:cs typeface="Times New Roman" pitchFamily="18" charset="0"/>
                  </a:rPr>
                  <a:t>А=</a:t>
                </a:r>
                <a14:m>
                  <m:oMath xmlns:m="http://schemas.openxmlformats.org/officeDocument/2006/math">
                    <m:f>
                      <m:fPr>
                        <m:ctrlPr>
                          <a:rPr lang="en-US" sz="2800" i="1">
                            <a:solidFill>
                              <a:srgbClr val="FF0000"/>
                            </a:solidFill>
                            <a:latin typeface="Cambria Math"/>
                            <a:cs typeface="Times New Roman" pitchFamily="18" charset="0"/>
                          </a:rPr>
                        </m:ctrlPr>
                      </m:fPr>
                      <m:num>
                        <m:r>
                          <a:rPr lang="ru-RU" sz="2800" i="1">
                            <a:solidFill>
                              <a:srgbClr val="FF0000"/>
                            </a:solidFill>
                            <a:latin typeface="Cambria Math"/>
                            <a:cs typeface="Times New Roman" pitchFamily="18" charset="0"/>
                          </a:rPr>
                          <m:t>Н</m:t>
                        </m:r>
                      </m:num>
                      <m:den>
                        <m:r>
                          <a:rPr lang="ru-RU" sz="2800" i="1">
                            <a:solidFill>
                              <a:srgbClr val="FF0000"/>
                            </a:solidFill>
                            <a:latin typeface="Cambria Math"/>
                            <a:cs typeface="Times New Roman" pitchFamily="18" charset="0"/>
                          </a:rPr>
                          <m:t>3</m:t>
                        </m:r>
                      </m:den>
                    </m:f>
                    <m:r>
                      <a:rPr lang="ru-RU" sz="2800" b="0" i="0" smtClean="0">
                        <a:solidFill>
                          <a:srgbClr val="FF0000"/>
                        </a:solidFill>
                        <a:latin typeface="Cambria Math"/>
                        <a:cs typeface="Times New Roman" pitchFamily="18" charset="0"/>
                      </a:rPr>
                      <m:t>. </m:t>
                    </m:r>
                  </m:oMath>
                </a14:m>
                <a:endParaRPr lang="ru-RU" sz="2800" b="0" dirty="0" smtClean="0">
                  <a:solidFill>
                    <a:srgbClr val="FF0000"/>
                  </a:solidFill>
                  <a:latin typeface="Times New Roman" pitchFamily="18" charset="0"/>
                  <a:cs typeface="Times New Roman" pitchFamily="18" charset="0"/>
                </a:endParaRPr>
              </a:p>
              <a:p>
                <a:pPr algn="just"/>
                <a:r>
                  <a:rPr lang="ru-RU" sz="3200" dirty="0">
                    <a:solidFill>
                      <a:schemeClr val="tx1"/>
                    </a:solidFill>
                    <a:latin typeface="Times New Roman" pitchFamily="18" charset="0"/>
                    <a:cs typeface="Times New Roman" pitchFamily="18" charset="0"/>
                  </a:rPr>
                  <a:t>А=</a:t>
                </a:r>
                <a14:m>
                  <m:oMath xmlns:m="http://schemas.openxmlformats.org/officeDocument/2006/math">
                    <m:f>
                      <m:fPr>
                        <m:ctrlPr>
                          <a:rPr lang="en-US" sz="3200" i="1">
                            <a:solidFill>
                              <a:schemeClr val="tx1"/>
                            </a:solidFill>
                            <a:latin typeface="Cambria Math"/>
                            <a:cs typeface="Times New Roman" pitchFamily="18" charset="0"/>
                          </a:rPr>
                        </m:ctrlPr>
                      </m:fPr>
                      <m:num>
                        <m:r>
                          <a:rPr lang="ru-RU" sz="3200" b="0" i="1" smtClean="0">
                            <a:solidFill>
                              <a:schemeClr val="tx1"/>
                            </a:solidFill>
                            <a:latin typeface="Cambria Math"/>
                            <a:cs typeface="Times New Roman" pitchFamily="18" charset="0"/>
                          </a:rPr>
                          <m:t>42</m:t>
                        </m:r>
                      </m:num>
                      <m:den>
                        <m:r>
                          <a:rPr lang="ru-RU" sz="3200" i="1">
                            <a:solidFill>
                              <a:schemeClr val="tx1"/>
                            </a:solidFill>
                            <a:latin typeface="Cambria Math"/>
                            <a:cs typeface="Times New Roman" pitchFamily="18" charset="0"/>
                          </a:rPr>
                          <m:t>3</m:t>
                        </m:r>
                      </m:den>
                    </m:f>
                  </m:oMath>
                </a14:m>
                <a:r>
                  <a:rPr lang="ru-RU" sz="3200" dirty="0" smtClean="0">
                    <a:solidFill>
                      <a:schemeClr val="tx1"/>
                    </a:solidFill>
                    <a:latin typeface="Times New Roman" pitchFamily="18" charset="0"/>
                    <a:cs typeface="Times New Roman" pitchFamily="18" charset="0"/>
                  </a:rPr>
                  <a:t> А=14</a:t>
                </a:r>
                <a:endParaRPr lang="ru-RU" sz="3200" dirty="0">
                  <a:solidFill>
                    <a:schemeClr val="tx1"/>
                  </a:solidFill>
                  <a:latin typeface="Times New Roman" pitchFamily="18" charset="0"/>
                  <a:cs typeface="Times New Roman" pitchFamily="18" charset="0"/>
                </a:endParaRPr>
              </a:p>
            </p:txBody>
          </p:sp>
        </mc:Choice>
        <mc:Fallback xmlns="">
          <p:sp>
            <p:nvSpPr>
              <p:cNvPr id="16" name="Прямоугольник 15"/>
              <p:cNvSpPr>
                <a:spLocks noRot="1" noChangeAspect="1" noMove="1" noResize="1" noEditPoints="1" noAdjustHandles="1" noChangeArrowheads="1" noChangeShapeType="1" noTextEdit="1"/>
              </p:cNvSpPr>
              <p:nvPr/>
            </p:nvSpPr>
            <p:spPr>
              <a:xfrm>
                <a:off x="4639847" y="2996952"/>
                <a:ext cx="4277825" cy="3179614"/>
              </a:xfrm>
              <a:prstGeom prst="rect">
                <a:avLst/>
              </a:prstGeom>
              <a:blipFill rotWithShape="1">
                <a:blip r:embed="rId5"/>
                <a:stretch>
                  <a:fillRect l="-2954" r="-844"/>
                </a:stretch>
              </a:blipFill>
              <a:ln w="57150">
                <a:solidFill>
                  <a:srgbClr val="FF0000"/>
                </a:solidFill>
              </a:ln>
            </p:spPr>
            <p:txBody>
              <a:bodyPr/>
              <a:lstStyle/>
              <a:p>
                <a:r>
                  <a:rPr lang="ru-RU">
                    <a:noFill/>
                  </a:rPr>
                  <a:t> </a:t>
                </a:r>
              </a:p>
            </p:txBody>
          </p:sp>
        </mc:Fallback>
      </mc:AlternateContent>
    </p:spTree>
    <p:extLst>
      <p:ext uri="{BB962C8B-B14F-4D97-AF65-F5344CB8AC3E}">
        <p14:creationId xmlns:p14="http://schemas.microsoft.com/office/powerpoint/2010/main" val="729452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ocuments\Безымянный КИСЛОТА.png"/>
          <p:cNvPicPr>
            <a:picLocks noChangeAspect="1" noChangeArrowheads="1"/>
          </p:cNvPicPr>
          <p:nvPr/>
        </p:nvPicPr>
        <p:blipFill rotWithShape="1">
          <a:blip r:embed="rId3">
            <a:extLst>
              <a:ext uri="{28A0092B-C50C-407E-A947-70E740481C1C}">
                <a14:useLocalDpi xmlns:a14="http://schemas.microsoft.com/office/drawing/2010/main" val="0"/>
              </a:ext>
            </a:extLst>
          </a:blip>
          <a:srcRect l="26452" t="10143"/>
          <a:stretch/>
        </p:blipFill>
        <p:spPr bwMode="auto">
          <a:xfrm>
            <a:off x="1107803" y="3284984"/>
            <a:ext cx="3506852" cy="289158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Заголовок 3"/>
              <p:cNvSpPr>
                <a:spLocks noGrp="1"/>
              </p:cNvSpPr>
              <p:nvPr>
                <p:ph type="ctrTitle"/>
              </p:nvPr>
            </p:nvSpPr>
            <p:spPr>
              <a:xfrm>
                <a:off x="1107803" y="188640"/>
                <a:ext cx="7856685" cy="3096344"/>
              </a:xfrm>
            </p:spPr>
            <p:txBody>
              <a:bodyPr>
                <a:normAutofit/>
              </a:bodyPr>
              <a:lstStyle/>
              <a:p>
                <a:pPr algn="just"/>
                <a:r>
                  <a:rPr lang="ru-RU" sz="2400" dirty="0" smtClean="0">
                    <a:solidFill>
                      <a:schemeClr val="tx1"/>
                    </a:solidFill>
                    <a:effectLst/>
                    <a:latin typeface="Times New Roman" pitchFamily="18" charset="0"/>
                    <a:cs typeface="Times New Roman" pitchFamily="18" charset="0"/>
                  </a:rPr>
                  <a:t>1. Если в задаче известно число аминокислот, входящих в состав белка (или число кодонов, или триплетов, или число т-РНК), то можно найти число нуклеотидов, которые их кодируют. Для этого мысленно закрываем сектор (Н),  и тогда известное число аминокислот (или число кодонов, или число триплетов, или число т-РНК) умножаем на 3 (</a:t>
                </a:r>
                <a14:m>
                  <m:oMath xmlns:m="http://schemas.openxmlformats.org/officeDocument/2006/math">
                    <m:r>
                      <a:rPr lang="ru-RU" sz="2400" b="0" i="0" smtClean="0">
                        <a:solidFill>
                          <a:schemeClr val="tx1"/>
                        </a:solidFill>
                        <a:effectLst/>
                        <a:latin typeface="Cambria Math"/>
                        <a:cs typeface="Times New Roman" pitchFamily="18" charset="0"/>
                      </a:rPr>
                      <m:t>Н=А∗3;</m:t>
                    </m:r>
                    <m:r>
                      <a:rPr lang="ru-RU" sz="2400" b="0" i="1" smtClean="0">
                        <a:solidFill>
                          <a:schemeClr val="tx1"/>
                        </a:solidFill>
                        <a:effectLst/>
                        <a:latin typeface="Cambria Math"/>
                        <a:cs typeface="Times New Roman" pitchFamily="18" charset="0"/>
                      </a:rPr>
                      <m:t>.Н=К∗3;Н=Т∗3</m:t>
                    </m:r>
                  </m:oMath>
                </a14:m>
                <a:r>
                  <a:rPr lang="ru-RU" sz="2400" dirty="0" smtClean="0">
                    <a:solidFill>
                      <a:schemeClr val="tx1"/>
                    </a:solidFill>
                    <a:effectLst/>
                    <a:latin typeface="Times New Roman" pitchFamily="18" charset="0"/>
                    <a:cs typeface="Times New Roman" pitchFamily="18" charset="0"/>
                  </a:rPr>
                  <a:t>).</a:t>
                </a:r>
                <a:br>
                  <a:rPr lang="ru-RU" sz="2400" dirty="0" smtClean="0">
                    <a:solidFill>
                      <a:schemeClr val="tx1"/>
                    </a:solidFill>
                    <a:effectLst/>
                    <a:latin typeface="Times New Roman" pitchFamily="18" charset="0"/>
                    <a:cs typeface="Times New Roman" pitchFamily="18" charset="0"/>
                  </a:rPr>
                </a:br>
                <a:r>
                  <a:rPr lang="ru-RU" sz="2400" dirty="0" smtClean="0">
                    <a:solidFill>
                      <a:schemeClr val="tx1"/>
                    </a:solidFill>
                    <a:effectLst/>
                    <a:latin typeface="Times New Roman" pitchFamily="18" charset="0"/>
                    <a:cs typeface="Times New Roman" pitchFamily="18" charset="0"/>
                  </a:rPr>
                  <a:t>           </a:t>
                </a:r>
                <a:r>
                  <a:rPr lang="ru-RU" sz="2400" b="1" dirty="0" smtClean="0">
                    <a:solidFill>
                      <a:schemeClr val="accent1"/>
                    </a:solidFill>
                    <a:effectLst/>
                    <a:latin typeface="Times New Roman" pitchFamily="18" charset="0"/>
                    <a:cs typeface="Times New Roman" pitchFamily="18" charset="0"/>
                  </a:rPr>
                  <a:t>Схема 1</a:t>
                </a:r>
                <a:endParaRPr lang="ru-RU" sz="2400" b="1" dirty="0">
                  <a:solidFill>
                    <a:schemeClr val="accent1"/>
                  </a:solidFill>
                  <a:effectLst/>
                  <a:latin typeface="Times New Roman" pitchFamily="18" charset="0"/>
                  <a:cs typeface="Times New Roman" pitchFamily="18" charset="0"/>
                </a:endParaRPr>
              </a:p>
            </p:txBody>
          </p:sp>
        </mc:Choice>
        <mc:Fallback xmlns="">
          <p:sp>
            <p:nvSpPr>
              <p:cNvPr id="4" name="Заголовок 3"/>
              <p:cNvSpPr>
                <a:spLocks noGrp="1" noRot="1" noChangeAspect="1" noMove="1" noResize="1" noEditPoints="1" noAdjustHandles="1" noChangeArrowheads="1" noChangeShapeType="1" noTextEdit="1"/>
              </p:cNvSpPr>
              <p:nvPr>
                <p:ph type="ctrTitle"/>
              </p:nvPr>
            </p:nvSpPr>
            <p:spPr>
              <a:xfrm>
                <a:off x="1107803" y="188640"/>
                <a:ext cx="7856685" cy="3096344"/>
              </a:xfrm>
              <a:blipFill rotWithShape="1">
                <a:blip r:embed="rId4"/>
                <a:stretch>
                  <a:fillRect l="-1241" r="-1164" b="-4528"/>
                </a:stretch>
              </a:blipFill>
            </p:spPr>
            <p:txBody>
              <a:bodyPr/>
              <a:lstStyle/>
              <a:p>
                <a:r>
                  <a:rPr lang="ru-RU">
                    <a:noFill/>
                  </a:rPr>
                  <a:t> </a:t>
                </a:r>
              </a:p>
            </p:txBody>
          </p:sp>
        </mc:Fallback>
      </mc:AlternateContent>
      <p:sp>
        <p:nvSpPr>
          <p:cNvPr id="14" name="Подзаголовок 13"/>
          <p:cNvSpPr>
            <a:spLocks noGrp="1"/>
          </p:cNvSpPr>
          <p:nvPr>
            <p:ph type="subTitle" idx="1"/>
          </p:nvPr>
        </p:nvSpPr>
        <p:spPr>
          <a:xfrm>
            <a:off x="107504" y="3470031"/>
            <a:ext cx="4176464" cy="1537514"/>
          </a:xfrm>
        </p:spPr>
        <p:txBody>
          <a:bodyPr>
            <a:normAutofit fontScale="92500" lnSpcReduction="10000"/>
          </a:bodyPr>
          <a:lstStyle/>
          <a:p>
            <a:r>
              <a:rPr lang="ru-RU" dirty="0" smtClean="0"/>
              <a:t>                                                </a:t>
            </a:r>
          </a:p>
          <a:p>
            <a:pPr algn="ctr"/>
            <a:r>
              <a:rPr lang="ru-RU" sz="1400" dirty="0" smtClean="0"/>
              <a:t>                                                                                                Деление </a:t>
            </a:r>
            <a:endParaRPr lang="ru-RU" sz="1400" dirty="0"/>
          </a:p>
          <a:p>
            <a:endParaRPr lang="ru-RU" dirty="0" smtClean="0"/>
          </a:p>
          <a:p>
            <a:r>
              <a:rPr lang="ru-RU" dirty="0" smtClean="0"/>
              <a:t>             </a:t>
            </a:r>
            <a:r>
              <a:rPr lang="ru-RU" sz="1400" dirty="0" smtClean="0"/>
              <a:t>Умножение</a:t>
            </a:r>
            <a:r>
              <a:rPr lang="ru-RU" dirty="0" smtClean="0"/>
              <a:t> </a:t>
            </a:r>
            <a:endParaRPr lang="ru-RU" dirty="0"/>
          </a:p>
          <a:p>
            <a:endParaRPr lang="ru-RU" dirty="0" smtClean="0"/>
          </a:p>
          <a:p>
            <a:endParaRPr lang="ru-RU" dirty="0"/>
          </a:p>
        </p:txBody>
      </p:sp>
      <p:cxnSp>
        <p:nvCxnSpPr>
          <p:cNvPr id="7" name="Прямая со стрелкой 6"/>
          <p:cNvCxnSpPr/>
          <p:nvPr/>
        </p:nvCxnSpPr>
        <p:spPr>
          <a:xfrm flipH="1">
            <a:off x="3059832" y="4149080"/>
            <a:ext cx="648072" cy="3860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1331640" y="5007545"/>
            <a:ext cx="576064" cy="43017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Прямоугольник 15"/>
              <p:cNvSpPr/>
              <p:nvPr/>
            </p:nvSpPr>
            <p:spPr>
              <a:xfrm>
                <a:off x="4614655" y="2996952"/>
                <a:ext cx="4277825" cy="3600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530225" algn="just"/>
                <a:r>
                  <a:rPr lang="ru-RU" sz="2400" dirty="0" smtClean="0">
                    <a:solidFill>
                      <a:schemeClr val="tx1"/>
                    </a:solidFill>
                    <a:latin typeface="Times New Roman" pitchFamily="18" charset="0"/>
                    <a:cs typeface="Times New Roman" pitchFamily="18" charset="0"/>
                  </a:rPr>
                  <a:t>Цепочка  ДНК состоит из 96 аминокислот, </a:t>
                </a:r>
                <a:r>
                  <a:rPr lang="ru-RU" sz="2400" dirty="0">
                    <a:solidFill>
                      <a:schemeClr val="tx1"/>
                    </a:solidFill>
                    <a:latin typeface="Times New Roman" pitchFamily="18" charset="0"/>
                    <a:cs typeface="Times New Roman" pitchFamily="18" charset="0"/>
                  </a:rPr>
                  <a:t>определите </a:t>
                </a:r>
                <a:r>
                  <a:rPr lang="ru-RU" sz="2400" dirty="0" smtClean="0">
                    <a:solidFill>
                      <a:schemeClr val="tx1"/>
                    </a:solidFill>
                    <a:latin typeface="Times New Roman" pitchFamily="18" charset="0"/>
                    <a:cs typeface="Times New Roman" pitchFamily="18" charset="0"/>
                  </a:rPr>
                  <a:t>сколько нуклеотидов содержится в молекуле ДНК.  </a:t>
                </a:r>
                <a:r>
                  <a:rPr lang="ru-RU" sz="2400" dirty="0">
                    <a:solidFill>
                      <a:schemeClr val="tx1"/>
                    </a:solidFill>
                    <a:latin typeface="Times New Roman" pitchFamily="18" charset="0"/>
                    <a:cs typeface="Times New Roman" pitchFamily="18" charset="0"/>
                  </a:rPr>
                  <a:t>Применяем </a:t>
                </a:r>
                <a:r>
                  <a:rPr lang="ru-RU" sz="2400" dirty="0" smtClean="0">
                    <a:solidFill>
                      <a:schemeClr val="tx1"/>
                    </a:solidFill>
                    <a:latin typeface="Times New Roman" pitchFamily="18" charset="0"/>
                    <a:cs typeface="Times New Roman" pitchFamily="18" charset="0"/>
                  </a:rPr>
                  <a:t>формулу</a:t>
                </a:r>
              </a:p>
              <a:p>
                <a:pPr indent="530225" algn="ctr"/>
                <a:r>
                  <a:rPr lang="ru-RU" sz="2400" dirty="0" smtClean="0">
                    <a:solidFill>
                      <a:schemeClr val="tx1"/>
                    </a:solidFill>
                    <a:latin typeface="Times New Roman" pitchFamily="18" charset="0"/>
                    <a:cs typeface="Times New Roman" pitchFamily="18" charset="0"/>
                  </a:rPr>
                  <a:t> </a:t>
                </a:r>
                <a14:m>
                  <m:oMath xmlns:m="http://schemas.openxmlformats.org/officeDocument/2006/math">
                    <m:r>
                      <a:rPr lang="ru-RU" sz="3200" smtClean="0">
                        <a:solidFill>
                          <a:srgbClr val="FF0000"/>
                        </a:solidFill>
                        <a:latin typeface="Cambria Math"/>
                        <a:cs typeface="Times New Roman" pitchFamily="18" charset="0"/>
                      </a:rPr>
                      <m:t>Н=А∗3</m:t>
                    </m:r>
                    <m:r>
                      <a:rPr lang="ru-RU" sz="3200" b="0" i="0" smtClean="0">
                        <a:solidFill>
                          <a:srgbClr val="FF0000"/>
                        </a:solidFill>
                        <a:latin typeface="Cambria Math"/>
                        <a:cs typeface="Times New Roman" pitchFamily="18" charset="0"/>
                      </a:rPr>
                      <m:t> </m:t>
                    </m:r>
                  </m:oMath>
                </a14:m>
                <a:endParaRPr lang="ru-RU" sz="3200" b="0" dirty="0" smtClean="0">
                  <a:solidFill>
                    <a:srgbClr val="FF0000"/>
                  </a:solidFill>
                  <a:latin typeface="Times New Roman" pitchFamily="18" charset="0"/>
                  <a:cs typeface="Times New Roman" pitchFamily="18" charset="0"/>
                </a:endParaRPr>
              </a:p>
              <a:p>
                <a:pPr algn="just"/>
                <a:r>
                  <a:rPr lang="ru-RU" sz="3200" dirty="0" smtClean="0">
                    <a:solidFill>
                      <a:schemeClr val="tx1"/>
                    </a:solidFill>
                    <a:latin typeface="Times New Roman" pitchFamily="18" charset="0"/>
                    <a:cs typeface="Times New Roman" pitchFamily="18" charset="0"/>
                  </a:rPr>
                  <a:t>Н=96*3. Н=288.</a:t>
                </a:r>
              </a:p>
              <a:p>
                <a:pPr algn="ctr"/>
                <a:r>
                  <a:rPr lang="ru-RU" sz="2800" dirty="0" smtClean="0">
                    <a:solidFill>
                      <a:schemeClr val="tx1"/>
                    </a:solidFill>
                    <a:latin typeface="Times New Roman" pitchFamily="18" charset="0"/>
                    <a:cs typeface="Times New Roman" pitchFamily="18" charset="0"/>
                  </a:rPr>
                  <a:t>Количество нуклеотидов = </a:t>
                </a:r>
                <a:r>
                  <a:rPr lang="ru-RU" sz="2800" dirty="0" smtClean="0">
                    <a:solidFill>
                      <a:srgbClr val="FF0000"/>
                    </a:solidFill>
                    <a:latin typeface="Times New Roman" pitchFamily="18" charset="0"/>
                    <a:cs typeface="Times New Roman" pitchFamily="18" charset="0"/>
                  </a:rPr>
                  <a:t>288</a:t>
                </a:r>
                <a:endParaRPr lang="ru-RU" sz="2800" dirty="0">
                  <a:solidFill>
                    <a:srgbClr val="FF0000"/>
                  </a:solidFill>
                  <a:latin typeface="Times New Roman" pitchFamily="18" charset="0"/>
                  <a:cs typeface="Times New Roman" pitchFamily="18" charset="0"/>
                </a:endParaRPr>
              </a:p>
            </p:txBody>
          </p:sp>
        </mc:Choice>
        <mc:Fallback xmlns="">
          <p:sp>
            <p:nvSpPr>
              <p:cNvPr id="16" name="Прямоугольник 15"/>
              <p:cNvSpPr>
                <a:spLocks noRot="1" noChangeAspect="1" noMove="1" noResize="1" noEditPoints="1" noAdjustHandles="1" noChangeArrowheads="1" noChangeShapeType="1" noTextEdit="1"/>
              </p:cNvSpPr>
              <p:nvPr/>
            </p:nvSpPr>
            <p:spPr>
              <a:xfrm>
                <a:off x="4614655" y="2996952"/>
                <a:ext cx="4277825" cy="3600400"/>
              </a:xfrm>
              <a:prstGeom prst="rect">
                <a:avLst/>
              </a:prstGeom>
              <a:blipFill rotWithShape="1">
                <a:blip r:embed="rId5"/>
                <a:stretch>
                  <a:fillRect l="-3399" t="-3199" r="-4108" b="-6397"/>
                </a:stretch>
              </a:blipFill>
              <a:ln>
                <a:solidFill>
                  <a:srgbClr val="FF0000"/>
                </a:solidFill>
              </a:ln>
            </p:spPr>
            <p:txBody>
              <a:bodyPr/>
              <a:lstStyle/>
              <a:p>
                <a:r>
                  <a:rPr lang="ru-RU">
                    <a:noFill/>
                  </a:rPr>
                  <a:t> </a:t>
                </a:r>
              </a:p>
            </p:txBody>
          </p:sp>
        </mc:Fallback>
      </mc:AlternateContent>
    </p:spTree>
    <p:extLst>
      <p:ext uri="{BB962C8B-B14F-4D97-AF65-F5344CB8AC3E}">
        <p14:creationId xmlns:p14="http://schemas.microsoft.com/office/powerpoint/2010/main" val="32392138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0" y="188640"/>
            <a:ext cx="971600" cy="548822"/>
          </a:xfrm>
        </p:spPr>
        <p:txBody>
          <a:bodyPr>
            <a:normAutofit fontScale="90000"/>
          </a:bodyPr>
          <a:lstStyle/>
          <a:p>
            <a:pPr algn="ctr"/>
            <a:r>
              <a:rPr lang="ru-RU" sz="1600" b="1" dirty="0" smtClean="0">
                <a:solidFill>
                  <a:schemeClr val="tx1"/>
                </a:solidFill>
                <a:latin typeface="Times New Roman" pitchFamily="18" charset="0"/>
                <a:cs typeface="Times New Roman" pitchFamily="18" charset="0"/>
              </a:rPr>
              <a:t>ЗАДАЧА</a:t>
            </a:r>
            <a:r>
              <a:rPr lang="ru-RU" dirty="0" smtClean="0">
                <a:solidFill>
                  <a:schemeClr val="tx1"/>
                </a:solidFill>
                <a:latin typeface="Times New Roman" pitchFamily="18" charset="0"/>
                <a:cs typeface="Times New Roman" pitchFamily="18" charset="0"/>
              </a:rPr>
              <a:t> </a:t>
            </a:r>
            <a:endParaRPr lang="ru-RU" dirty="0">
              <a:solidFill>
                <a:schemeClr val="tx1"/>
              </a:solidFill>
              <a:latin typeface="Times New Roman" pitchFamily="18" charset="0"/>
              <a:cs typeface="Times New Roman" pitchFamily="18" charset="0"/>
            </a:endParaRPr>
          </a:p>
        </p:txBody>
      </p:sp>
      <p:sp>
        <p:nvSpPr>
          <p:cNvPr id="9" name="Подзаголовок 8"/>
          <p:cNvSpPr>
            <a:spLocks noGrp="1"/>
          </p:cNvSpPr>
          <p:nvPr>
            <p:ph type="subTitle" idx="1"/>
          </p:nvPr>
        </p:nvSpPr>
        <p:spPr>
          <a:xfrm>
            <a:off x="899592" y="188640"/>
            <a:ext cx="7992888" cy="1752600"/>
          </a:xfrm>
        </p:spPr>
        <p:txBody>
          <a:bodyPr>
            <a:normAutofit fontScale="85000" lnSpcReduction="20000"/>
          </a:bodyPr>
          <a:lstStyle/>
          <a:p>
            <a:pPr algn="just"/>
            <a:r>
              <a:rPr lang="ru-RU" dirty="0" smtClean="0">
                <a:latin typeface="Times New Roman" pitchFamily="18" charset="0"/>
                <a:cs typeface="Times New Roman" pitchFamily="18" charset="0"/>
              </a:rPr>
              <a:t>Информационная часть и-РНК содержит 360 нуклеотидов. Определите число аминокислот, входящих в кодируемый ею белок, число молекул т-РНК, участвующих в процессе биосинтеза этого белка, число триплетов в участке гена, кодирующих первичную структуру этого белка. Объясните полученные результаты.</a:t>
            </a:r>
          </a:p>
          <a:p>
            <a:pPr algn="just"/>
            <a:endParaRPr lang="ru-RU"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graphicFrame>
            <p:nvGraphicFramePr>
              <p:cNvPr id="10" name="Таблица 9"/>
              <p:cNvGraphicFramePr>
                <a:graphicFrameLocks noGrp="1"/>
              </p:cNvGraphicFramePr>
              <p:nvPr>
                <p:extLst>
                  <p:ext uri="{D42A27DB-BD31-4B8C-83A1-F6EECF244321}">
                    <p14:modId xmlns:p14="http://schemas.microsoft.com/office/powerpoint/2010/main" val="780923144"/>
                  </p:ext>
                </p:extLst>
              </p:nvPr>
            </p:nvGraphicFramePr>
            <p:xfrm>
              <a:off x="179512" y="1988841"/>
              <a:ext cx="8724190" cy="3889641"/>
            </p:xfrm>
            <a:graphic>
              <a:graphicData uri="http://schemas.openxmlformats.org/drawingml/2006/table">
                <a:tbl>
                  <a:tblPr/>
                  <a:tblGrid>
                    <a:gridCol w="1080120"/>
                    <a:gridCol w="1008112"/>
                    <a:gridCol w="1041267"/>
                    <a:gridCol w="5594691"/>
                  </a:tblGrid>
                  <a:tr h="360039">
                    <a:tc>
                      <a:txBody>
                        <a:bodyPr/>
                        <a:lstStyle/>
                        <a:p>
                          <a:endParaRPr lang="ru-RU"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Дано</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Найти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Решение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697">
                    <a:tc>
                      <a:txBody>
                        <a:bodyPr/>
                        <a:lstStyle/>
                        <a:p>
                          <a:pPr algn="ctr"/>
                          <a:r>
                            <a:rPr lang="ru-RU" sz="1400" b="1" dirty="0" smtClean="0">
                              <a:latin typeface="Times New Roman" pitchFamily="18" charset="0"/>
                              <a:cs typeface="Times New Roman" pitchFamily="18" charset="0"/>
                            </a:rPr>
                            <a:t>Н (и-РНК)</a:t>
                          </a:r>
                          <a:endParaRPr lang="ru-RU" sz="14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360</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algn="just"/>
                          <a:r>
                            <a:rPr lang="ru-RU" dirty="0" smtClean="0">
                              <a:latin typeface="Times New Roman" pitchFamily="18" charset="0"/>
                              <a:cs typeface="Times New Roman" pitchFamily="18" charset="0"/>
                            </a:rPr>
                            <a:t>1. Известно число нуклеотидов в молекуле и-РНК, необходимо найти число аминокислот, </a:t>
                          </a:r>
                          <a:r>
                            <a:rPr lang="ru-RU" baseline="0" dirty="0" smtClean="0">
                              <a:latin typeface="Times New Roman" pitchFamily="18" charset="0"/>
                              <a:cs typeface="Times New Roman" pitchFamily="18" charset="0"/>
                            </a:rPr>
                            <a:t>→, пользуемся первым правилом (мысленно закрываем сектор А) </a:t>
                          </a:r>
                        </a:p>
                        <a:p>
                          <a:pPr algn="just"/>
                          <a:r>
                            <a:rPr lang="ru-RU" sz="1800" dirty="0" smtClean="0">
                              <a:solidFill>
                                <a:schemeClr val="tx1"/>
                              </a:solidFill>
                              <a:latin typeface="Times New Roman" pitchFamily="18" charset="0"/>
                              <a:cs typeface="Times New Roman" pitchFamily="18" charset="0"/>
                            </a:rPr>
                            <a:t>А=</a:t>
                          </a:r>
                          <a14:m>
                            <m:oMath xmlns:m="http://schemas.openxmlformats.org/officeDocument/2006/math">
                              <m:f>
                                <m:fPr>
                                  <m:ctrlPr>
                                    <a:rPr lang="en-US" sz="1800" i="1">
                                      <a:solidFill>
                                        <a:schemeClr val="tx1"/>
                                      </a:solidFill>
                                      <a:latin typeface="Cambria Math"/>
                                      <a:cs typeface="Times New Roman" pitchFamily="18" charset="0"/>
                                    </a:rPr>
                                  </m:ctrlPr>
                                </m:fPr>
                                <m:num>
                                  <m:r>
                                    <a:rPr lang="ru-RU" sz="1800" b="0" i="1" smtClean="0">
                                      <a:solidFill>
                                        <a:schemeClr val="tx1"/>
                                      </a:solidFill>
                                      <a:latin typeface="Cambria Math"/>
                                      <a:cs typeface="Times New Roman" pitchFamily="18" charset="0"/>
                                    </a:rPr>
                                    <m:t>н</m:t>
                                  </m:r>
                                </m:num>
                                <m:den>
                                  <m:r>
                                    <a:rPr lang="ru-RU" sz="1800" i="1">
                                      <a:solidFill>
                                        <a:schemeClr val="tx1"/>
                                      </a:solidFill>
                                      <a:latin typeface="Cambria Math"/>
                                      <a:cs typeface="Times New Roman" pitchFamily="18" charset="0"/>
                                    </a:rPr>
                                    <m:t>3</m:t>
                                  </m:r>
                                </m:den>
                              </m:f>
                            </m:oMath>
                          </a14:m>
                          <a:r>
                            <a:rPr lang="ru-RU" dirty="0" smtClean="0">
                              <a:latin typeface="Times New Roman" pitchFamily="18" charset="0"/>
                              <a:cs typeface="Times New Roman" pitchFamily="18" charset="0"/>
                            </a:rPr>
                            <a:t>=360/3=120 (аминокислот).</a:t>
                          </a:r>
                        </a:p>
                        <a:p>
                          <a:pPr algn="just"/>
                          <a:r>
                            <a:rPr lang="ru-RU" dirty="0" smtClean="0">
                              <a:latin typeface="Times New Roman" pitchFamily="18" charset="0"/>
                              <a:cs typeface="Times New Roman" pitchFamily="18" charset="0"/>
                            </a:rPr>
                            <a:t>2. Каждая т-РНК</a:t>
                          </a:r>
                          <a:r>
                            <a:rPr lang="ru-RU" baseline="0" dirty="0" smtClean="0">
                              <a:latin typeface="Times New Roman" pitchFamily="18" charset="0"/>
                              <a:cs typeface="Times New Roman" pitchFamily="18" charset="0"/>
                            </a:rPr>
                            <a:t> транспортирует только одну аминокислоту, →, число т-РНК равно числу аминокислот и =120.</a:t>
                          </a:r>
                        </a:p>
                        <a:p>
                          <a:pPr algn="just"/>
                          <a:r>
                            <a:rPr lang="ru-RU" baseline="0" dirty="0" smtClean="0">
                              <a:latin typeface="Times New Roman" pitchFamily="18" charset="0"/>
                              <a:cs typeface="Times New Roman" pitchFamily="18" charset="0"/>
                            </a:rPr>
                            <a:t>3. Триплет –это тройка нуклеотидов в молекуле ДНК (в гене) – свойство генетического года (</a:t>
                          </a:r>
                          <a:r>
                            <a:rPr lang="ru-RU" baseline="0" dirty="0" err="1" smtClean="0">
                              <a:latin typeface="Times New Roman" pitchFamily="18" charset="0"/>
                              <a:cs typeface="Times New Roman" pitchFamily="18" charset="0"/>
                            </a:rPr>
                            <a:t>триплетность</a:t>
                          </a:r>
                          <a:r>
                            <a:rPr lang="ru-RU" baseline="0" dirty="0" smtClean="0">
                              <a:latin typeface="Times New Roman" pitchFamily="18" charset="0"/>
                              <a:cs typeface="Times New Roman" pitchFamily="18" charset="0"/>
                            </a:rPr>
                            <a:t>), т.е. каждый триплет кодирует только одну аминокислоту (однозначность генетического кода) →, число триплетов равно числу аминокислот и = 120.</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1445">
                    <a:tc>
                      <a:txBody>
                        <a:bodyPr/>
                        <a:lstStyle/>
                        <a:p>
                          <a:pPr algn="ctr"/>
                          <a:r>
                            <a:rPr lang="ru-RU" b="1" dirty="0" smtClean="0">
                              <a:latin typeface="Times New Roman" pitchFamily="18" charset="0"/>
                              <a:cs typeface="Times New Roman" pitchFamily="18" charset="0"/>
                            </a:rPr>
                            <a:t>А</a:t>
                          </a: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46112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cs typeface="Times New Roman" pitchFamily="18" charset="0"/>
                            </a:rPr>
                            <a:t>Т (т-РНК)</a:t>
                          </a:r>
                        </a:p>
                        <a:p>
                          <a:pPr algn="ct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501445">
                    <a:tc>
                      <a:txBody>
                        <a:bodyPr/>
                        <a:lstStyle/>
                        <a:p>
                          <a:pPr algn="ctr"/>
                          <a:r>
                            <a:rPr lang="ru-RU" sz="1400" b="1" dirty="0" smtClean="0">
                              <a:latin typeface="Times New Roman" pitchFamily="18" charset="0"/>
                              <a:cs typeface="Times New Roman" pitchFamily="18" charset="0"/>
                            </a:rPr>
                            <a:t>Т (триплеты</a:t>
                          </a:r>
                          <a:r>
                            <a:rPr lang="ru-RU" sz="1400" b="1" baseline="0" dirty="0" smtClean="0">
                              <a:latin typeface="Times New Roman" pitchFamily="18" charset="0"/>
                              <a:cs typeface="Times New Roman" pitchFamily="18" charset="0"/>
                            </a:rPr>
                            <a:t> в гене)</a:t>
                          </a:r>
                          <a:endParaRPr lang="ru-RU" sz="14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1194619">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bl>
              </a:graphicData>
            </a:graphic>
          </p:graphicFrame>
        </mc:Choice>
        <mc:Fallback xmlns="">
          <p:graphicFrame>
            <p:nvGraphicFramePr>
              <p:cNvPr id="10" name="Таблица 9"/>
              <p:cNvGraphicFramePr>
                <a:graphicFrameLocks noGrp="1"/>
              </p:cNvGraphicFramePr>
              <p:nvPr>
                <p:extLst>
                  <p:ext uri="{D42A27DB-BD31-4B8C-83A1-F6EECF244321}">
                    <p14:modId xmlns:p14="http://schemas.microsoft.com/office/powerpoint/2010/main" val="780923144"/>
                  </p:ext>
                </p:extLst>
              </p:nvPr>
            </p:nvGraphicFramePr>
            <p:xfrm>
              <a:off x="179512" y="1988841"/>
              <a:ext cx="8724190" cy="3889641"/>
            </p:xfrm>
            <a:graphic>
              <a:graphicData uri="http://schemas.openxmlformats.org/drawingml/2006/table">
                <a:tbl>
                  <a:tblPr/>
                  <a:tblGrid>
                    <a:gridCol w="1080120"/>
                    <a:gridCol w="1008112"/>
                    <a:gridCol w="1041267"/>
                    <a:gridCol w="5594691"/>
                  </a:tblGrid>
                  <a:tr h="396240">
                    <a:tc>
                      <a:txBody>
                        <a:bodyPr/>
                        <a:lstStyle/>
                        <a:p>
                          <a:endParaRPr lang="ru-RU"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Дано</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Найти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2000" b="1" dirty="0" smtClean="0">
                              <a:latin typeface="Times New Roman" pitchFamily="18" charset="0"/>
                              <a:cs typeface="Times New Roman" pitchFamily="18" charset="0"/>
                            </a:rPr>
                            <a:t>Решение </a:t>
                          </a:r>
                          <a:endParaRPr lang="ru-RU" sz="20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697">
                    <a:tc>
                      <a:txBody>
                        <a:bodyPr/>
                        <a:lstStyle/>
                        <a:p>
                          <a:pPr algn="ctr"/>
                          <a:r>
                            <a:rPr lang="ru-RU" sz="1400" b="1" dirty="0" smtClean="0">
                              <a:latin typeface="Times New Roman" pitchFamily="18" charset="0"/>
                              <a:cs typeface="Times New Roman" pitchFamily="18" charset="0"/>
                            </a:rPr>
                            <a:t>Н (и-РНК)</a:t>
                          </a:r>
                          <a:endParaRPr lang="ru-RU" sz="14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360</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2"/>
                          <a:stretch>
                            <a:fillRect l="-55991" t="-12216" b="-2269"/>
                          </a:stretch>
                        </a:blipFill>
                      </a:tcPr>
                    </a:tc>
                  </a:tr>
                  <a:tr h="501445">
                    <a:tc>
                      <a:txBody>
                        <a:bodyPr/>
                        <a:lstStyle/>
                        <a:p>
                          <a:pPr algn="ctr"/>
                          <a:r>
                            <a:rPr lang="ru-RU" b="1" dirty="0" smtClean="0">
                              <a:latin typeface="Times New Roman" pitchFamily="18" charset="0"/>
                              <a:cs typeface="Times New Roman" pitchFamily="18" charset="0"/>
                            </a:rPr>
                            <a:t>А</a:t>
                          </a: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5791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cs typeface="Times New Roman" pitchFamily="18" charset="0"/>
                            </a:rPr>
                            <a:t>Т (т-РНК)</a:t>
                          </a:r>
                        </a:p>
                        <a:p>
                          <a:pPr algn="ctr"/>
                          <a:endParaRPr lang="ru-RU"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731520">
                    <a:tc>
                      <a:txBody>
                        <a:bodyPr/>
                        <a:lstStyle/>
                        <a:p>
                          <a:pPr algn="ctr"/>
                          <a:r>
                            <a:rPr lang="ru-RU" sz="1400" b="1" dirty="0" smtClean="0">
                              <a:latin typeface="Times New Roman" pitchFamily="18" charset="0"/>
                              <a:cs typeface="Times New Roman" pitchFamily="18" charset="0"/>
                            </a:rPr>
                            <a:t>Т (триплеты</a:t>
                          </a:r>
                          <a:r>
                            <a:rPr lang="ru-RU" sz="1400" b="1" baseline="0" dirty="0" smtClean="0">
                              <a:latin typeface="Times New Roman" pitchFamily="18" charset="0"/>
                              <a:cs typeface="Times New Roman" pitchFamily="18" charset="0"/>
                            </a:rPr>
                            <a:t> в гене)</a:t>
                          </a:r>
                          <a:endParaRPr lang="ru-RU" sz="1400"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r h="1194619">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ru-RU"/>
                        </a:p>
                      </a:txBody>
                      <a:tcPr/>
                    </a:tc>
                  </a:tr>
                </a:tbl>
              </a:graphicData>
            </a:graphic>
          </p:graphicFrame>
        </mc:Fallback>
      </mc:AlternateContent>
    </p:spTree>
    <p:extLst>
      <p:ext uri="{BB962C8B-B14F-4D97-AF65-F5344CB8AC3E}">
        <p14:creationId xmlns:p14="http://schemas.microsoft.com/office/powerpoint/2010/main" val="39116549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348</TotalTime>
  <Words>1338</Words>
  <Application>Microsoft Office PowerPoint</Application>
  <PresentationFormat>Экран (4:3)</PresentationFormat>
  <Paragraphs>151</Paragraphs>
  <Slides>22</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Солнцестояние</vt:lpstr>
      <vt:lpstr>Раздел  «Молекулярная биология»</vt:lpstr>
      <vt:lpstr>Примеры решения типичных задач</vt:lpstr>
      <vt:lpstr>1. Определение нуклеотидного состава нуклеиновых кислот (ДНК и РНК) в процентном и количественном соотношении </vt:lpstr>
      <vt:lpstr>Презентация PowerPoint</vt:lpstr>
      <vt:lpstr>ЗАДАЧА </vt:lpstr>
      <vt:lpstr>Задачи на определение числа нуклеотидов, кодонов, триплетов, аминокислот, т-РНК</vt:lpstr>
      <vt:lpstr>1. Если в задаче известно число нуклеотидов (Н) одной цепи ДНК (или РНК), то можно определить число закодированных аминокислот (А), или число кодонов (К), или число триплетов (Т). Для этого мысленно закрываем сектор содержащий неизвестную нам величину, и тогда нам необходимо число нуклеотидов разделить на 3 (А=Н/3; К=Н/3; Т=Н/3.)</vt:lpstr>
      <vt:lpstr>1. Если в задаче известно число аминокислот, входящих в состав белка (или число кодонов, или триплетов, или число т-РНК), то можно найти число нуклеотидов, которые их кодируют. Для этого мысленно закрываем сектор (Н),  и тогда известное число аминокислот (или число кодонов, или число триплетов, или число т-РНК) умножаем на 3 (Н=А∗3;.Н=К∗3;Н=Т∗3).            Схема 1</vt:lpstr>
      <vt:lpstr>ЗАДАЧА </vt:lpstr>
      <vt:lpstr>ЗАДАЧА </vt:lpstr>
      <vt:lpstr>Задачи на определение длины и массы гена, массы белка</vt:lpstr>
      <vt:lpstr>Белок состоит из 250 аминокислот. Определите,  во сколько раз молекулярная масса участка гена, кодирующего этот полипептид, превышает молекулярную массу белка (средняя масса молекулы аминокислоты -110, а нуклеотида -300).  Ответ поясните.  Решение:  1. Генетический код триплетен, →,белок , состоящий из 250 АК, кодируется 250*3=750 нуклеотидами (схема 1). 2. Молекулярная масса белка: 250*110=27500 а.е. м. (схема масса белка). Молекулярная масса гена: 750*300=225000 а.е.м. (схема масса гена) 3. Фрагмент молекулы ДНК тяжелее, чем кодируемый им белок, в 225000:27500≈8 раз  </vt:lpstr>
      <vt:lpstr>Сколько нуклеотидов содержит ген (обе цепи ДНК), в котором закодирован белок, состоящий из 330 АК? Какую он имеет длину (расстояние между нуклеотидами в ДНК 0,34 нм). Какое время понадобится для синтеза этого белка, если скорость передвижения рибосомы по и-РНК составляет 6 триплетов в секунду? Решение:  1. Генетический код триплетен, →, число нуклеотидов, кодирующих этот белок =330*3=990, в двух цепях ДНК число нуклеотидов = 900*2=1980. 2. Длина гена: 900*0,34 = 336,6 нм (схема длина гена). 3. Время синтеза: число нуклеотидов и-РНК = числу нуклеотидов, кодирующих этот белок в ДНК= 900/18 (6 триплетов=18 нуклеотидам) = 55 с.  </vt:lpstr>
      <vt:lpstr>Задачи на определение аминокислотного состава белков, в том числе до и после мутации в молекуле ДНК</vt:lpstr>
      <vt:lpstr>Презентация PowerPoint</vt:lpstr>
      <vt:lpstr>Участок молекулы ДНК имеет следующее строение: АЦЦАТАГТЦЦААГГА. Определите нуклеотидный состав второй цепи ДНК, которая кодирует часть полипептида (используя таблицу генетического кода) и общее количество водородных связей в участке молекулы ДНК. Ответ поясните.</vt:lpstr>
      <vt:lpstr>Решение: 1. Сначала построим вторую цепь ДНК, которая кодирует часть белка. ДНК 1-я цепь АЦЦАТАГТЦЦААГГА           2-я цепь ТГГТАТЦАГГТТЦЦТ 2. Теперь считаем количество водородных связей. Между парами А-Т образуется 2  водородные связи, таких пар на этом участке 8, →, между ними образуется 8*2=16 водородных связей. Между парами Г-Ц образуется 3  водородные связи, таких пар на этом участке 7, →, между ними образуется 7*3=21 водородная связь.  Всего на этом участке образуется 16+21=37 водородных связей.  3. Далее определяем нуклеотидный состав участка молекулы и-РНК (шпаргалка 2). Участок молекулы и-РНК строим, используя нуклеотидный состав второй цепи ДНК, т.к. по условию задачи именно она содержит информацию о структуре белка. Обращаем внимание на то, что в состав молекулы РНК вместо азотистого основания тимин входит урацил   ДНК  2-я цепь  Т Г  Г  Т А  Т Ц А Г Г Т Т Ц Ц Т  и-РНК               А Ц Ц  А У А Г У Ц Ц А А Г Г А  4.  Определяем аминокислотный состав по таблице генетического кода Белок : тре-иле-вал-глн-гли  </vt:lpstr>
      <vt:lpstr> В последовательности одной из цепей ДНК, имеющей структуру ГЦАГГГТАТЦГТ, произошла мутация – выпадение первого нуклеотида  в четвертом триплете. Определите антикодоны т-РНК, исходную структуру белка. Как это повлияет на структуру молекулы белка? К какому типу мутации относится данное изменение? Ответ поясните. Для решения задачи используйте таблицу генетического кода. Решение:  1. Сначала определим исходную структуру белка до мутации.  Строим участок молекулы и-РНК (шпаргалка 2). ДНК:   Г Ц А Г Г Г Т А Т Ц Г Т  и-РНК:  Ц Г У Ц Ц Ц А У А Г Ц А 2. Далее по таблице генетического кода определяем аминокислотный состав белка до мутации. Белок: арг-про-иле-ала 3. Определяем антикодоны т-РНК. Антикодоны т-РНК комплементарны кодонам и-РНК, → , в процессе трансляции будут участвовать следующие т-РНК с антикодонами и-РНК:  Ц Г У Ц Ц Ц А У А Г Ц А т-РНК:             ГЦА; ГГГ; УАУ; ЦГУ Запомни: при оформлении задачи, в которой необходимо определить антикодоны т-РНК, следкет помнить, что антикодоны т-РНК друг от друга отделяют точкой с запятой. 4. В случае мутации участок молекулы белка  станет короче на одну аминокислоту – АЛА, произойдет сдвиг рамки считывания, что приведет к изменению нуклеотидной последовательности в молекуле белка; такая мутация называется генной (точковой) </vt:lpstr>
      <vt:lpstr>Задачи на определение аминокислоты, которую транспортирует т-РНК</vt:lpstr>
      <vt:lpstr>Презентация PowerPoint</vt:lpstr>
      <vt:lpstr>При решении задач такого типа используем схему                         </vt:lpstr>
      <vt:lpstr>Решение: 1. По фрагменту молекулы ДНК сразу по принципу комплементарности строим структуру центральной петли молекулы т-РНК используя шпаргалку 2:    ДНК:   ЦГТТГГГЦТАГГЦТТ т-РНК:  ГЦААЦЦЦГАУЦЦГАА 2. Теперь находим третий триплет, который соответствует атикодону. Это ЦГА. При синтезе белка информация о структуре белка к месту синтеза доставляется молекулой и-РНК. Аминокислоты к месту синтеза белка (рибосома) транспортируется молекулами т-РНК. При трансляции происходит считывание информации (по принципу комплементарности) антикодона т-РНК и кодона и-РНК, и в случае их комплементарности аминокислота отделяется от т-РНК. Антикодон т-РНК –ЦГА комплементарен кодону и-РНК- ГЦУ. 3. По таблице генетического кода этому кодону и-РНК соответствует аминокислота –АЛА.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Раздел  «Молекулярная биология»</dc:title>
  <dc:creator>Admin</dc:creator>
  <cp:lastModifiedBy>Admin</cp:lastModifiedBy>
  <cp:revision>36</cp:revision>
  <dcterms:created xsi:type="dcterms:W3CDTF">2017-01-25T03:22:55Z</dcterms:created>
  <dcterms:modified xsi:type="dcterms:W3CDTF">2017-06-05T15:57:38Z</dcterms:modified>
</cp:coreProperties>
</file>