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28"/>
  </p:handoutMasterIdLst>
  <p:sldIdLst>
    <p:sldId id="256" r:id="rId2"/>
    <p:sldId id="289" r:id="rId3"/>
    <p:sldId id="292" r:id="rId4"/>
    <p:sldId id="293" r:id="rId5"/>
    <p:sldId id="294" r:id="rId6"/>
    <p:sldId id="295" r:id="rId7"/>
    <p:sldId id="296" r:id="rId8"/>
    <p:sldId id="278" r:id="rId9"/>
    <p:sldId id="297" r:id="rId10"/>
    <p:sldId id="264" r:id="rId11"/>
    <p:sldId id="276" r:id="rId12"/>
    <p:sldId id="298" r:id="rId13"/>
    <p:sldId id="299" r:id="rId14"/>
    <p:sldId id="277" r:id="rId15"/>
    <p:sldId id="300" r:id="rId16"/>
    <p:sldId id="306" r:id="rId17"/>
    <p:sldId id="307" r:id="rId18"/>
    <p:sldId id="301" r:id="rId19"/>
    <p:sldId id="302" r:id="rId20"/>
    <p:sldId id="303" r:id="rId21"/>
    <p:sldId id="304" r:id="rId22"/>
    <p:sldId id="309" r:id="rId23"/>
    <p:sldId id="305" r:id="rId24"/>
    <p:sldId id="291" r:id="rId25"/>
    <p:sldId id="308" r:id="rId26"/>
    <p:sldId id="31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31F"/>
    <a:srgbClr val="AC5600"/>
    <a:srgbClr val="CC3300"/>
    <a:srgbClr val="FC2F06"/>
    <a:srgbClr val="FF0000"/>
    <a:srgbClr val="000000"/>
    <a:srgbClr val="890603"/>
    <a:srgbClr val="FFFF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3F53752-B097-4E66-B774-6161A8CB8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4" name="Picture 32" descr="BTZBUL1A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329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30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5" name="Rectangle 3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B1561-29D4-4FCA-BE1E-FDD5E8219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7CB9E-D3FD-41C8-9275-46A8DF840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7791A-6B93-42D9-8101-DD3FAF7B8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2F513-FCB1-4017-881B-8A387EB44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31B1-5714-4EAE-8B0A-3BD8CFB38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51976-D903-46FA-A755-E7F2D5B13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E7E96-688B-49D0-B123-9181DC8DF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CAE65-A43A-45D4-8831-9EAB6DAA7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8983B-D7A7-4EF9-963E-792F530E5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B1C6-1B1A-449D-A68C-4776B3ED3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FAC1F-31A5-48F8-B22C-1D466D3B3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5427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6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7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8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9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0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1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2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3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4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5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6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7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8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9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300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301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304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305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306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1966D70-D1C6-4CF9-A866-741B3AC82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4" r:id="rId3"/>
    <p:sldLayoutId id="2147483753" r:id="rId4"/>
    <p:sldLayoutId id="2147483752" r:id="rId5"/>
    <p:sldLayoutId id="2147483751" r:id="rId6"/>
    <p:sldLayoutId id="2147483750" r:id="rId7"/>
    <p:sldLayoutId id="2147483749" r:id="rId8"/>
    <p:sldLayoutId id="2147483748" r:id="rId9"/>
    <p:sldLayoutId id="2147483747" r:id="rId10"/>
    <p:sldLayoutId id="2147483746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public\&#1089;&#1084;&#1086;&#1083;&#1103;&#1088;(&#1074;&#1086;&#1081;&#1085;&#1072;)\&#1085;&#1072;&#1096;&#1080;%20&#1087;&#1086;&#1090;&#1077;&#1088;&#1080;.mpg" TargetMode="Externa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404813"/>
            <a:ext cx="8893175" cy="3311525"/>
            <a:chOff x="158" y="663"/>
            <a:chExt cx="5602" cy="2627"/>
          </a:xfrm>
        </p:grpSpPr>
        <p:sp>
          <p:nvSpPr>
            <p:cNvPr id="205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58" y="663"/>
              <a:ext cx="5602" cy="1724"/>
            </a:xfrm>
            <a:prstGeom prst="rect">
              <a:avLst/>
            </a:prstGeom>
          </p:spPr>
          <p:txBody>
            <a:bodyPr wrap="none" fromWordArt="1">
              <a:prstTxWarp prst="textFadeUp">
                <a:avLst>
                  <a:gd name="adj" fmla="val 11926"/>
                </a:avLst>
              </a:prstTxWarp>
            </a:bodyPr>
            <a:lstStyle/>
            <a:p>
              <a:pPr algn="ctr">
                <a:defRPr/>
              </a:pPr>
              <a:endParaRPr lang="ru-RU" sz="4800" b="1" kern="10" dirty="0">
                <a:ln w="12700">
                  <a:solidFill>
                    <a:srgbClr val="B2B2B2"/>
                  </a:solidFill>
                  <a:miter lim="800000"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endParaRPr>
            </a:p>
            <a:p>
              <a:pPr algn="ctr">
                <a:defRPr/>
              </a:pPr>
              <a:r>
                <a:rPr lang="ru-RU" sz="5090" b="1" kern="10" dirty="0">
                  <a:ln w="12700">
                    <a:solidFill>
                      <a:srgbClr val="B2B2B2"/>
                    </a:solidFill>
                    <a:miter lim="800000"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sy="50000" rotWithShape="0">
                      <a:srgbClr val="875B0D">
                        <a:alpha val="70000"/>
                      </a:srgbClr>
                    </a:outerShdw>
                  </a:effectLst>
                  <a:latin typeface="Arial"/>
                  <a:cs typeface="Arial"/>
                </a:rPr>
                <a:t>Мы шли сквозь испытанья, зубы стиснув</a:t>
              </a:r>
            </a:p>
          </p:txBody>
        </p:sp>
        <p:sp>
          <p:nvSpPr>
            <p:cNvPr id="307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746" y="2840"/>
              <a:ext cx="2542" cy="450"/>
            </a:xfrm>
            <a:prstGeom prst="rect">
              <a:avLst/>
            </a:prstGeom>
          </p:spPr>
          <p:txBody>
            <a:bodyPr wrap="none" fromWordArt="1">
              <a:prstTxWarp prst="textFadeUp">
                <a:avLst>
                  <a:gd name="adj" fmla="val 9991"/>
                </a:avLst>
              </a:prstTxWarp>
            </a:bodyPr>
            <a:lstStyle/>
            <a:p>
              <a:pPr algn="ctr"/>
              <a:endParaRPr lang="ru-RU" sz="4800" b="1" kern="10">
                <a:ln w="12700">
                  <a:solidFill>
                    <a:srgbClr val="B2B2B2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857375" y="2828925"/>
            <a:ext cx="6143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1" name="наши потери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2988" y="847725"/>
            <a:ext cx="7345362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15913" y="0"/>
            <a:ext cx="8828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Первыми приняли на себя удар пограничники</a:t>
            </a:r>
          </a:p>
        </p:txBody>
      </p:sp>
      <p:pic>
        <p:nvPicPr>
          <p:cNvPr id="12292" name="Picture 8" descr="ATAKA%20186S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787400"/>
            <a:ext cx="8532813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4521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портр"/>
          <p:cNvPicPr>
            <a:picLocks noChangeAspect="1" noChangeArrowheads="1"/>
          </p:cNvPicPr>
          <p:nvPr/>
        </p:nvPicPr>
        <p:blipFill>
          <a:blip r:embed="rId2" cstate="screen"/>
          <a:srcRect l="22037" t="5406" r="21992"/>
          <a:stretch>
            <a:fillRect/>
          </a:stretch>
        </p:blipFill>
        <p:spPr bwMode="auto">
          <a:xfrm>
            <a:off x="4652963" y="0"/>
            <a:ext cx="4491037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5003800" y="6251575"/>
            <a:ext cx="2754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И.</a:t>
            </a:r>
            <a:r>
              <a:rPr lang="en-US" sz="3600" b="1"/>
              <a:t>B</a:t>
            </a:r>
            <a:r>
              <a:rPr lang="ru-RU" sz="3600" b="1"/>
              <a:t>. Сталин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0" y="404813"/>
            <a:ext cx="46640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/>
              <a:t>Верховный главнокомандующий.</a:t>
            </a:r>
          </a:p>
          <a:p>
            <a:pPr algn="just"/>
            <a:endParaRPr lang="ru-RU" sz="3200" b="1"/>
          </a:p>
          <a:p>
            <a:pPr algn="just"/>
            <a:r>
              <a:rPr lang="ru-RU" sz="3200" b="1"/>
              <a:t>Нарком обороны.</a:t>
            </a:r>
          </a:p>
          <a:p>
            <a:pPr algn="just"/>
            <a:endParaRPr lang="ru-RU" sz="3200" b="1"/>
          </a:p>
          <a:p>
            <a:pPr algn="just"/>
            <a:r>
              <a:rPr lang="ru-RU" sz="3200" b="1"/>
              <a:t>Руководитель Государственного Комитета Обороны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17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25" y="214313"/>
            <a:ext cx="4929188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2616200"/>
          </a:xfrm>
        </p:spPr>
        <p:txBody>
          <a:bodyPr/>
          <a:lstStyle/>
          <a:p>
            <a:r>
              <a:rPr lang="ru-RU" sz="4000" b="1" smtClean="0"/>
              <a:t>ΙΙ этап.  «Основные битвы Великой Отечественной войны»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5363" name="Picture 2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38" y="2571750"/>
            <a:ext cx="6643687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под Смоленском"/>
          <p:cNvPicPr>
            <a:picLocks noChangeAspect="1" noChangeArrowheads="1"/>
          </p:cNvPicPr>
          <p:nvPr/>
        </p:nvPicPr>
        <p:blipFill>
          <a:blip r:embed="rId2" cstate="screen"/>
          <a:srcRect l="25394" t="7985" r="26389"/>
          <a:stretch>
            <a:fillRect/>
          </a:stretch>
        </p:blipFill>
        <p:spPr bwMode="auto">
          <a:xfrm>
            <a:off x="0" y="0"/>
            <a:ext cx="4157663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7" descr="за мной"/>
          <p:cNvPicPr>
            <a:picLocks noChangeAspect="1" noChangeArrowheads="1"/>
          </p:cNvPicPr>
          <p:nvPr/>
        </p:nvPicPr>
        <p:blipFill>
          <a:blip r:embed="rId3" cstate="screen"/>
          <a:srcRect l="10905" t="4872" r="10907"/>
          <a:stretch>
            <a:fillRect/>
          </a:stretch>
        </p:blipFill>
        <p:spPr bwMode="auto">
          <a:xfrm>
            <a:off x="4067175" y="0"/>
            <a:ext cx="507682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 descr="2253"/>
          <p:cNvPicPr>
            <a:picLocks noChangeAspect="1" noChangeArrowheads="1"/>
          </p:cNvPicPr>
          <p:nvPr/>
        </p:nvPicPr>
        <p:blipFill>
          <a:blip r:embed="rId4" cstate="screen"/>
          <a:srcRect t="22876"/>
          <a:stretch>
            <a:fillRect/>
          </a:stretch>
        </p:blipFill>
        <p:spPr bwMode="auto">
          <a:xfrm>
            <a:off x="2843213" y="3213100"/>
            <a:ext cx="630078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 descr="1216"/>
          <p:cNvPicPr>
            <a:picLocks noChangeAspect="1" noChangeArrowheads="1"/>
          </p:cNvPicPr>
          <p:nvPr/>
        </p:nvPicPr>
        <p:blipFill>
          <a:blip r:embed="rId5" cstate="screen"/>
          <a:srcRect t="9242" r="1627" b="1591"/>
          <a:stretch>
            <a:fillRect/>
          </a:stretch>
        </p:blipFill>
        <p:spPr bwMode="auto">
          <a:xfrm>
            <a:off x="0" y="3213100"/>
            <a:ext cx="536416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85800" y="214313"/>
            <a:ext cx="7772400" cy="6621462"/>
          </a:xfrm>
        </p:spPr>
        <p:txBody>
          <a:bodyPr/>
          <a:lstStyle/>
          <a:p>
            <a:pPr algn="l"/>
            <a:r>
              <a:rPr lang="ru-RU" sz="2400" b="1" smtClean="0"/>
              <a:t>1. Как называли Ладожское озеро во время блокады Ленинграда? </a:t>
            </a:r>
            <a:br>
              <a:rPr lang="ru-RU" sz="2400" b="1" smtClean="0"/>
            </a:br>
            <a:r>
              <a:rPr lang="ru-RU" sz="2400" b="1" smtClean="0"/>
              <a:t>2.  Сколько  дней и ночей продолжалась блокада Ленинграда? </a:t>
            </a:r>
            <a:br>
              <a:rPr lang="ru-RU" sz="2400" b="1" smtClean="0"/>
            </a:br>
            <a:r>
              <a:rPr lang="ru-RU" sz="2400" b="1" smtClean="0"/>
              <a:t>3. Когда гитлеровцы начали наступление на Москву? </a:t>
            </a:r>
            <a:br>
              <a:rPr lang="ru-RU" sz="2400" b="1" smtClean="0"/>
            </a:br>
            <a:r>
              <a:rPr lang="ru-RU" sz="2400" b="1" smtClean="0"/>
              <a:t>4. Какой план был у Гитлера по покорению Москвы? </a:t>
            </a:r>
            <a:br>
              <a:rPr lang="ru-RU" sz="2400" b="1" smtClean="0"/>
            </a:br>
            <a:r>
              <a:rPr lang="ru-RU" sz="2400" b="1" smtClean="0"/>
              <a:t>5. Где произошло самое известное сражение под  Москвой, и кто принимал в нем участие? </a:t>
            </a:r>
            <a:br>
              <a:rPr lang="ru-RU" sz="2400" b="1" smtClean="0"/>
            </a:br>
            <a:r>
              <a:rPr lang="ru-RU" sz="2400" b="1" smtClean="0"/>
              <a:t>6. Назовите основные даты сражения за Сталинград. </a:t>
            </a:r>
            <a:br>
              <a:rPr lang="ru-RU" sz="2400" b="1" smtClean="0"/>
            </a:br>
            <a:r>
              <a:rPr lang="ru-RU" sz="2400" b="1" smtClean="0"/>
              <a:t>8. Когда началась битва за Берлин? </a:t>
            </a:r>
            <a:br>
              <a:rPr lang="ru-RU" sz="2400" b="1" smtClean="0"/>
            </a:br>
            <a:r>
              <a:rPr lang="ru-RU" sz="2400" b="1" smtClean="0"/>
              <a:t>9.Когда над куполом  поверженного рейхстага взвилось Красное знамя Победы? </a:t>
            </a:r>
            <a:br>
              <a:rPr lang="ru-RU" sz="2400" b="1" smtClean="0"/>
            </a:br>
            <a:r>
              <a:rPr lang="ru-RU" sz="2400" b="1" smtClean="0"/>
              <a:t>10. Назовите дату капитуляции Германии. </a:t>
            </a:r>
            <a:br>
              <a:rPr lang="ru-RU" sz="2400" b="1" smtClean="0"/>
            </a:br>
            <a:endParaRPr lang="ru-RU" sz="2400" b="1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938337"/>
          </a:xfrm>
        </p:spPr>
        <p:txBody>
          <a:bodyPr/>
          <a:lstStyle/>
          <a:p>
            <a:r>
              <a:rPr lang="ru-RU" sz="4000" b="1" smtClean="0"/>
              <a:t>ΙΙΙ этап.  «Победа в Великой Отечественной войне»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3" name="Picture 2" descr="Москвичи на перроне Рижского вокзала встречают демобилизованных воинов. 17 июля  1945 г. Место съемки: г. Москва. Автор съемки:   Ситников Н. . РГАКФД,ед. хр.  0-25573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1785938"/>
            <a:ext cx="4500563" cy="492918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5262562"/>
          </a:xfrm>
        </p:spPr>
        <p:txBody>
          <a:bodyPr/>
          <a:lstStyle/>
          <a:p>
            <a:pPr algn="l"/>
            <a:r>
              <a:rPr lang="ru-RU" sz="2800" b="1" smtClean="0"/>
              <a:t>1. Кто руководил штурмом Берлина? </a:t>
            </a:r>
            <a:br>
              <a:rPr lang="ru-RU" sz="2800" b="1" smtClean="0"/>
            </a:br>
            <a:r>
              <a:rPr lang="ru-RU" sz="2800" b="1" smtClean="0"/>
              <a:t>2. Кто водрузил знамя Победы над рейхстагом? </a:t>
            </a:r>
            <a:br>
              <a:rPr lang="ru-RU" sz="2800" b="1" smtClean="0"/>
            </a:br>
            <a:r>
              <a:rPr lang="ru-RU" sz="2800" b="1" smtClean="0"/>
              <a:t>3. Назовите дату Дня Победы. </a:t>
            </a:r>
            <a:br>
              <a:rPr lang="ru-RU" sz="2800" b="1" smtClean="0"/>
            </a:br>
            <a:r>
              <a:rPr lang="ru-RU" sz="2800" b="1" smtClean="0"/>
              <a:t>4. Где происходил международный суд, и как он назывался? </a:t>
            </a:r>
            <a:br>
              <a:rPr lang="ru-RU" sz="2800" b="1" smtClean="0"/>
            </a:br>
            <a:r>
              <a:rPr lang="ru-RU" sz="2800" b="1" smtClean="0"/>
              <a:t>5. Какое количество людей погибло во Второй Мировой войне? </a:t>
            </a:r>
            <a:br>
              <a:rPr lang="ru-RU" sz="2800" b="1" smtClean="0"/>
            </a:br>
            <a:r>
              <a:rPr lang="ru-RU" sz="2800" b="1" smtClean="0"/>
              <a:t>6. Кто является автором памятника «Советский воин-освободитель», и где он  находится? </a:t>
            </a:r>
            <a:br>
              <a:rPr lang="ru-RU" sz="2800" b="1" smtClean="0"/>
            </a:br>
            <a:endParaRPr lang="ru-RU" sz="2800" b="1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938337"/>
          </a:xfrm>
        </p:spPr>
        <p:txBody>
          <a:bodyPr/>
          <a:lstStyle/>
          <a:p>
            <a:r>
              <a:rPr lang="ru-RU" sz="4000" b="1" smtClean="0"/>
              <a:t>ΙΙΙ этап.  «Победа в Великой Отечественной войне»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48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pic>
            <p:nvPicPr>
              <p:cNvPr id="20489" name="Picture 4" descr="File0693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0" y="0"/>
                <a:ext cx="5760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0" name="Picture 5" descr="File0693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0" y="3612"/>
                <a:ext cx="5760" cy="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0486" name="Group 6"/>
            <p:cNvGrpSpPr>
              <a:grpSpLocks/>
            </p:cNvGrpSpPr>
            <p:nvPr/>
          </p:nvGrpSpPr>
          <p:grpSpPr bwMode="auto">
            <a:xfrm>
              <a:off x="431" y="300"/>
              <a:ext cx="5079" cy="3843"/>
              <a:chOff x="431" y="300"/>
              <a:chExt cx="5079" cy="3843"/>
            </a:xfrm>
          </p:grpSpPr>
          <p:pic>
            <p:nvPicPr>
              <p:cNvPr id="20487" name="Picture 7" descr="Radost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contrast="8000"/>
              </a:blip>
              <a:srcRect t="627" b="1254"/>
              <a:stretch>
                <a:fillRect/>
              </a:stretch>
            </p:blipFill>
            <p:spPr bwMode="auto">
              <a:xfrm>
                <a:off x="431" y="300"/>
                <a:ext cx="4899" cy="3623"/>
              </a:xfrm>
              <a:prstGeom prst="rect">
                <a:avLst/>
              </a:prstGeom>
              <a:noFill/>
              <a:ln w="31750">
                <a:solidFill>
                  <a:srgbClr val="B00000"/>
                </a:solidFill>
                <a:miter lim="800000"/>
                <a:headEnd/>
                <a:tailEnd/>
              </a:ln>
            </p:spPr>
          </p:pic>
          <p:pic>
            <p:nvPicPr>
              <p:cNvPr id="20488" name="Picture 8" descr="File0704"/>
              <p:cNvPicPr>
                <a:picLocks noChangeAspect="1" noChangeArrowheads="1"/>
              </p:cNvPicPr>
              <p:nvPr/>
            </p:nvPicPr>
            <p:blipFill>
              <a:blip r:embed="rId5" cstate="screen">
                <a:lum contrast="12000"/>
              </a:blip>
              <a:srcRect/>
              <a:stretch>
                <a:fillRect/>
              </a:stretch>
            </p:blipFill>
            <p:spPr bwMode="auto">
              <a:xfrm>
                <a:off x="3288" y="3113"/>
                <a:ext cx="2222" cy="1030"/>
              </a:xfrm>
              <a:prstGeom prst="rect">
                <a:avLst/>
              </a:prstGeom>
              <a:noFill/>
              <a:ln w="31750">
                <a:solidFill>
                  <a:srgbClr val="B00000"/>
                </a:solidFill>
                <a:miter lim="800000"/>
                <a:headEnd/>
                <a:tailEnd/>
              </a:ln>
            </p:spPr>
          </p:pic>
        </p:grpSp>
      </p:grp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оветские солдаты у Рейхстага.    1945 г. Место съемки: г. Берлин. Автор съемки:   Кузнецов М. Б.. ГАХК,Ф.Р-2016, оп.2, д. 1"/>
          <p:cNvPicPr>
            <a:picLocks noChangeAspect="1" noChangeArrowheads="1"/>
          </p:cNvPicPr>
          <p:nvPr/>
        </p:nvPicPr>
        <p:blipFill>
          <a:blip r:embed="rId2" cstate="screen">
            <a:lum bright="-24000" contrast="6000"/>
          </a:blip>
          <a:srcRect/>
          <a:stretch>
            <a:fillRect/>
          </a:stretch>
        </p:blipFill>
        <p:spPr bwMode="auto">
          <a:xfrm>
            <a:off x="0" y="-14288"/>
            <a:ext cx="91440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Picture 4" descr="14967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333375"/>
            <a:ext cx="84963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500099" y="1643050"/>
            <a:ext cx="10572825" cy="2800767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22 июня 1941год</a:t>
            </a:r>
          </a:p>
          <a:p>
            <a:pPr algn="ctr">
              <a:defRPr/>
            </a:pPr>
            <a:r>
              <a:rPr lang="ru-RU" sz="8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война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олонна офицеров Красной Армии с поверженными фашистскими знаменами на Параде Победы. 24 июня  1945 г. Место съемки: Красная площадь. Автор съемки:   Трахман М. . ЦААДМ,ед. хр. 0-121834"/>
          <p:cNvPicPr>
            <a:picLocks noChangeAspect="1" noChangeArrowheads="1"/>
          </p:cNvPicPr>
          <p:nvPr/>
        </p:nvPicPr>
        <p:blipFill>
          <a:blip r:embed="rId2" cstate="screen">
            <a:lum bright="-12000" contrast="12000"/>
          </a:blip>
          <a:srcRect/>
          <a:stretch>
            <a:fillRect/>
          </a:stretch>
        </p:blipFill>
        <p:spPr bwMode="auto">
          <a:xfrm>
            <a:off x="-1189038" y="0"/>
            <a:ext cx="10333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214438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3556" name="Picture 3" descr="File069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7" name="Picture 4" descr="File069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612"/>
              <a:ext cx="5760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8" name="Picture 5" descr="Salut_Moscow"/>
            <p:cNvPicPr>
              <a:picLocks noChangeAspect="1" noChangeArrowheads="1"/>
            </p:cNvPicPr>
            <p:nvPr/>
          </p:nvPicPr>
          <p:blipFill>
            <a:blip r:embed="rId4" cstate="screen"/>
            <a:srcRect r="473" b="690"/>
            <a:stretch>
              <a:fillRect/>
            </a:stretch>
          </p:blipFill>
          <p:spPr bwMode="auto">
            <a:xfrm>
              <a:off x="249" y="300"/>
              <a:ext cx="5125" cy="3501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  <p:pic>
          <p:nvPicPr>
            <p:cNvPr id="23559" name="Picture 6" descr="File0704"/>
            <p:cNvPicPr>
              <a:picLocks noChangeAspect="1" noChangeArrowheads="1"/>
            </p:cNvPicPr>
            <p:nvPr/>
          </p:nvPicPr>
          <p:blipFill>
            <a:blip r:embed="rId5" cstate="screen">
              <a:lum contrast="8000"/>
            </a:blip>
            <a:srcRect/>
            <a:stretch>
              <a:fillRect/>
            </a:stretch>
          </p:blipFill>
          <p:spPr bwMode="auto">
            <a:xfrm>
              <a:off x="3288" y="3144"/>
              <a:ext cx="2222" cy="999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</p:grp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Жители города Ленинграда встречают на вокзале первый поезд с демобилизованными воинами.    1945 г. Место съемки: г. Ленинград. Автор съемки:   Уткин  . РГАКФД,ед. хр.  0-106426"/>
          <p:cNvPicPr>
            <a:picLocks noChangeAspect="1" noChangeArrowheads="1"/>
          </p:cNvPicPr>
          <p:nvPr/>
        </p:nvPicPr>
        <p:blipFill>
          <a:blip r:embed="rId2" cstate="screen">
            <a:lum bright="-6000" contrast="12000"/>
          </a:blip>
          <a:srcRect/>
          <a:stretch>
            <a:fillRect/>
          </a:stretch>
        </p:blipFill>
        <p:spPr bwMode="auto">
          <a:xfrm>
            <a:off x="2051050" y="-171450"/>
            <a:ext cx="4816475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Москвичи на перроне Рижского вокзала встречают демобилизованных воинов. 17 июля  1945 г. Место съемки: г. Москва. Автор съемки:   Ситников Н. . РГАКФД,ед. хр.  0-25573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88" y="-285750"/>
            <a:ext cx="5214937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9162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6628" name="Picture 3" descr="File069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Picture 4" descr="File069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612"/>
              <a:ext cx="5760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0" name="Picture 5" descr="Salut_Moscow"/>
            <p:cNvPicPr>
              <a:picLocks noChangeAspect="1" noChangeArrowheads="1"/>
            </p:cNvPicPr>
            <p:nvPr/>
          </p:nvPicPr>
          <p:blipFill>
            <a:blip r:embed="rId4" cstate="screen"/>
            <a:srcRect r="473" b="690"/>
            <a:stretch>
              <a:fillRect/>
            </a:stretch>
          </p:blipFill>
          <p:spPr bwMode="auto">
            <a:xfrm>
              <a:off x="249" y="300"/>
              <a:ext cx="5125" cy="3501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  <p:pic>
          <p:nvPicPr>
            <p:cNvPr id="26631" name="Picture 6" descr="File0704"/>
            <p:cNvPicPr>
              <a:picLocks noChangeAspect="1" noChangeArrowheads="1"/>
            </p:cNvPicPr>
            <p:nvPr/>
          </p:nvPicPr>
          <p:blipFill>
            <a:blip r:embed="rId5" cstate="screen">
              <a:lum contrast="8000"/>
            </a:blip>
            <a:srcRect/>
            <a:stretch>
              <a:fillRect/>
            </a:stretch>
          </p:blipFill>
          <p:spPr bwMode="auto">
            <a:xfrm>
              <a:off x="3288" y="3144"/>
              <a:ext cx="2222" cy="999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-142908" y="3198168"/>
            <a:ext cx="9286909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 за Победу!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7652" name="Picture 3" descr="File069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3" name="Picture 4" descr="File069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612"/>
              <a:ext cx="5760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4" name="Picture 5" descr="Salut_Moscow"/>
            <p:cNvPicPr>
              <a:picLocks noChangeAspect="1" noChangeArrowheads="1"/>
            </p:cNvPicPr>
            <p:nvPr/>
          </p:nvPicPr>
          <p:blipFill>
            <a:blip r:embed="rId4" cstate="screen"/>
            <a:srcRect r="473" b="690"/>
            <a:stretch>
              <a:fillRect/>
            </a:stretch>
          </p:blipFill>
          <p:spPr bwMode="auto">
            <a:xfrm>
              <a:off x="249" y="300"/>
              <a:ext cx="5125" cy="3501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  <p:pic>
          <p:nvPicPr>
            <p:cNvPr id="27655" name="Picture 6" descr="File0704"/>
            <p:cNvPicPr>
              <a:picLocks noChangeAspect="1" noChangeArrowheads="1"/>
            </p:cNvPicPr>
            <p:nvPr/>
          </p:nvPicPr>
          <p:blipFill>
            <a:blip r:embed="rId5" cstate="screen">
              <a:lum contrast="8000"/>
            </a:blip>
            <a:srcRect/>
            <a:stretch>
              <a:fillRect/>
            </a:stretch>
          </p:blipFill>
          <p:spPr bwMode="auto">
            <a:xfrm>
              <a:off x="3288" y="3144"/>
              <a:ext cx="2222" cy="999"/>
            </a:xfrm>
            <a:prstGeom prst="rect">
              <a:avLst/>
            </a:prstGeom>
            <a:noFill/>
            <a:ln w="31750">
              <a:solidFill>
                <a:srgbClr val="B00000"/>
              </a:solidFill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785786" y="3198168"/>
            <a:ext cx="1021563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80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 праздником !</a:t>
            </a:r>
            <a:endParaRPr lang="ru-RU" sz="80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3786187"/>
          </a:xfrm>
        </p:spPr>
        <p:txBody>
          <a:bodyPr/>
          <a:lstStyle/>
          <a:p>
            <a:pPr algn="l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нового вы узнали?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вы задумались?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каким настроением вы уходите с сегодняшнего классного часа?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5" name="Picture 4" descr="Рисунокрооо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64125" y="3143250"/>
            <a:ext cx="3865563" cy="3714750"/>
          </a:xfrm>
          <a:prstGeom prst="rect">
            <a:avLst/>
          </a:prstGeom>
          <a:noFill/>
          <a:ln w="317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Рисунок 6" descr="cfdd0d844e3c48d1d3de890e115e06ef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86688" y="333375"/>
            <a:ext cx="1163637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14313"/>
            <a:ext cx="4762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25" y="1428750"/>
            <a:ext cx="3357563" cy="47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8" y="3848100"/>
            <a:ext cx="4762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88" y="142875"/>
            <a:ext cx="7000875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3676650"/>
            <a:ext cx="547687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571500" y="3714750"/>
            <a:ext cx="4762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142875"/>
            <a:ext cx="4762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88" y="571500"/>
            <a:ext cx="342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8" y="3643313"/>
            <a:ext cx="47625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4621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 по Великой Отечественной войне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0" y="2143125"/>
            <a:ext cx="9144000" cy="4929188"/>
            <a:chOff x="0" y="0"/>
            <a:chExt cx="5760" cy="4320"/>
          </a:xfrm>
        </p:grpSpPr>
        <p:pic>
          <p:nvPicPr>
            <p:cNvPr id="8196" name="Picture 3" descr="File069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7" name="Picture 4" descr="File069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612"/>
              <a:ext cx="5760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8" name="Picture 5" descr="File0697"/>
            <p:cNvPicPr>
              <a:picLocks noChangeAspect="1" noChangeArrowheads="1"/>
            </p:cNvPicPr>
            <p:nvPr/>
          </p:nvPicPr>
          <p:blipFill>
            <a:blip r:embed="rId4" cstate="screen">
              <a:lum contrast="14000"/>
            </a:blip>
            <a:srcRect/>
            <a:stretch>
              <a:fillRect/>
            </a:stretch>
          </p:blipFill>
          <p:spPr bwMode="auto">
            <a:xfrm>
              <a:off x="0" y="1163"/>
              <a:ext cx="5760" cy="2223"/>
            </a:xfrm>
            <a:prstGeom prst="rect">
              <a:avLst/>
            </a:prstGeom>
            <a:noFill/>
            <a:ln w="31750">
              <a:solidFill>
                <a:srgbClr val="8E0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2124075"/>
          </a:xfrm>
        </p:spPr>
        <p:txBody>
          <a:bodyPr/>
          <a:lstStyle/>
          <a:p>
            <a:r>
              <a:rPr lang="ru-RU" b="1" smtClean="0"/>
              <a:t>Ι этап.  «Начало Великой Отечественной войны».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9219" name="Picture 4" descr="Великая Отечественная Война в цвете (4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2214563"/>
            <a:ext cx="67151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0042"/>
          <p:cNvPicPr>
            <a:picLocks noChangeAspect="1" noChangeArrowheads="1"/>
          </p:cNvPicPr>
          <p:nvPr/>
        </p:nvPicPr>
        <p:blipFill>
          <a:blip r:embed="rId2" cstate="screen"/>
          <a:srcRect l="1364" t="55550" r="17468" b="9375"/>
          <a:stretch>
            <a:fillRect/>
          </a:stretch>
        </p:blipFill>
        <p:spPr bwMode="auto">
          <a:xfrm>
            <a:off x="684213" y="3860800"/>
            <a:ext cx="665956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6" descr="0237"/>
          <p:cNvPicPr>
            <a:picLocks noChangeAspect="1" noChangeArrowheads="1"/>
          </p:cNvPicPr>
          <p:nvPr/>
        </p:nvPicPr>
        <p:blipFill>
          <a:blip r:embed="rId3" cstate="screen"/>
          <a:srcRect l="24101" t="8067" r="24208"/>
          <a:stretch>
            <a:fillRect/>
          </a:stretch>
        </p:blipFill>
        <p:spPr bwMode="auto">
          <a:xfrm>
            <a:off x="6156325" y="692150"/>
            <a:ext cx="2754313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0050"/>
          <p:cNvPicPr>
            <a:picLocks noChangeAspect="1" noChangeArrowheads="1"/>
          </p:cNvPicPr>
          <p:nvPr/>
        </p:nvPicPr>
        <p:blipFill>
          <a:blip r:embed="rId4" cstate="screen"/>
          <a:srcRect t="10330" r="1106" b="7031"/>
          <a:stretch>
            <a:fillRect/>
          </a:stretch>
        </p:blipFill>
        <p:spPr bwMode="auto">
          <a:xfrm>
            <a:off x="323850" y="188913"/>
            <a:ext cx="5435600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4894262"/>
          </a:xfrm>
        </p:spPr>
        <p:txBody>
          <a:bodyPr/>
          <a:lstStyle/>
          <a:p>
            <a:pPr algn="l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Назовите дату начала  Великой Отечественной войны.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Какие слова прозвучали в обращении правительства к армии и народу?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Какие органы управления были созданы для руководства политической, хозяйственной и военной жизнью страны, и кто его возглавил?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Кто первым принял на себя удар фашистов?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Как называется крепость – герой?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Каков был план гитлеровцев, в какие сроки они надеялись закончить войну?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Самый известный агитационный плакат того периода?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лектронная паутина">
  <a:themeElements>
    <a:clrScheme name="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Words>114</Words>
  <Application>Microsoft Office PowerPoint</Application>
  <PresentationFormat>Экран (4:3)</PresentationFormat>
  <Paragraphs>22</Paragraphs>
  <Slides>26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Times New Roman</vt:lpstr>
      <vt:lpstr>Arial</vt:lpstr>
      <vt:lpstr>Trebuchet MS</vt:lpstr>
      <vt:lpstr>Wingdings</vt:lpstr>
      <vt:lpstr>Calibri</vt:lpstr>
      <vt:lpstr>Garamond</vt:lpstr>
      <vt:lpstr>Электронная паутина</vt:lpstr>
      <vt:lpstr>Слайд 1</vt:lpstr>
      <vt:lpstr>Слайд 2</vt:lpstr>
      <vt:lpstr>Слайд 3</vt:lpstr>
      <vt:lpstr>Слайд 4</vt:lpstr>
      <vt:lpstr>Слайд 5</vt:lpstr>
      <vt:lpstr>викторина по Великой Отечественной войне </vt:lpstr>
      <vt:lpstr>Ι этап.  «Начало Великой Отечественной войны». </vt:lpstr>
      <vt:lpstr>Слайд 8</vt:lpstr>
      <vt:lpstr>1. Назовите дату начала  Великой Отечественной войны.  2. Какие слова прозвучали в обращении правительства к армии и народу?  3. Какие органы управления были созданы для руководства политической, хозяйственной и военной жизнью страны, и кто его возглавил?  4. Кто первым принял на себя удар фашистов?  5. Как называется крепость – герой?  6. Каков был план гитлеровцев, в какие сроки они надеялись закончить войну?  7. Самый известный агитационный плакат того периода? </vt:lpstr>
      <vt:lpstr>Слайд 10</vt:lpstr>
      <vt:lpstr>Слайд 11</vt:lpstr>
      <vt:lpstr>Слайд 12</vt:lpstr>
      <vt:lpstr>ΙΙ этап.  «Основные битвы Великой Отечественной войны» </vt:lpstr>
      <vt:lpstr>Слайд 14</vt:lpstr>
      <vt:lpstr>1. Как называли Ладожское озеро во время блокады Ленинграда?  2.  Сколько  дней и ночей продолжалась блокада Ленинграда?  3. Когда гитлеровцы начали наступление на Москву?  4. Какой план был у Гитлера по покорению Москвы?  5. Где произошло самое известное сражение под  Москвой, и кто принимал в нем участие?  6. Назовите основные даты сражения за Сталинград.  8. Когда началась битва за Берлин?  9.Когда над куполом  поверженного рейхстага взвилось Красное знамя Победы?  10. Назовите дату капитуляции Германии.  </vt:lpstr>
      <vt:lpstr>ΙΙΙ этап.  «Победа в Великой Отечественной войне» </vt:lpstr>
      <vt:lpstr>1. Кто руководил штурмом Берлина?  2. Кто водрузил знамя Победы над рейхстагом?  3. Назовите дату Дня Победы.  4. Где происходил международный суд, и как он назывался?  5. Какое количество людей погибло во Второй Мировой войне?  6. Кто является автором памятника «Советский воин-освободитель», и где он  находится?  </vt:lpstr>
      <vt:lpstr>ΙΙΙ этап.  «Победа в Великой Отечественной войне»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Что нового вы узнали? О чем вы задумались? С каким настроением вы уходите с сегодняшнего классного часа? </vt:lpstr>
    </vt:vector>
  </TitlesOfParts>
  <Company>Школа №78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Александровна</dc:creator>
  <cp:lastModifiedBy>Apple</cp:lastModifiedBy>
  <cp:revision>71</cp:revision>
  <dcterms:created xsi:type="dcterms:W3CDTF">2005-01-31T07:16:20Z</dcterms:created>
  <dcterms:modified xsi:type="dcterms:W3CDTF">2019-01-16T15:12:26Z</dcterms:modified>
</cp:coreProperties>
</file>