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wmf" ContentType="image/x-wmf"/>
  <Override PartName="/ppt/media/image6.wmf" ContentType="image/x-wmf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6" name="" descr=""/>
          <p:cNvPicPr/>
          <p:nvPr/>
        </p:nvPicPr>
        <p:blipFill>
          <a:blip r:embed="rId2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7" name="" descr=""/>
          <p:cNvPicPr/>
          <p:nvPr/>
        </p:nvPicPr>
        <p:blipFill>
          <a:blip r:embed="rId3"/>
          <a:stretch/>
        </p:blipFill>
        <p:spPr>
          <a:xfrm>
            <a:off x="360288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2440" cy="1250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/>
          <a:p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cb6af6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>
            <a:noFill/>
          </a:ln>
        </p:spPr>
      </p:pic>
      <p:pic>
        <p:nvPicPr>
          <p:cNvPr id="1" name="Picture 6" descr=""/>
          <p:cNvPicPr/>
          <p:nvPr/>
        </p:nvPicPr>
        <p:blipFill>
          <a:blip r:embed="rId3"/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wmf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1643040" y="128520"/>
            <a:ext cx="8571600" cy="115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ДЕПАРТАМЕНТ ОБРАЗОВАНИЯ И НАУКИ  ТЮМЕНСКОЙ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 </a:t>
            </a: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ГОСУДАРСТВЕННОЕ АВТОНОМНОЕ ПРОФЕССИОНАЛЬНОЕ ОБРАЗОВАТЕЛЬНОЕ УЧРЕЖДЕНИЕ ТЮМЕНСКОЙ ОБЛАСТИ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«ИШИМСКИЙ МЕДИЦИНСКИЙ КОЛЛЕДЖ»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157320" y="1476000"/>
            <a:ext cx="11614680" cy="973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CustomShape 3"/>
          <p:cNvSpPr/>
          <p:nvPr/>
        </p:nvSpPr>
        <p:spPr>
          <a:xfrm>
            <a:off x="5773680" y="6330600"/>
            <a:ext cx="1443960" cy="36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Ишим, 2018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CustomShape 4"/>
          <p:cNvSpPr/>
          <p:nvPr/>
        </p:nvSpPr>
        <p:spPr>
          <a:xfrm>
            <a:off x="1296000" y="2232000"/>
            <a:ext cx="9719640" cy="21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ПРОФОРИЕНТАЦИОННЫЙ ПРОЕКТ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«Я ВЫБИРАЮ БЕЛЫЙ ХАЛАТ»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2" name="CustomShape 5"/>
          <p:cNvSpPr/>
          <p:nvPr/>
        </p:nvSpPr>
        <p:spPr>
          <a:xfrm>
            <a:off x="4464000" y="4833720"/>
            <a:ext cx="6695640" cy="493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Критерии результативности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88000" y="1512000"/>
            <a:ext cx="11519280" cy="496728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CustomShape 3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CustomShape 4"/>
          <p:cNvSpPr/>
          <p:nvPr/>
        </p:nvSpPr>
        <p:spPr>
          <a:xfrm>
            <a:off x="648000" y="1944000"/>
            <a:ext cx="11159280" cy="453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CustomShape 5"/>
          <p:cNvSpPr/>
          <p:nvPr/>
        </p:nvSpPr>
        <p:spPr>
          <a:xfrm>
            <a:off x="504000" y="1728000"/>
            <a:ext cx="11087280" cy="4979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1. Количество мероприятий и число школьников, охваченных проектом;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2. Обеспечение поступления в колледж необходимого количества абитуриентов;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3. Увеличение количества абитуриентов колледжа с повышенным потенциалом к выбранной медицинской специальности (профмедтест)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1135800" y="144000"/>
            <a:ext cx="9414360" cy="69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Механизм реализации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216000" y="936000"/>
            <a:ext cx="11807280" cy="5687280"/>
          </a:xfrm>
          <a:prstGeom prst="roundRect">
            <a:avLst>
              <a:gd name="adj" fmla="val 16667"/>
            </a:avLst>
          </a:prstGeom>
          <a:solidFill>
            <a:srgbClr val="cb6af6"/>
          </a:solidFill>
          <a:ln>
            <a:noFill/>
          </a:ln>
          <a:effectLst>
            <a:outerShdw algn="ctr" blurRad="107950" dir="5400000" dist="12700">
              <a:srgbClr val="000000"/>
            </a:outerShdw>
          </a:effectLst>
          <a:scene3d>
            <a:camera prst="orthographicFront">
              <a:rot lat="0" lon="0" rev="0"/>
            </a:camera>
            <a:lightRig dir="t" rig="soft">
              <a:rot lat="0" lon="0" rev="0"/>
            </a:lightRig>
          </a:scene3d>
          <a:sp3d contourW="44450" prstMaterial="matte">
            <a:bevelT prst="artDeco" w="63500" h="6350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576000" y="1224000"/>
            <a:ext cx="11231280" cy="5429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0" name="CustomShape 4"/>
          <p:cNvSpPr/>
          <p:nvPr/>
        </p:nvSpPr>
        <p:spPr>
          <a:xfrm>
            <a:off x="360000" y="1224000"/>
            <a:ext cx="11447280" cy="518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 Этап</a:t>
            </a: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 Разработка плана профориентационного проекта, определение средств и способов реализации практики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imes New Roman"/>
              </a:rPr>
              <a:t>2</a:t>
            </a:r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imes New Roman"/>
              </a:rPr>
              <a:t>. Этап</a:t>
            </a: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imes New Roman"/>
              </a:rPr>
              <a:t>.  Проведение  профориентационных мероприятий для школьников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imes New Roman"/>
              </a:rPr>
              <a:t>3 этап. </a:t>
            </a: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Times New Roman"/>
              </a:rPr>
              <a:t> Оценка результативности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Сроки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CustomShape 2"/>
          <p:cNvSpPr/>
          <p:nvPr/>
        </p:nvSpPr>
        <p:spPr>
          <a:xfrm>
            <a:off x="288000" y="1800000"/>
            <a:ext cx="11519280" cy="430092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Учебный год: 01.09.2018- 28.07.2019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CustomShape 3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CustomShape 4"/>
          <p:cNvSpPr/>
          <p:nvPr/>
        </p:nvSpPr>
        <p:spPr>
          <a:xfrm>
            <a:off x="648000" y="1944000"/>
            <a:ext cx="11087280" cy="37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Ресурсы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285840" y="1098720"/>
            <a:ext cx="11685960" cy="170892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CustomShape 3"/>
          <p:cNvSpPr/>
          <p:nvPr/>
        </p:nvSpPr>
        <p:spPr>
          <a:xfrm>
            <a:off x="360000" y="3024000"/>
            <a:ext cx="11591280" cy="172728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solidFill>
              <a:srgbClr val="ffc000"/>
            </a:solidFill>
            <a:round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4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CustomShape 5"/>
          <p:cNvSpPr/>
          <p:nvPr/>
        </p:nvSpPr>
        <p:spPr>
          <a:xfrm>
            <a:off x="864000" y="3672000"/>
            <a:ext cx="10583280" cy="158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CustomShape 6"/>
          <p:cNvSpPr/>
          <p:nvPr/>
        </p:nvSpPr>
        <p:spPr>
          <a:xfrm>
            <a:off x="576000" y="1242360"/>
            <a:ext cx="11015280" cy="21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Кадровые: </a:t>
            </a: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группа из 5-7 инициативных студентов, способных провести профориентационное мероприятие как в стенах колледжа, так и на сторонних площадка</a:t>
            </a:r>
            <a:r>
              <a:rPr b="0" lang="ru-RU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х.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CustomShape 7"/>
          <p:cNvSpPr/>
          <p:nvPr/>
        </p:nvSpPr>
        <p:spPr>
          <a:xfrm>
            <a:off x="504000" y="3024000"/>
            <a:ext cx="11231280" cy="172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Методические:</a:t>
            </a: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план профориентационного мероприятия, с использованием интерактивных технологий обучения (профессиональная проба)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CustomShape 8"/>
          <p:cNvSpPr/>
          <p:nvPr/>
        </p:nvSpPr>
        <p:spPr>
          <a:xfrm>
            <a:off x="360000" y="4896000"/>
            <a:ext cx="11591280" cy="196164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solidFill>
              <a:srgbClr val="ffc000"/>
            </a:solidFill>
            <a:round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CustomShape 9"/>
          <p:cNvSpPr/>
          <p:nvPr/>
        </p:nvSpPr>
        <p:spPr>
          <a:xfrm>
            <a:off x="504000" y="4896000"/>
            <a:ext cx="11447280" cy="17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Финансовые:</a:t>
            </a: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 затраты на печатную рекламную продукцию, командировочные расходы, расходы на расходные медицинские материалы (30 т.р.</a:t>
            </a: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)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329400" y="4343400"/>
            <a:ext cx="5501880" cy="12718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Обучающиеся школ и их родители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6336000" y="4343400"/>
            <a:ext cx="5615280" cy="12718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Органы управления средним образованием, администрация школ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CustomShape 3"/>
          <p:cNvSpPr/>
          <p:nvPr/>
        </p:nvSpPr>
        <p:spPr>
          <a:xfrm>
            <a:off x="6233400" y="2304000"/>
            <a:ext cx="5213880" cy="719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Центры занятости населения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CustomShape 4"/>
          <p:cNvSpPr/>
          <p:nvPr/>
        </p:nvSpPr>
        <p:spPr>
          <a:xfrm>
            <a:off x="720000" y="353880"/>
            <a:ext cx="11002680" cy="122940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План коммуникаций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CustomShape 5"/>
          <p:cNvSpPr/>
          <p:nvPr/>
        </p:nvSpPr>
        <p:spPr>
          <a:xfrm>
            <a:off x="401400" y="2232000"/>
            <a:ext cx="5213880" cy="863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Департамент образования и науки ТО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CustomShape 6"/>
          <p:cNvSpPr/>
          <p:nvPr/>
        </p:nvSpPr>
        <p:spPr>
          <a:xfrm>
            <a:off x="2952000" y="3312000"/>
            <a:ext cx="5759280" cy="719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Образовательное учреждение СПО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7"/>
          <p:cNvSpPr/>
          <p:nvPr/>
        </p:nvSpPr>
        <p:spPr>
          <a:xfrm>
            <a:off x="3777120" y="5904000"/>
            <a:ext cx="5213880" cy="719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Работодатель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Сроки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288000" y="1440000"/>
            <a:ext cx="11519280" cy="503964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Затраты на печатную рекламную продукцию, командировочные расходы,  расходные медицинские материалы (30 т.р.):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Например: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Бензин примерно 1000 руб. ( в зависимости от расстояния):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Бумага примерно 200 руб.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Бинты, различных размеров   примерно 500 руб.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Краска для принтера примерно  500 руб. и т.д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CustomShape 3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4"/>
          <p:cNvSpPr/>
          <p:nvPr/>
        </p:nvSpPr>
        <p:spPr>
          <a:xfrm>
            <a:off x="648000" y="1944000"/>
            <a:ext cx="11087280" cy="424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Где еще будем искать деньги на проект?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720000" y="2880000"/>
            <a:ext cx="11087280" cy="266364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Социальные партнеры колледжа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CustomShape 3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648000" y="1944000"/>
            <a:ext cx="11087280" cy="424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Управление поставками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720000" y="2880000"/>
            <a:ext cx="11087280" cy="266364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Заключение договоров с социальными партнерами колледжа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4"/>
          <p:cNvSpPr/>
          <p:nvPr/>
        </p:nvSpPr>
        <p:spPr>
          <a:xfrm>
            <a:off x="648000" y="1944000"/>
            <a:ext cx="11087280" cy="424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Карта медиа продвижения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285840" y="1242360"/>
            <a:ext cx="11685960" cy="156528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3"/>
          <p:cNvSpPr/>
          <p:nvPr/>
        </p:nvSpPr>
        <p:spPr>
          <a:xfrm>
            <a:off x="360000" y="3024000"/>
            <a:ext cx="11591280" cy="136764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solidFill>
              <a:srgbClr val="ffc000"/>
            </a:solidFill>
            <a:round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4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5"/>
          <p:cNvSpPr/>
          <p:nvPr/>
        </p:nvSpPr>
        <p:spPr>
          <a:xfrm>
            <a:off x="864000" y="3672000"/>
            <a:ext cx="10583280" cy="1583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6"/>
          <p:cNvSpPr/>
          <p:nvPr/>
        </p:nvSpPr>
        <p:spPr>
          <a:xfrm>
            <a:off x="576000" y="1242360"/>
            <a:ext cx="11015280" cy="219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СМИ:  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Телевидение местное, газета «Ишимская правда», официальный сайт колледжа.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CustomShape 7"/>
          <p:cNvSpPr/>
          <p:nvPr/>
        </p:nvSpPr>
        <p:spPr>
          <a:xfrm>
            <a:off x="504000" y="3024000"/>
            <a:ext cx="11231280" cy="1511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just">
              <a:lnSpc>
                <a:spcPct val="100000"/>
              </a:lnSpc>
            </a:pPr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Социальные сети: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«Вконтакте», одноклассники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0" name="CustomShape 8"/>
          <p:cNvSpPr/>
          <p:nvPr/>
        </p:nvSpPr>
        <p:spPr>
          <a:xfrm>
            <a:off x="360000" y="4896000"/>
            <a:ext cx="11591280" cy="136764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solidFill>
              <a:srgbClr val="ffc000"/>
            </a:solidFill>
            <a:round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1" name="CustomShape 9"/>
          <p:cNvSpPr/>
          <p:nvPr/>
        </p:nvSpPr>
        <p:spPr>
          <a:xfrm>
            <a:off x="504000" y="4896000"/>
            <a:ext cx="11447280" cy="17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1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Медийные мероприятия: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День открытых дверей в колледже.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ustomShape 1"/>
          <p:cNvSpPr/>
          <p:nvPr/>
        </p:nvSpPr>
        <p:spPr>
          <a:xfrm>
            <a:off x="1135800" y="116280"/>
            <a:ext cx="9414360" cy="82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Оценить риски в проекте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CustomShape 2"/>
          <p:cNvSpPr/>
          <p:nvPr/>
        </p:nvSpPr>
        <p:spPr>
          <a:xfrm>
            <a:off x="2520000" y="1224000"/>
            <a:ext cx="6983640" cy="86364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Отрицательные: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4" name="CustomShape 3"/>
          <p:cNvSpPr/>
          <p:nvPr/>
        </p:nvSpPr>
        <p:spPr>
          <a:xfrm>
            <a:off x="360000" y="4176000"/>
            <a:ext cx="5111640" cy="216864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Занятость преподавателей и студентов, участников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CustomShape 4"/>
          <p:cNvSpPr/>
          <p:nvPr/>
        </p:nvSpPr>
        <p:spPr>
          <a:xfrm>
            <a:off x="288000" y="2520360"/>
            <a:ext cx="5759280" cy="122328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Уменьшение количества мероприятий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6" name="CustomShape 5"/>
          <p:cNvSpPr/>
          <p:nvPr/>
        </p:nvSpPr>
        <p:spPr>
          <a:xfrm>
            <a:off x="6279840" y="4824000"/>
            <a:ext cx="5599800" cy="129564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Порча оборудования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7" name="CustomShape 6"/>
          <p:cNvSpPr/>
          <p:nvPr/>
        </p:nvSpPr>
        <p:spPr>
          <a:xfrm>
            <a:off x="6552000" y="2880000"/>
            <a:ext cx="5615640" cy="86328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Отсутствие транспорта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Проблема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CustomShape 2"/>
          <p:cNvSpPr/>
          <p:nvPr/>
        </p:nvSpPr>
        <p:spPr>
          <a:xfrm>
            <a:off x="285840" y="1242360"/>
            <a:ext cx="11685960" cy="233532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3"/>
          <p:cNvSpPr/>
          <p:nvPr/>
        </p:nvSpPr>
        <p:spPr>
          <a:xfrm>
            <a:off x="621360" y="3981240"/>
            <a:ext cx="11014560" cy="204696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solidFill>
              <a:srgbClr val="ffc000"/>
            </a:solidFill>
            <a:round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CustomShape 4"/>
          <p:cNvSpPr/>
          <p:nvPr/>
        </p:nvSpPr>
        <p:spPr>
          <a:xfrm>
            <a:off x="720000" y="1183320"/>
            <a:ext cx="10871280" cy="2495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Вопросы профессионально ориентации становятся с каждым годом все более актуальными как для отдельного школьника так и для выстраивания региональной стратегии кадрового потенциала.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5"/>
          <p:cNvSpPr/>
          <p:nvPr/>
        </p:nvSpPr>
        <p:spPr>
          <a:xfrm>
            <a:off x="864000" y="3888000"/>
            <a:ext cx="10583280" cy="2187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Создание условий и обоснованного выбора профессии подростком, удовлетворяющего как его личным интересам, так и потребностям общества</a:t>
            </a:r>
            <a:r>
              <a:rPr b="0" lang="ru-RU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. 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CustomShape 1"/>
          <p:cNvSpPr/>
          <p:nvPr/>
        </p:nvSpPr>
        <p:spPr>
          <a:xfrm>
            <a:off x="1135800" y="116280"/>
            <a:ext cx="9414360" cy="82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Оценить риски в проекте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CustomShape 2"/>
          <p:cNvSpPr/>
          <p:nvPr/>
        </p:nvSpPr>
        <p:spPr>
          <a:xfrm>
            <a:off x="2520000" y="1224000"/>
            <a:ext cx="6983640" cy="86364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Положительные: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0" name="CustomShape 3"/>
          <p:cNvSpPr/>
          <p:nvPr/>
        </p:nvSpPr>
        <p:spPr>
          <a:xfrm>
            <a:off x="432000" y="4248000"/>
            <a:ext cx="11231640" cy="216864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Мероприятие посетило больше школьников, чем планировалось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CustomShape 4"/>
          <p:cNvSpPr/>
          <p:nvPr/>
        </p:nvSpPr>
        <p:spPr>
          <a:xfrm>
            <a:off x="648000" y="2592360"/>
            <a:ext cx="10799640" cy="122328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Заявок на мероприятия больше чем планировалось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Перспектива развития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CustomShape 2"/>
          <p:cNvSpPr/>
          <p:nvPr/>
        </p:nvSpPr>
        <p:spPr>
          <a:xfrm>
            <a:off x="720000" y="2880000"/>
            <a:ext cx="11087280" cy="266364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Трансляция опыта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4" name="CustomShape 3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5" name="CustomShape 4"/>
          <p:cNvSpPr/>
          <p:nvPr/>
        </p:nvSpPr>
        <p:spPr>
          <a:xfrm>
            <a:off x="648000" y="1944000"/>
            <a:ext cx="11087280" cy="424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CustomShape 1"/>
          <p:cNvSpPr/>
          <p:nvPr/>
        </p:nvSpPr>
        <p:spPr>
          <a:xfrm>
            <a:off x="1071720" y="2714760"/>
            <a:ext cx="10000080" cy="1004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Благодарим за внимание!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1171440" y="127080"/>
            <a:ext cx="9457200" cy="100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Суть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CustomShape 2"/>
          <p:cNvSpPr/>
          <p:nvPr/>
        </p:nvSpPr>
        <p:spPr>
          <a:xfrm>
            <a:off x="2043000" y="1553760"/>
            <a:ext cx="8309520" cy="3642120"/>
          </a:xfrm>
          <a:prstGeom prst="roundRect">
            <a:avLst>
              <a:gd name="adj" fmla="val 16667"/>
            </a:avLst>
          </a:prstGeom>
          <a:solidFill>
            <a:srgbClr val="9beef7"/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0" name="CustomShape 3"/>
          <p:cNvSpPr/>
          <p:nvPr/>
        </p:nvSpPr>
        <p:spPr>
          <a:xfrm>
            <a:off x="2043000" y="1553760"/>
            <a:ext cx="8900640" cy="4205880"/>
          </a:xfrm>
          <a:prstGeom prst="roundRect">
            <a:avLst>
              <a:gd name="adj" fmla="val 16667"/>
            </a:avLst>
          </a:prstGeom>
          <a:solidFill>
            <a:srgbClr val="9beef7"/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1" name="" descr=""/>
          <p:cNvPicPr/>
          <p:nvPr/>
        </p:nvPicPr>
        <p:blipFill>
          <a:blip r:embed="rId1"/>
          <a:stretch/>
        </p:blipFill>
        <p:spPr>
          <a:xfrm>
            <a:off x="2160000" y="2232000"/>
            <a:ext cx="7991280" cy="24724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1171440" y="127080"/>
            <a:ext cx="9457200" cy="100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6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Целевая аудитория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CustomShape 2"/>
          <p:cNvSpPr/>
          <p:nvPr/>
        </p:nvSpPr>
        <p:spPr>
          <a:xfrm>
            <a:off x="2043000" y="1553760"/>
            <a:ext cx="8309520" cy="3642120"/>
          </a:xfrm>
          <a:prstGeom prst="roundRect">
            <a:avLst>
              <a:gd name="adj" fmla="val 16667"/>
            </a:avLst>
          </a:prstGeom>
          <a:solidFill>
            <a:srgbClr val="9beef7"/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CustomShape 3"/>
          <p:cNvSpPr/>
          <p:nvPr/>
        </p:nvSpPr>
        <p:spPr>
          <a:xfrm>
            <a:off x="2043000" y="1553760"/>
            <a:ext cx="8309520" cy="3642120"/>
          </a:xfrm>
          <a:prstGeom prst="roundRect">
            <a:avLst>
              <a:gd name="adj" fmla="val 16667"/>
            </a:avLst>
          </a:prstGeom>
          <a:solidFill>
            <a:srgbClr val="9beef7"/>
          </a:solidFill>
          <a:ln>
            <a:noFill/>
          </a:ln>
          <a:scene3d>
            <a:camera prst="orthographicFront">
              <a:rot lat="0" lon="0" rev="0"/>
            </a:camera>
            <a:lightRig dir="t" rig="contrasting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5" name="" descr=""/>
          <p:cNvPicPr/>
          <p:nvPr/>
        </p:nvPicPr>
        <p:blipFill>
          <a:blip r:embed="rId1"/>
          <a:stretch/>
        </p:blipFill>
        <p:spPr>
          <a:xfrm>
            <a:off x="2249280" y="2304000"/>
            <a:ext cx="7758000" cy="23680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ustomShape 1"/>
          <p:cNvSpPr/>
          <p:nvPr/>
        </p:nvSpPr>
        <p:spPr>
          <a:xfrm>
            <a:off x="329400" y="4343400"/>
            <a:ext cx="5501880" cy="12718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Обучающиеся школ и их родители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CustomShape 2"/>
          <p:cNvSpPr/>
          <p:nvPr/>
        </p:nvSpPr>
        <p:spPr>
          <a:xfrm>
            <a:off x="6336000" y="4343400"/>
            <a:ext cx="5615280" cy="12718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Органы управления средним образованием, администрация школ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CustomShape 3"/>
          <p:cNvSpPr/>
          <p:nvPr/>
        </p:nvSpPr>
        <p:spPr>
          <a:xfrm>
            <a:off x="6233400" y="2304000"/>
            <a:ext cx="5213880" cy="719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Центры занятости населения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CustomShape 4"/>
          <p:cNvSpPr/>
          <p:nvPr/>
        </p:nvSpPr>
        <p:spPr>
          <a:xfrm>
            <a:off x="720000" y="353880"/>
            <a:ext cx="11002680" cy="122940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Заинтересованные стороны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CustomShape 5"/>
          <p:cNvSpPr/>
          <p:nvPr/>
        </p:nvSpPr>
        <p:spPr>
          <a:xfrm>
            <a:off x="401400" y="2232000"/>
            <a:ext cx="5213880" cy="863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Департамент образования и науки ТО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CustomShape 6"/>
          <p:cNvSpPr/>
          <p:nvPr/>
        </p:nvSpPr>
        <p:spPr>
          <a:xfrm>
            <a:off x="2952000" y="3312000"/>
            <a:ext cx="5759280" cy="719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Образовательное учреждение СПО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CustomShape 7"/>
          <p:cNvSpPr/>
          <p:nvPr/>
        </p:nvSpPr>
        <p:spPr>
          <a:xfrm>
            <a:off x="3777120" y="5904000"/>
            <a:ext cx="5213880" cy="719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Работодатель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CustomShape 1"/>
          <p:cNvSpPr/>
          <p:nvPr/>
        </p:nvSpPr>
        <p:spPr>
          <a:xfrm>
            <a:off x="432000" y="4343400"/>
            <a:ext cx="5615280" cy="19918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Средства массовой информации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CustomShape 2"/>
          <p:cNvSpPr/>
          <p:nvPr/>
        </p:nvSpPr>
        <p:spPr>
          <a:xfrm>
            <a:off x="5976000" y="4343400"/>
            <a:ext cx="5543280" cy="20638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Работодатель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Родители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CustomShape 3"/>
          <p:cNvSpPr/>
          <p:nvPr/>
        </p:nvSpPr>
        <p:spPr>
          <a:xfrm>
            <a:off x="5976000" y="2016000"/>
            <a:ext cx="5471280" cy="2231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Департамент образования и науки ТО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Органы управления средним образованием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Центры занятости населения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CustomShape 4"/>
          <p:cNvSpPr/>
          <p:nvPr/>
        </p:nvSpPr>
        <p:spPr>
          <a:xfrm>
            <a:off x="720000" y="353880"/>
            <a:ext cx="11002680" cy="122940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Матрица заинтересованных сторон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CustomShape 5"/>
          <p:cNvSpPr/>
          <p:nvPr/>
        </p:nvSpPr>
        <p:spPr>
          <a:xfrm>
            <a:off x="504000" y="2016000"/>
            <a:ext cx="5399280" cy="2231280"/>
          </a:xfrm>
          <a:prstGeom prst="roundRect">
            <a:avLst>
              <a:gd name="adj" fmla="val 16667"/>
            </a:avLst>
          </a:prstGeom>
          <a:solidFill>
            <a:srgbClr val="fad282"/>
          </a:solidFill>
          <a:ln>
            <a:noFill/>
          </a:ln>
          <a:effectLst>
            <a:outerShdw algn="ctr" blurRad="149987" dir="8460000" dist="25019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dir="t" rig="contrasting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Администрация школ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Обучающиеся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1135800" y="116280"/>
            <a:ext cx="9414360" cy="820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4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Уникальность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CustomShape 2"/>
          <p:cNvSpPr/>
          <p:nvPr/>
        </p:nvSpPr>
        <p:spPr>
          <a:xfrm>
            <a:off x="432000" y="1584000"/>
            <a:ext cx="4956840" cy="143928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Повышенный уровень реалистичности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CustomShape 3"/>
          <p:cNvSpPr/>
          <p:nvPr/>
        </p:nvSpPr>
        <p:spPr>
          <a:xfrm>
            <a:off x="504000" y="3518640"/>
            <a:ext cx="4956840" cy="216864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Воздействие на индивидуальные особенности личности ребенка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CustomShape 4"/>
          <p:cNvSpPr/>
          <p:nvPr/>
        </p:nvSpPr>
        <p:spPr>
          <a:xfrm>
            <a:off x="5904000" y="1656000"/>
            <a:ext cx="5759280" cy="143928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Воздействие на органы чувств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CustomShape 5"/>
          <p:cNvSpPr/>
          <p:nvPr/>
        </p:nvSpPr>
        <p:spPr>
          <a:xfrm>
            <a:off x="5991480" y="3672000"/>
            <a:ext cx="5599800" cy="2087280"/>
          </a:xfrm>
          <a:prstGeom prst="roundRect">
            <a:avLst>
              <a:gd name="adj" fmla="val 16667"/>
            </a:avLst>
          </a:prstGeom>
          <a:solidFill>
            <a:srgbClr val="fdb49d"/>
          </a:solidFill>
          <a:ln>
            <a:noFill/>
          </a:ln>
          <a:scene3d>
            <a:camera prst="orthographicFront">
              <a:rot lat="0" lon="0" rev="0"/>
            </a:camera>
            <a:lightRig dir="t" rig="glow">
              <a:rot lat="0" lon="0" rev="14100000"/>
            </a:lightRig>
          </a:scene3d>
          <a:sp3d prstMaterial="softEdge">
            <a:bevelT prst="artDeco" w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Применение технологии каскадного обучения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Цель 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CustomShape 2"/>
          <p:cNvSpPr/>
          <p:nvPr/>
        </p:nvSpPr>
        <p:spPr>
          <a:xfrm>
            <a:off x="288000" y="1800000"/>
            <a:ext cx="11519280" cy="430092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CustomShape 3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CustomShape 4"/>
          <p:cNvSpPr/>
          <p:nvPr/>
        </p:nvSpPr>
        <p:spPr>
          <a:xfrm>
            <a:off x="648000" y="1944000"/>
            <a:ext cx="11087280" cy="372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ru-RU" sz="3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Повышение интереса у школьников к профессии медицинского работника и привлечение мотивированных к получению медицинской профессии абитуриентов в ГАПОУ ТО «Ишимский медицинский колледж»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1221480" y="270000"/>
            <a:ext cx="9414360" cy="912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ru-RU" sz="5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Задачи  проекта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88000" y="1512000"/>
            <a:ext cx="11519280" cy="4967280"/>
          </a:xfrm>
          <a:prstGeom prst="roundRect">
            <a:avLst>
              <a:gd name="adj" fmla="val 16667"/>
            </a:avLst>
          </a:prstGeom>
          <a:solidFill>
            <a:srgbClr val="f2e198"/>
          </a:solidFill>
          <a:ln>
            <a:noFill/>
          </a:ln>
          <a:effectLst>
            <a:outerShdw algn="ctr" blurRad="190500" dir="2700000" dist="228600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dir="t" rig="glow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/>
          <a:p>
            <a:pPr algn="just">
              <a:lnSpc>
                <a:spcPct val="100000"/>
              </a:lnSpc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w Cen MT"/>
                <a:ea typeface="DejaVu Sans"/>
              </a:rPr>
              <a:t>	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720000" y="1183320"/>
            <a:ext cx="10871280" cy="198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648000" y="1944000"/>
            <a:ext cx="11159280" cy="453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1" name="CustomShape 5"/>
          <p:cNvSpPr/>
          <p:nvPr/>
        </p:nvSpPr>
        <p:spPr>
          <a:xfrm>
            <a:off x="504000" y="1656000"/>
            <a:ext cx="11231280" cy="575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1. Разработать план и механизмы реализации профориентационного проекта и организовать деятельность группы студенческих инициатив по реализации проекта;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2. Разработать комплекс медицинских манипуляций с высоким уровнем реалистичности и доступным для выполнения обучающихся школ.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3. Реализовать проект через участие в профориентационных мероприятиях различных форм;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4. Организация медико-биологического класса для школьников г. Ишима, в целях профессиональной ориентации.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5. Проведение профессиональной пробы максимальной реалистичности для абитуриентов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16000" indent="-21528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6. Оценить результативность реализуемого проекта и определить пути дальнейшего совершенствования профориентационной работы</a:t>
            </a:r>
            <a:r>
              <a:rPr b="0" lang="ru-RU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.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282</TotalTime>
  <Application>LibreOffice/5.2.0.4$Windows_x86 LibreOffice_project/066b007f5ebcc236395c7d282ba488bca6720265</Application>
  <Words>291</Words>
  <Paragraphs>94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2015-05-31T08:15:38Z</dcterms:created>
  <dc:creator>Маша</dc:creator>
  <dc:description/>
  <dc:language>ru-RU</dc:language>
  <cp:lastModifiedBy/>
  <dcterms:modified xsi:type="dcterms:W3CDTF">2018-12-07T15:09:12Z</dcterms:modified>
  <cp:revision>33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Произвольный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15</vt:i4>
  </property>
</Properties>
</file>