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4" r:id="rId3"/>
    <p:sldId id="286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F142-3E18-48F6-922B-EB142CA30E55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3D876-BE62-4171-B855-E58E615985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89340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F142-3E18-48F6-922B-EB142CA30E55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3D876-BE62-4171-B855-E58E615985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6566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F142-3E18-48F6-922B-EB142CA30E55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3D876-BE62-4171-B855-E58E615985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3325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F142-3E18-48F6-922B-EB142CA30E55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3D876-BE62-4171-B855-E58E615985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28734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F142-3E18-48F6-922B-EB142CA30E55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3D876-BE62-4171-B855-E58E615985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05423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F142-3E18-48F6-922B-EB142CA30E55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3D876-BE62-4171-B855-E58E615985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31771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F142-3E18-48F6-922B-EB142CA30E55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3D876-BE62-4171-B855-E58E615985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24352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F142-3E18-48F6-922B-EB142CA30E55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3D876-BE62-4171-B855-E58E615985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081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F142-3E18-48F6-922B-EB142CA30E55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3D876-BE62-4171-B855-E58E615985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19273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F142-3E18-48F6-922B-EB142CA30E55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3D876-BE62-4171-B855-E58E615985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7481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F142-3E18-48F6-922B-EB142CA30E55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3D876-BE62-4171-B855-E58E615985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3282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1F142-3E18-48F6-922B-EB142CA30E55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3D876-BE62-4171-B855-E58E615985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31066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zer\Desktop\&#1084;&#1086;&#1103;%20&#1080;&#1075;&#1088;&#1072;\19-&#1079;&#1072;&#1089;&#1090;&#1072;&#1074;&#1082;&#1080;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zer\Desktop\&#1087;&#1086;&#1073;&#1077;&#1076;&#1080;&#1090;&#1077;&#1083;&#1100;.mp3" TargetMode="External"/><Relationship Id="rId6" Type="http://schemas.openxmlformats.org/officeDocument/2006/relationships/image" Target="../media/image19.png"/><Relationship Id="rId5" Type="http://schemas.openxmlformats.org/officeDocument/2006/relationships/image" Target="../media/image18.gif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gif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>
            <a:off x="214282" y="1428736"/>
            <a:ext cx="8784976" cy="103327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643050"/>
            <a:ext cx="712085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ИНТЕЛЛЕКТУАЛЬНАЯ ИГРА</a:t>
            </a:r>
            <a:endParaRPr lang="ru-RU" sz="36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2357430"/>
            <a:ext cx="738661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«Знатоки русского языка</a:t>
            </a:r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»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027" name="Picture 3" descr="F:\семинар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488" y="3714752"/>
            <a:ext cx="3714776" cy="27860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9" descr="http://pixelbrush.ru/uploads/posts/2014-01/1388586393_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34304" y="2928910"/>
            <a:ext cx="1309696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6" descr="http://static8.depositphotos.com/1000765/1014/i/950/depositphotos_10148903-stock-photo-3d-small-questions-and-answers.jpg"/>
          <p:cNvPicPr>
            <a:picLocks noChangeAspect="1" noChangeArrowheads="1"/>
          </p:cNvPicPr>
          <p:nvPr/>
        </p:nvPicPr>
        <p:blipFill>
          <a:blip r:embed="rId5"/>
          <a:srcRect l="3320" t="4214" r="4394" b="10112"/>
          <a:stretch>
            <a:fillRect/>
          </a:stretch>
        </p:blipFill>
        <p:spPr bwMode="auto">
          <a:xfrm>
            <a:off x="3286116" y="214290"/>
            <a:ext cx="2500330" cy="12104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19-застав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714348" y="578645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23098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72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rgbClr val="F79646">
                      <a:lumMod val="7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285852" y="357166"/>
            <a:ext cx="7566572" cy="103327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48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Задание №5</a:t>
            </a:r>
            <a:endParaRPr lang="ru-RU" sz="48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1146175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8" y="1571612"/>
            <a:ext cx="1071570" cy="1071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4282" y="1785926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ВОПРОС: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572140"/>
            <a:ext cx="7715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Bookman Old Style" pitchFamily="18" charset="0"/>
              </a:rPr>
              <a:t>Правильный ответ: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Bookman Old Style" pitchFamily="18" charset="0"/>
              </a:rPr>
              <a:t>  </a:t>
            </a:r>
            <a:r>
              <a:rPr lang="ru-RU" sz="2800" b="1" i="1" dirty="0" smtClean="0">
                <a:solidFill>
                  <a:srgbClr val="0070C0"/>
                </a:solidFill>
                <a:latin typeface="Bookman Old Style" pitchFamily="18" charset="0"/>
              </a:rPr>
              <a:t>Мороз и солнце – день чудесный… </a:t>
            </a:r>
            <a:endParaRPr lang="ru-RU" sz="2800" b="1" i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4103" name="Picture 7" descr="C:\Users\User\Pictures\739172991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596167"/>
            <a:ext cx="1019175" cy="1095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571604" y="1643050"/>
            <a:ext cx="64294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Составь строку из стихотворения, записывая вторую букву каждого слова</a:t>
            </a:r>
            <a:endParaRPr lang="ru-RU" sz="3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786" y="3286124"/>
            <a:ext cx="778674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Умение, сор, крыша, домик, узор, лист, усы, нос, клад, иней, сцена, дети, удав, село, юнга, вьюга, очки, куртка, одежда, пень, ослик, ангел, лыжи, Айболит. 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37919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rgbClr val="F79646">
                      <a:lumMod val="7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285852" y="357166"/>
            <a:ext cx="7566572" cy="103327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4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Задание №6</a:t>
            </a:r>
            <a:endParaRPr lang="ru-RU" sz="48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1146175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23120" y="1785926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ВОПРОС: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604" y="5500702"/>
            <a:ext cx="735798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Правильный ответ: </a:t>
            </a:r>
            <a:r>
              <a:rPr lang="ru-RU" sz="2400" b="1" i="1" dirty="0" smtClean="0">
                <a:solidFill>
                  <a:srgbClr val="00B050"/>
                </a:solidFill>
                <a:latin typeface="Bookman Old Style" pitchFamily="18" charset="0"/>
              </a:rPr>
              <a:t>следопыт,залежи,газель,фасоль,градус,осадок,штукатур,банкрот,буйвол,балкон </a:t>
            </a:r>
            <a:endParaRPr lang="ru-RU" sz="2400" b="1" i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pic>
        <p:nvPicPr>
          <p:cNvPr id="4103" name="Picture 7" descr="C:\Users\User\Pictures\73917299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5500702"/>
            <a:ext cx="1019175" cy="1095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71472" y="2357430"/>
            <a:ext cx="400052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Образуй новые слова, соединив части из разных столбиков</a:t>
            </a:r>
            <a:endParaRPr lang="ru-RU" sz="3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715008" y="1500174"/>
          <a:ext cx="2857520" cy="4053840"/>
        </p:xfrm>
        <a:graphic>
          <a:graphicData uri="http://schemas.openxmlformats.org/drawingml/2006/table">
            <a:tbl>
              <a:tblPr/>
              <a:tblGrid>
                <a:gridCol w="1015522"/>
                <a:gridCol w="920999"/>
                <a:gridCol w="920999"/>
              </a:tblGrid>
              <a:tr h="1682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Batang"/>
                          <a:cs typeface="Times New Roman"/>
                        </a:rPr>
                        <a:t>СЛЕД</a:t>
                      </a:r>
                      <a:endParaRPr lang="ru-RU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9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Batang"/>
                          <a:cs typeface="Times New Roman"/>
                        </a:rPr>
                        <a:t>СОЛЬ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2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2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Batang"/>
                          <a:cs typeface="Times New Roman"/>
                        </a:rPr>
                        <a:t>ЗАЛ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Batang"/>
                          <a:cs typeface="Times New Roman"/>
                        </a:rPr>
                        <a:t>ДОК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2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2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Batang"/>
                          <a:cs typeface="Times New Roman"/>
                        </a:rPr>
                        <a:t>ГАЗ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Batang"/>
                          <a:cs typeface="Times New Roman"/>
                        </a:rPr>
                        <a:t>ЕЛЬ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2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2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Batang"/>
                          <a:cs typeface="Times New Roman"/>
                        </a:rPr>
                        <a:t>ФА</a:t>
                      </a:r>
                      <a:endParaRPr lang="ru-RU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Batang"/>
                          <a:cs typeface="Times New Roman"/>
                        </a:rPr>
                        <a:t>РОТ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2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2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Batang"/>
                          <a:cs typeface="Times New Roman"/>
                        </a:rPr>
                        <a:t>ГРАД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Batang"/>
                          <a:cs typeface="Times New Roman"/>
                        </a:rPr>
                        <a:t>ЕЖИ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2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2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Batang"/>
                          <a:cs typeface="Times New Roman"/>
                        </a:rPr>
                        <a:t>ОСА</a:t>
                      </a:r>
                      <a:endParaRPr lang="ru-RU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Batang"/>
                          <a:cs typeface="Times New Roman"/>
                        </a:rPr>
                        <a:t>ОПЫТ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2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2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Batang"/>
                          <a:cs typeface="Times New Roman"/>
                        </a:rPr>
                        <a:t>ШТУКА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Batang"/>
                          <a:cs typeface="Times New Roman"/>
                        </a:rPr>
                        <a:t>ТУР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2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2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Batang"/>
                          <a:cs typeface="Times New Roman"/>
                        </a:rPr>
                        <a:t>БАНК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Batang"/>
                          <a:cs typeface="Times New Roman"/>
                        </a:rPr>
                        <a:t>КОН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2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2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Batang"/>
                          <a:cs typeface="Times New Roman"/>
                        </a:rPr>
                        <a:t>БУЙ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Batang"/>
                          <a:cs typeface="Times New Roman"/>
                        </a:rPr>
                        <a:t>ВОЛ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2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2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Batang"/>
                          <a:cs typeface="Times New Roman"/>
                        </a:rPr>
                        <a:t>БАЛ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Batang"/>
                          <a:cs typeface="Times New Roman"/>
                        </a:rPr>
                        <a:t>УС</a:t>
                      </a:r>
                      <a:endParaRPr lang="ru-RU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7919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Uzer\Desktop\2013_konkurs_201507020636-1024x5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5" descr="C:\Users\Uzer\Desktop\s_risunok1-150x150149080148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357166"/>
            <a:ext cx="1500198" cy="1500198"/>
          </a:xfrm>
          <a:prstGeom prst="rect">
            <a:avLst/>
          </a:prstGeom>
          <a:noFill/>
        </p:spPr>
      </p:pic>
      <p:pic>
        <p:nvPicPr>
          <p:cNvPr id="8" name="Picture 2" descr="C:\Users\Uzer\Desktop\Наташа 2015\смайлы\2787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5643578"/>
            <a:ext cx="1435959" cy="1040667"/>
          </a:xfrm>
          <a:prstGeom prst="rect">
            <a:avLst/>
          </a:prstGeom>
          <a:noFill/>
        </p:spPr>
      </p:pic>
      <p:pic>
        <p:nvPicPr>
          <p:cNvPr id="5" name="победител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28596" y="621508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7919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07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rgbClr val="F79646">
                      <a:lumMod val="7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285852" y="357166"/>
            <a:ext cx="7566572" cy="103327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4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Задание №1</a:t>
            </a:r>
            <a:endParaRPr lang="ru-RU" sz="4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1146175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1856647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ВОПРОС: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3286124"/>
            <a:ext cx="7357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Bookman Old Style" pitchFamily="18" charset="0"/>
              </a:rPr>
              <a:t>ОТВЕТ 1 команды:</a:t>
            </a:r>
            <a:endParaRPr lang="ru-RU" sz="32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4103" name="Picture 7" descr="C:\Users\User\Pictures\73917299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596167"/>
            <a:ext cx="1019175" cy="1095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143108" y="1857364"/>
            <a:ext cx="584647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Найди «лишнее» слово,</a:t>
            </a:r>
          </a:p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объясни почему?</a:t>
            </a:r>
            <a:endParaRPr lang="ru-RU" sz="3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28596" y="4357694"/>
            <a:ext cx="8286808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ko-KR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Batang" pitchFamily="18" charset="-127"/>
                <a:cs typeface="Times New Roman" pitchFamily="18" charset="0"/>
              </a:rPr>
              <a:t>Снег, флаг, друг, </a:t>
            </a:r>
            <a:r>
              <a:rPr kumimoji="0" lang="ru-RU" altLang="ko-KR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Batang" pitchFamily="18" charset="-127"/>
                <a:cs typeface="Times New Roman" pitchFamily="18" charset="0"/>
              </a:rPr>
              <a:t>утюг</a:t>
            </a:r>
            <a:endParaRPr kumimoji="0" lang="ru-RU" altLang="ko-KR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ko-KR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Batang" pitchFamily="18" charset="-127"/>
                <a:cs typeface="Times New Roman" pitchFamily="18" charset="0"/>
              </a:rPr>
              <a:t>Мышь, мышка, мышонок, </a:t>
            </a:r>
            <a:r>
              <a:rPr kumimoji="0" lang="ru-RU" altLang="ko-KR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Batang" pitchFamily="18" charset="-127"/>
                <a:cs typeface="Times New Roman" pitchFamily="18" charset="0"/>
              </a:rPr>
              <a:t>смышлёный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 </a:t>
            </a:r>
            <a:endParaRPr kumimoji="0" lang="ru-RU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0" name="Picture 2" descr="C:\Users\Uzer\Desktop\Наташа 2015\смайлы\10834_html_m7ea0f07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29520" y="2857496"/>
            <a:ext cx="1428760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37919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rgbClr val="F79646">
                      <a:lumMod val="7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285852" y="357166"/>
            <a:ext cx="7566572" cy="103327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4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Задание №1</a:t>
            </a:r>
            <a:endParaRPr lang="ru-RU" sz="4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1146175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1856647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ВОПРОС: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3286124"/>
            <a:ext cx="7357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Bookman Old Style" pitchFamily="18" charset="0"/>
              </a:rPr>
              <a:t>ОТВЕТ 2 команды:</a:t>
            </a:r>
            <a:endParaRPr lang="ru-RU" sz="32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4103" name="Picture 7" descr="C:\Users\User\Pictures\73917299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596167"/>
            <a:ext cx="1019175" cy="1095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143108" y="1857364"/>
            <a:ext cx="584647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Найди «лишнее» слово,</a:t>
            </a:r>
          </a:p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объясни почему?</a:t>
            </a:r>
            <a:endParaRPr lang="ru-RU" sz="3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28596" y="4357694"/>
            <a:ext cx="8072494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3600" dirty="0" smtClean="0">
                <a:latin typeface="Bookman Old Style" pitchFamily="18" charset="0"/>
              </a:rPr>
              <a:t>Тетрадь, кровать, бежать, </a:t>
            </a:r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соль, </a:t>
            </a:r>
            <a:r>
              <a:rPr lang="ru-RU" sz="3600" dirty="0" smtClean="0">
                <a:latin typeface="Bookman Old Style" pitchFamily="18" charset="0"/>
              </a:rPr>
              <a:t>скатерть</a:t>
            </a:r>
          </a:p>
          <a:p>
            <a:pPr algn="ctr">
              <a:buFont typeface="Wingdings" pitchFamily="2" charset="2"/>
              <a:buChar char="Ø"/>
            </a:pPr>
            <a:r>
              <a:rPr lang="ru-RU" sz="3600" dirty="0" smtClean="0">
                <a:latin typeface="Bookman Old Style" pitchFamily="18" charset="0"/>
              </a:rPr>
              <a:t>Яркий, </a:t>
            </a:r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вьётся, </a:t>
            </a:r>
            <a:r>
              <a:rPr lang="ru-RU" sz="3600" dirty="0" smtClean="0">
                <a:latin typeface="Bookman Old Style" pitchFamily="18" charset="0"/>
              </a:rPr>
              <a:t>юноша, белая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 </a:t>
            </a:r>
            <a:endParaRPr kumimoji="0" lang="ru-RU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8129" name="Picture 1" descr="C:\Users\Uzer\Desktop\Наташа 2015\смайлы\7728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15272" y="1500174"/>
            <a:ext cx="1285884" cy="790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37919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rgbClr val="F79646">
                      <a:lumMod val="7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285852" y="357166"/>
            <a:ext cx="7566572" cy="103327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4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Задание №1</a:t>
            </a:r>
            <a:endParaRPr lang="ru-RU" sz="4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1146175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1856647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ВОПРОС: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3286124"/>
            <a:ext cx="7357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Bookman Old Style" pitchFamily="18" charset="0"/>
              </a:rPr>
              <a:t>ОТВЕТ 3 команды:</a:t>
            </a:r>
            <a:endParaRPr lang="ru-RU" sz="32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4103" name="Picture 7" descr="C:\Users\User\Pictures\73917299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596167"/>
            <a:ext cx="1019175" cy="1095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143108" y="1857364"/>
            <a:ext cx="584647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Найди «лишнее» слово,</a:t>
            </a:r>
          </a:p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объясни почему?</a:t>
            </a:r>
            <a:endParaRPr lang="ru-RU" sz="3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28596" y="4357694"/>
            <a:ext cx="8286808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Пальто</a:t>
            </a:r>
            <a:r>
              <a:rPr lang="ru-RU" sz="3600" dirty="0" smtClean="0">
                <a:latin typeface="Bookman Old Style" pitchFamily="18" charset="0"/>
              </a:rPr>
              <a:t>, письмо, борьба, ночной</a:t>
            </a:r>
          </a:p>
          <a:p>
            <a:pPr algn="ctr">
              <a:buFont typeface="Wingdings" pitchFamily="2" charset="2"/>
              <a:buChar char="v"/>
            </a:pPr>
            <a:r>
              <a:rPr lang="ru-RU" sz="3600" dirty="0" smtClean="0">
                <a:latin typeface="Bookman Old Style" pitchFamily="18" charset="0"/>
              </a:rPr>
              <a:t>Зуб, снег, дуб, </a:t>
            </a:r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окно</a:t>
            </a:r>
          </a:p>
          <a:p>
            <a:pPr algn="ctr">
              <a:buFont typeface="Wingdings" pitchFamily="2" charset="2"/>
              <a:buChar char="Ø"/>
            </a:pPr>
            <a:endParaRPr lang="ru-RU" sz="3600" dirty="0" smtClean="0">
              <a:latin typeface="Bookman Old Style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 </a:t>
            </a:r>
            <a:endParaRPr kumimoji="0" lang="ru-RU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7105" name="Picture 1" descr="C:\Users\Uzer\Desktop\Наташа 2015\смайлы\MOI7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8148" y="1643050"/>
            <a:ext cx="1028700" cy="1285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7919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rgbClr val="F79646">
                      <a:lumMod val="7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285852" y="357166"/>
            <a:ext cx="7566572" cy="103327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4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Задание №1</a:t>
            </a:r>
            <a:endParaRPr lang="ru-RU" sz="4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1146175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1856647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ВОПРОС: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3286124"/>
            <a:ext cx="7357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Bookman Old Style" pitchFamily="18" charset="0"/>
              </a:rPr>
              <a:t>ОТВЕТ 4 команды:</a:t>
            </a:r>
            <a:endParaRPr lang="ru-RU" sz="32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4103" name="Picture 7" descr="C:\Users\User\Pictures\73917299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596167"/>
            <a:ext cx="1019175" cy="1095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143108" y="1857364"/>
            <a:ext cx="584647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Найди «лишнее» слово,</a:t>
            </a:r>
          </a:p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объясни почему?</a:t>
            </a:r>
            <a:endParaRPr lang="ru-RU" sz="3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28596" y="4357694"/>
            <a:ext cx="8286808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3200" dirty="0" smtClean="0">
                <a:latin typeface="Bookman Old Style" pitchFamily="18" charset="0"/>
              </a:rPr>
              <a:t>Мощный, ночной, печка, почта, птенчик, </a:t>
            </a:r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  <a:t>реченька</a:t>
            </a:r>
          </a:p>
          <a:p>
            <a:pPr algn="ctr">
              <a:buFont typeface="Wingdings" pitchFamily="2" charset="2"/>
              <a:buChar char="ü"/>
            </a:pPr>
            <a:r>
              <a:rPr lang="ru-RU" sz="3200" dirty="0" smtClean="0">
                <a:latin typeface="Bookman Old Style" pitchFamily="18" charset="0"/>
              </a:rPr>
              <a:t>М, С, К, </a:t>
            </a:r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  <a:t>Е</a:t>
            </a:r>
            <a:r>
              <a:rPr lang="ru-RU" sz="3200" dirty="0" smtClean="0">
                <a:latin typeface="Bookman Old Style" pitchFamily="18" charset="0"/>
              </a:rPr>
              <a:t>, Р</a:t>
            </a:r>
          </a:p>
          <a:p>
            <a:pPr algn="ctr">
              <a:buFont typeface="Wingdings" pitchFamily="2" charset="2"/>
              <a:buChar char="Ø"/>
            </a:pPr>
            <a:endParaRPr lang="ru-RU" sz="3600" dirty="0" smtClean="0">
              <a:latin typeface="Bookman Old Style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 </a:t>
            </a:r>
            <a:endParaRPr kumimoji="0" lang="ru-RU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6081" name="Picture 1" descr="C:\Users\Uzer\Desktop\Наташа 2015\смайлы\MOI20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00958" y="2714620"/>
            <a:ext cx="1386185" cy="13620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7919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rgbClr val="F79646">
                      <a:lumMod val="7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285852" y="357166"/>
            <a:ext cx="7566572" cy="103327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4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Задание №1</a:t>
            </a:r>
            <a:endParaRPr lang="ru-RU" sz="4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1146175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1856647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ВОПРОС: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3286124"/>
            <a:ext cx="7357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Bookman Old Style" pitchFamily="18" charset="0"/>
              </a:rPr>
              <a:t>ОТВЕТ 5 команды:</a:t>
            </a:r>
            <a:endParaRPr lang="ru-RU" sz="32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4103" name="Picture 7" descr="C:\Users\User\Pictures\73917299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596167"/>
            <a:ext cx="1019175" cy="1095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143108" y="1857364"/>
            <a:ext cx="584647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Найди «лишнее» слово,</a:t>
            </a:r>
          </a:p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объясни почему?</a:t>
            </a:r>
            <a:endParaRPr lang="ru-RU" sz="3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28596" y="4357694"/>
            <a:ext cx="8286808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3600" dirty="0" smtClean="0">
                <a:latin typeface="Bookman Old Style" pitchFamily="18" charset="0"/>
              </a:rPr>
              <a:t>Ж, Ш, Ц, </a:t>
            </a:r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Ч</a:t>
            </a:r>
          </a:p>
          <a:p>
            <a:pPr algn="ctr">
              <a:buFont typeface="Wingdings" pitchFamily="2" charset="2"/>
              <a:buChar char="ü"/>
            </a:pPr>
            <a:r>
              <a:rPr lang="ru-RU" sz="3600" dirty="0" smtClean="0">
                <a:latin typeface="Bookman Old Style" pitchFamily="18" charset="0"/>
              </a:rPr>
              <a:t>Сорока, собака, корова, </a:t>
            </a:r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коза</a:t>
            </a:r>
          </a:p>
          <a:p>
            <a:pPr algn="ctr">
              <a:buFont typeface="Wingdings" pitchFamily="2" charset="2"/>
              <a:buChar char="Ø"/>
            </a:pPr>
            <a:endParaRPr lang="ru-RU" sz="3600" dirty="0" smtClean="0">
              <a:latin typeface="Bookman Old Style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 </a:t>
            </a:r>
            <a:endParaRPr kumimoji="0" lang="ru-RU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5057" name="Picture 1" descr="C:\Users\Uzer\Desktop\Наташа 2015\смайлы\7756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29586" y="1643050"/>
            <a:ext cx="1000132" cy="1000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37919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rgbClr val="F79646">
                      <a:lumMod val="7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285852" y="357166"/>
            <a:ext cx="7566572" cy="103327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4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Задание №2</a:t>
            </a:r>
            <a:endParaRPr lang="ru-RU" sz="48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1146175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1856647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ВОПРОС: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3286124"/>
            <a:ext cx="73579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>ОТВЕТ </a:t>
            </a:r>
          </a:p>
          <a:p>
            <a:pPr algn="ctr"/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 команды: </a:t>
            </a:r>
            <a:r>
              <a:rPr lang="ru-RU" sz="3200" b="1" i="1" dirty="0" smtClean="0">
                <a:solidFill>
                  <a:srgbClr val="00B050"/>
                </a:solidFill>
                <a:latin typeface="Bookman Old Style" pitchFamily="18" charset="0"/>
              </a:rPr>
              <a:t>нос</a:t>
            </a:r>
          </a:p>
          <a:p>
            <a:pPr algn="ctr"/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2 команды : </a:t>
            </a:r>
            <a:r>
              <a:rPr lang="ru-RU" sz="3200" b="1" i="1" dirty="0" smtClean="0">
                <a:solidFill>
                  <a:srgbClr val="00B050"/>
                </a:solidFill>
                <a:latin typeface="Bookman Old Style" pitchFamily="18" charset="0"/>
              </a:rPr>
              <a:t>уши</a:t>
            </a:r>
          </a:p>
          <a:p>
            <a:pPr algn="ctr"/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3 команды: </a:t>
            </a:r>
            <a:r>
              <a:rPr lang="ru-RU" sz="3200" b="1" i="1" dirty="0" smtClean="0">
                <a:solidFill>
                  <a:srgbClr val="00B050"/>
                </a:solidFill>
                <a:latin typeface="Bookman Old Style" pitchFamily="18" charset="0"/>
              </a:rPr>
              <a:t>каша</a:t>
            </a:r>
          </a:p>
          <a:p>
            <a:pPr algn="ctr"/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4 команда: </a:t>
            </a:r>
            <a:r>
              <a:rPr lang="ru-RU" sz="3200" b="1" i="1" dirty="0" smtClean="0">
                <a:solidFill>
                  <a:srgbClr val="00B050"/>
                </a:solidFill>
                <a:latin typeface="Bookman Old Style" pitchFamily="18" charset="0"/>
              </a:rPr>
              <a:t>вода</a:t>
            </a:r>
          </a:p>
          <a:p>
            <a:pPr algn="ctr"/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5 команда: </a:t>
            </a:r>
            <a:r>
              <a:rPr lang="ru-RU" sz="3200" b="1" i="1" dirty="0" smtClean="0">
                <a:solidFill>
                  <a:srgbClr val="00B050"/>
                </a:solidFill>
                <a:latin typeface="Bookman Old Style" pitchFamily="18" charset="0"/>
              </a:rPr>
              <a:t>язык</a:t>
            </a:r>
          </a:p>
          <a:p>
            <a:pPr algn="ctr"/>
            <a:endParaRPr lang="ru-RU" sz="3200" b="1" i="1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endParaRPr lang="ru-RU" sz="3200" b="1" i="1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endParaRPr lang="ru-RU" sz="32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4103" name="Picture 7" descr="C:\Users\User\Pictures\73917299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596167"/>
            <a:ext cx="1019175" cy="1095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143109" y="1857364"/>
            <a:ext cx="564360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Фразеологические загадки</a:t>
            </a:r>
            <a:endParaRPr lang="ru-RU" sz="3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4033" name="Picture 1" descr="C:\Users\Uzer\Desktop\Наташа 2015\смайлы\Смайлики\009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43834" y="1643050"/>
            <a:ext cx="1285884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37919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rgbClr val="F79646">
                      <a:lumMod val="7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285852" y="357166"/>
            <a:ext cx="7566572" cy="103327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48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Задание №3</a:t>
            </a:r>
            <a:endParaRPr lang="ru-RU" sz="4800" b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1146175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4282" y="1785926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ВОПРОС: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5572140"/>
            <a:ext cx="7357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Bookman Old Style" pitchFamily="18" charset="0"/>
              </a:rPr>
              <a:t>Правильный ответ: 4 </a:t>
            </a:r>
            <a:endParaRPr lang="ru-RU" sz="32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4103" name="Picture 7" descr="C:\Users\User\Pictures\73917299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596167"/>
            <a:ext cx="1019175" cy="1095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571604" y="1643050"/>
            <a:ext cx="642942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Определите, сколько предложений</a:t>
            </a:r>
          </a:p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в тексте</a:t>
            </a:r>
            <a:endParaRPr lang="ru-RU" sz="3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786" y="3714752"/>
            <a:ext cx="77867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Bookman Old Style" pitchFamily="18" charset="0"/>
              </a:rPr>
              <a:t>На реке Коля удил рыбу рядом с ним был кот Васька кот таскал рыбу из ведра ай да хитрец. </a:t>
            </a:r>
            <a:endParaRPr lang="ru-RU" sz="2800" dirty="0">
              <a:latin typeface="Bookman Old Style" pitchFamily="18" charset="0"/>
            </a:endParaRPr>
          </a:p>
        </p:txBody>
      </p:sp>
      <p:pic>
        <p:nvPicPr>
          <p:cNvPr id="43009" name="Picture 1" descr="C:\Users\Uzer\Desktop\Наташа 2015\смайлы\Смайлики\314889979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72396" y="1643050"/>
            <a:ext cx="1250165" cy="10715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7919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rgbClr val="F79646">
                      <a:lumMod val="7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285852" y="357166"/>
            <a:ext cx="7566572" cy="103327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4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Задание №4</a:t>
            </a:r>
            <a:endParaRPr lang="ru-RU" sz="4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1146175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1856647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ВОПРОС: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4929198"/>
            <a:ext cx="7357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Bookman Old Style" pitchFamily="18" charset="0"/>
              </a:rPr>
              <a:t>Правильный ответ:</a:t>
            </a:r>
            <a:endParaRPr lang="ru-RU" sz="32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4103" name="Picture 7" descr="C:\Users\User\Pictures\73917299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596167"/>
            <a:ext cx="1019175" cy="1095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143108" y="1857364"/>
            <a:ext cx="521497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Запишите слова по транскрипции</a:t>
            </a:r>
            <a:endParaRPr lang="ru-RU" sz="3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857192" y="3286124"/>
            <a:ext cx="8286808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Bookman Old Style" pitchFamily="18" charset="0"/>
              </a:rPr>
              <a:t>[</a:t>
            </a:r>
            <a:r>
              <a:rPr lang="ru-RU" sz="4000" b="1" dirty="0" err="1" smtClean="0">
                <a:solidFill>
                  <a:srgbClr val="7030A0"/>
                </a:solidFill>
                <a:latin typeface="Bookman Old Style" pitchFamily="18" charset="0"/>
              </a:rPr>
              <a:t>дошт</a:t>
            </a:r>
            <a:r>
              <a:rPr lang="ru-RU" sz="4000" b="1" dirty="0" smtClean="0">
                <a:solidFill>
                  <a:srgbClr val="7030A0"/>
                </a:solidFill>
                <a:latin typeface="Bookman Old Style" pitchFamily="18" charset="0"/>
              </a:rPr>
              <a:t>’], [ </a:t>
            </a:r>
            <a:r>
              <a:rPr lang="ru-RU" sz="4000" b="1" dirty="0" err="1" smtClean="0">
                <a:solidFill>
                  <a:srgbClr val="7030A0"/>
                </a:solidFill>
                <a:latin typeface="Bookman Old Style" pitchFamily="18" charset="0"/>
              </a:rPr>
              <a:t>т’этрат</a:t>
            </a:r>
            <a:r>
              <a:rPr lang="ru-RU" sz="4000" b="1" dirty="0" smtClean="0">
                <a:solidFill>
                  <a:srgbClr val="7030A0"/>
                </a:solidFill>
                <a:latin typeface="Bookman Old Style" pitchFamily="18" charset="0"/>
              </a:rPr>
              <a:t>’],  [</a:t>
            </a:r>
            <a:r>
              <a:rPr lang="ru-RU" sz="4000" b="1" dirty="0" err="1" smtClean="0">
                <a:solidFill>
                  <a:srgbClr val="7030A0"/>
                </a:solidFill>
                <a:latin typeface="Bookman Old Style" pitchFamily="18" charset="0"/>
              </a:rPr>
              <a:t>фарэл</a:t>
            </a:r>
            <a:r>
              <a:rPr lang="ru-RU" sz="4000" b="1" dirty="0" smtClean="0">
                <a:solidFill>
                  <a:srgbClr val="7030A0"/>
                </a:solidFill>
                <a:latin typeface="Bookman Old Style" pitchFamily="18" charset="0"/>
              </a:rPr>
              <a:t>’], [</a:t>
            </a:r>
            <a:r>
              <a:rPr lang="ru-RU" sz="4000" b="1" dirty="0" err="1" smtClean="0">
                <a:solidFill>
                  <a:srgbClr val="7030A0"/>
                </a:solidFill>
                <a:latin typeface="Bookman Old Style" pitchFamily="18" charset="0"/>
              </a:rPr>
              <a:t>тр’эл</a:t>
            </a:r>
            <a:r>
              <a:rPr lang="ru-RU" sz="4000" b="1" dirty="0" smtClean="0">
                <a:solidFill>
                  <a:srgbClr val="7030A0"/>
                </a:solidFill>
                <a:latin typeface="Bookman Old Style" pitchFamily="18" charset="0"/>
              </a:rPr>
              <a:t>’], [</a:t>
            </a:r>
            <a:r>
              <a:rPr lang="ru-RU" sz="4000" b="1" dirty="0" err="1" smtClean="0">
                <a:solidFill>
                  <a:srgbClr val="7030A0"/>
                </a:solidFill>
                <a:latin typeface="Bookman Old Style" pitchFamily="18" charset="0"/>
              </a:rPr>
              <a:t>л’эсн’ица</a:t>
            </a:r>
            <a:r>
              <a:rPr lang="ru-RU" sz="4000" b="1" dirty="0" smtClean="0">
                <a:solidFill>
                  <a:srgbClr val="7030A0"/>
                </a:solidFill>
                <a:latin typeface="Bookman Old Style" pitchFamily="18" charset="0"/>
              </a:rPr>
              <a:t>], [</a:t>
            </a:r>
            <a:r>
              <a:rPr lang="ru-RU" sz="4000" b="1" dirty="0" err="1" smtClean="0">
                <a:solidFill>
                  <a:srgbClr val="7030A0"/>
                </a:solidFill>
                <a:latin typeface="Bookman Old Style" pitchFamily="18" charset="0"/>
              </a:rPr>
              <a:t>бал’эзн</a:t>
            </a:r>
            <a:r>
              <a:rPr lang="ru-RU" sz="4000" b="1" dirty="0" smtClean="0">
                <a:solidFill>
                  <a:srgbClr val="7030A0"/>
                </a:solidFill>
                <a:latin typeface="Bookman Old Style" pitchFamily="18" charset="0"/>
              </a:rPr>
              <a:t>’].</a:t>
            </a:r>
          </a:p>
          <a:p>
            <a:pPr algn="ctr"/>
            <a:endParaRPr lang="ru-RU" sz="3600" dirty="0" smtClean="0">
              <a:latin typeface="Bookman Old Style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 </a:t>
            </a:r>
            <a:endParaRPr kumimoji="0" lang="ru-RU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785786" y="5500702"/>
            <a:ext cx="671517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ko-KR" sz="2800" b="1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Bookman Old Style" pitchFamily="18" charset="0"/>
                <a:ea typeface="Batang" pitchFamily="18" charset="-127"/>
                <a:cs typeface="Times New Roman" pitchFamily="18" charset="0"/>
              </a:rPr>
              <a:t>дождь, тетрадь, форель, трель, лестница, болезнь</a:t>
            </a:r>
            <a:endParaRPr kumimoji="0" lang="ru-RU" altLang="ko-K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41986" name="Picture 2" descr="C:\Users\Uzer\Desktop\Наташа 2015\смайлы\Смайлики\big_smiles_13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07048" y="1785925"/>
            <a:ext cx="1479794" cy="1243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37919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19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397</Words>
  <Application>Microsoft Office PowerPoint</Application>
  <PresentationFormat>Экран (4:3)</PresentationFormat>
  <Paragraphs>99</Paragraphs>
  <Slides>12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Uzer</cp:lastModifiedBy>
  <cp:revision>41</cp:revision>
  <dcterms:created xsi:type="dcterms:W3CDTF">2016-03-25T18:23:03Z</dcterms:created>
  <dcterms:modified xsi:type="dcterms:W3CDTF">2017-12-06T06:26:36Z</dcterms:modified>
</cp:coreProperties>
</file>