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9" r:id="rId4"/>
    <p:sldId id="276" r:id="rId5"/>
    <p:sldId id="277" r:id="rId6"/>
    <p:sldId id="285" r:id="rId7"/>
    <p:sldId id="279" r:id="rId8"/>
    <p:sldId id="287" r:id="rId9"/>
    <p:sldId id="267" r:id="rId10"/>
    <p:sldId id="288" r:id="rId11"/>
    <p:sldId id="290" r:id="rId12"/>
    <p:sldId id="274" r:id="rId13"/>
    <p:sldId id="282" r:id="rId14"/>
    <p:sldId id="291" r:id="rId15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05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1789B-CCE2-447C-8CA5-C8AECBEA9B4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69106-1EE2-4D13-84F1-4B9DE0379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7771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39752" y="1268760"/>
            <a:ext cx="4104456" cy="28803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1268760"/>
            <a:ext cx="3618106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Знакомство</a:t>
            </a:r>
          </a:p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буквой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ru-RU" sz="88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6"/>
          <p:cNvSpPr>
            <a:spLocks noChangeArrowheads="1" noChangeShapeType="1" noTextEdit="1"/>
          </p:cNvSpPr>
          <p:nvPr/>
        </p:nvSpPr>
        <p:spPr bwMode="auto">
          <a:xfrm>
            <a:off x="785786" y="260350"/>
            <a:ext cx="7572429" cy="8111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Обобщение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4071942"/>
            <a:ext cx="350520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Тт</a:t>
            </a:r>
            <a:endParaRPr lang="ru-RU" sz="1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000108"/>
            <a:ext cx="14012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[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</a:t>
            </a:r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]</a:t>
            </a:r>
            <a:r>
              <a:rPr lang="ru-RU" sz="60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000108"/>
            <a:ext cx="1857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[</a:t>
            </a:r>
            <a:r>
              <a:rPr lang="ru-RU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т’</a:t>
            </a:r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]</a:t>
            </a:r>
            <a:endParaRPr lang="ru-RU" sz="7200" dirty="0"/>
          </a:p>
        </p:txBody>
      </p:sp>
      <p:sp>
        <p:nvSpPr>
          <p:cNvPr id="8" name="Стрелка вниз 7"/>
          <p:cNvSpPr/>
          <p:nvPr/>
        </p:nvSpPr>
        <p:spPr>
          <a:xfrm rot="2246848">
            <a:off x="3441514" y="1778672"/>
            <a:ext cx="509596" cy="945362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2714620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643182"/>
            <a:ext cx="914400" cy="914400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3571876"/>
            <a:ext cx="698946" cy="1000132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C:\Users\Uzer\Desktop\картинки к уроку\rapoo-H8060_p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357694"/>
            <a:ext cx="1960554" cy="1960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трелка вниз 12"/>
          <p:cNvSpPr/>
          <p:nvPr/>
        </p:nvSpPr>
        <p:spPr>
          <a:xfrm rot="19232712">
            <a:off x="4283301" y="1776082"/>
            <a:ext cx="498963" cy="945885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2786058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а о у э </a:t>
            </a:r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ы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2786058"/>
            <a:ext cx="238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я ё </a:t>
            </a:r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ю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е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 и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Oval 2"/>
          <p:cNvSpPr>
            <a:spLocks noChangeArrowheads="1"/>
          </p:cNvSpPr>
          <p:nvPr/>
        </p:nvSpPr>
        <p:spPr bwMode="auto">
          <a:xfrm>
            <a:off x="3779838" y="2708275"/>
            <a:ext cx="1368425" cy="1081088"/>
          </a:xfrm>
          <a:prstGeom prst="ellipse">
            <a:avLst/>
          </a:prstGeom>
          <a:solidFill>
            <a:srgbClr val="00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6600"/>
                </a:solidFill>
                <a:latin typeface="Comic Sans MS" pitchFamily="66" charset="0"/>
              </a:rPr>
              <a:t>Молодцы</a:t>
            </a:r>
            <a:r>
              <a:rPr lang="ru-RU" sz="2000">
                <a:latin typeface="Comic Sans MS" pitchFamily="66" charset="0"/>
              </a:rPr>
              <a:t>!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Спасибо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за урок!</a:t>
            </a:r>
          </a:p>
        </p:txBody>
      </p:sp>
      <p:sp>
        <p:nvSpPr>
          <p:cNvPr id="47108" name="Oval 4"/>
          <p:cNvSpPr>
            <a:spLocks noChangeArrowheads="1"/>
          </p:cNvSpPr>
          <p:nvPr/>
        </p:nvSpPr>
        <p:spPr bwMode="auto">
          <a:xfrm rot="19608921">
            <a:off x="4545754" y="1223904"/>
            <a:ext cx="3382963" cy="1368425"/>
          </a:xfrm>
          <a:prstGeom prst="ellipse">
            <a:avLst/>
          </a:prstGeom>
          <a:solidFill>
            <a:srgbClr val="CC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Я бы  хотел …</a:t>
            </a:r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 rot="18009122">
            <a:off x="1769227" y="4540019"/>
            <a:ext cx="3382962" cy="1412875"/>
          </a:xfrm>
          <a:prstGeom prst="ellipse">
            <a:avLst/>
          </a:prstGeom>
          <a:solidFill>
            <a:srgbClr val="00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Comic Sans MS" pitchFamily="66" charset="0"/>
              </a:rPr>
              <a:t> Я  научился …</a:t>
            </a:r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428596" y="2643182"/>
            <a:ext cx="3382963" cy="1152525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b="1" dirty="0">
                <a:latin typeface="Comic Sans MS" pitchFamily="66" charset="0"/>
              </a:rPr>
              <a:t>Я узнал новое…</a:t>
            </a:r>
          </a:p>
        </p:txBody>
      </p:sp>
      <p:sp>
        <p:nvSpPr>
          <p:cNvPr id="47111" name="Oval 7"/>
          <p:cNvSpPr>
            <a:spLocks noChangeArrowheads="1"/>
          </p:cNvSpPr>
          <p:nvPr/>
        </p:nvSpPr>
        <p:spPr bwMode="auto">
          <a:xfrm rot="2458139">
            <a:off x="4643438" y="4005263"/>
            <a:ext cx="3382962" cy="1152525"/>
          </a:xfrm>
          <a:prstGeom prst="ellipse">
            <a:avLst/>
          </a:prstGeom>
          <a:solidFill>
            <a:srgbClr val="FFCC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Я  </a:t>
            </a:r>
            <a:r>
              <a:rPr lang="ru-RU" sz="2400" b="1" dirty="0">
                <a:latin typeface="Comic Sans MS" pitchFamily="66" charset="0"/>
              </a:rPr>
              <a:t>буду  всегда …</a:t>
            </a:r>
          </a:p>
        </p:txBody>
      </p:sp>
      <p:sp>
        <p:nvSpPr>
          <p:cNvPr id="47113" name="Oval 9"/>
          <p:cNvSpPr>
            <a:spLocks noChangeArrowheads="1"/>
          </p:cNvSpPr>
          <p:nvPr/>
        </p:nvSpPr>
        <p:spPr bwMode="auto">
          <a:xfrm rot="3317277">
            <a:off x="1886744" y="796131"/>
            <a:ext cx="3140076" cy="1303337"/>
          </a:xfrm>
          <a:prstGeom prst="ellipse">
            <a:avLst/>
          </a:prstGeom>
          <a:solidFill>
            <a:srgbClr val="FFFFCC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b="1" dirty="0">
                <a:latin typeface="Comic Sans MS" pitchFamily="66" charset="0"/>
              </a:rPr>
              <a:t>Мне понравилось…</a:t>
            </a:r>
          </a:p>
        </p:txBody>
      </p:sp>
      <p:sp>
        <p:nvSpPr>
          <p:cNvPr id="47114" name="Oval 10"/>
          <p:cNvSpPr>
            <a:spLocks noChangeArrowheads="1"/>
          </p:cNvSpPr>
          <p:nvPr/>
        </p:nvSpPr>
        <p:spPr bwMode="auto">
          <a:xfrm>
            <a:off x="3786188" y="2714625"/>
            <a:ext cx="1368425" cy="1081088"/>
          </a:xfrm>
          <a:prstGeom prst="ellipse">
            <a:avLst/>
          </a:prstGeom>
          <a:solidFill>
            <a:srgbClr val="00CC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Comic Sans MS" pitchFamily="66" charset="0"/>
            </a:endParaRPr>
          </a:p>
        </p:txBody>
      </p:sp>
      <p:pic>
        <p:nvPicPr>
          <p:cNvPr id="22539" name="Picture 11" descr="f5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2688" y="3068638"/>
            <a:ext cx="1611312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decel="100000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50" autoRev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250" autoRev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471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471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471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54" dur="500" fill="hold"/>
                                        <p:tgtEl>
                                          <p:spTgt spid="471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6" grpId="1"/>
      <p:bldP spid="47108" grpId="0" animBg="1"/>
      <p:bldP spid="47109" grpId="0" animBg="1"/>
      <p:bldP spid="47110" grpId="0" animBg="1"/>
      <p:bldP spid="47111" grpId="0" animBg="1"/>
      <p:bldP spid="47113" grpId="0" animBg="1"/>
      <p:bldP spid="471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571480"/>
            <a:ext cx="6934200" cy="6072230"/>
          </a:xfrm>
        </p:spPr>
        <p:txBody>
          <a:bodyPr>
            <a:noAutofit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Урок полезен, всё понятно!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b="1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Лишь кое – </a:t>
            </a: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что </a:t>
            </a: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чуть – </a:t>
            </a:r>
            <a:r>
              <a:rPr lang="ru-RU" b="1" i="1" dirty="0" err="1" smtClean="0">
                <a:solidFill>
                  <a:srgbClr val="0070C0"/>
                </a:solidFill>
                <a:latin typeface="Bookman Old Style" pitchFamily="18" charset="0"/>
              </a:rPr>
              <a:t>чуть</a:t>
            </a: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 не ясно.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b="1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Ещё придётся потрудиться…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b="1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Да,  трудно всё-таки учиться!</a:t>
            </a:r>
            <a:endParaRPr lang="ru-RU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42911" y="357166"/>
            <a:ext cx="1428778" cy="1214446"/>
          </a:xfrm>
          <a:prstGeom prst="star5">
            <a:avLst/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857375"/>
            <a:ext cx="1000151" cy="928683"/>
          </a:xfrm>
          <a:prstGeom prst="rect">
            <a:avLst/>
          </a:prstGeom>
          <a:solidFill>
            <a:srgbClr val="00B05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14348" y="3500438"/>
            <a:ext cx="1357340" cy="1071566"/>
          </a:xfrm>
          <a:prstGeom prst="triangle">
            <a:avLst/>
          </a:prstGeom>
          <a:solidFill>
            <a:srgbClr val="00206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4348" y="5000636"/>
            <a:ext cx="1357322" cy="1428764"/>
          </a:xfrm>
          <a:prstGeom prst="ellipse">
            <a:avLst/>
          </a:prstGeom>
          <a:solidFill>
            <a:schemeClr val="accent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357166"/>
            <a:ext cx="6061260" cy="1296143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>Домашнее задание:</a:t>
            </a:r>
            <a:endParaRPr lang="ru-RU" sz="5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857364"/>
            <a:ext cx="8072494" cy="34290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810511"/>
                </a:solidFill>
                <a:latin typeface="Bookman Old Style" pitchFamily="18" charset="0"/>
              </a:rPr>
              <a:t>Прочитать текст на стр.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50"/>
                </a:solidFill>
                <a:latin typeface="Bookman Old Style" pitchFamily="18" charset="0"/>
              </a:rPr>
              <a:t>Провести звуковой анализ слов :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тень, торт, нитки, тюлень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Придумать слова с изученными  звуками, сгруппировать их по твердости – мягкости.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Татьяна\Desktop\tim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4968970"/>
            <a:ext cx="2786050" cy="1889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C:\Users\Uzer\Desktop\Наташа 2015\смайлы\Смайлики\57072114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1743928" cy="1581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5819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174625"/>
            <a:ext cx="9088438" cy="650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0" y="36513"/>
            <a:ext cx="9204325" cy="6858000"/>
          </a:xfrm>
          <a:prstGeom prst="frame">
            <a:avLst>
              <a:gd name="adj1" fmla="val 3061"/>
            </a:avLst>
          </a:prstGeom>
          <a:solidFill>
            <a:srgbClr val="66C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4584" name="Рисунок 3" descr="s773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4365625"/>
            <a:ext cx="158273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1571604" y="2143116"/>
            <a:ext cx="5761038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" b="1" dirty="0">
                <a:solidFill>
                  <a:srgbClr val="2407A1"/>
                </a:solidFill>
                <a:latin typeface="Calibri" pitchFamily="34" charset="0"/>
              </a:rPr>
              <a:t/>
            </a:r>
            <a:br>
              <a:rPr lang="ru-RU" sz="100" b="1" dirty="0">
                <a:solidFill>
                  <a:srgbClr val="2407A1"/>
                </a:solidFill>
                <a:latin typeface="Calibri" pitchFamily="34" charset="0"/>
              </a:rPr>
            </a:br>
            <a:r>
              <a:rPr lang="ru-RU" sz="3300" b="1" dirty="0">
                <a:solidFill>
                  <a:srgbClr val="2407A1"/>
                </a:solidFill>
                <a:latin typeface="Calibri" pitchFamily="34" charset="0"/>
              </a:rPr>
              <a:t>Желаю вам крепкого здоровья, отличных оценок, счастья, бодрости и хорошего настроения. </a:t>
            </a:r>
            <a:br>
              <a:rPr lang="ru-RU" sz="3300" b="1" dirty="0">
                <a:solidFill>
                  <a:srgbClr val="2407A1"/>
                </a:solidFill>
                <a:latin typeface="Calibri" pitchFamily="34" charset="0"/>
              </a:rPr>
            </a:br>
            <a:endParaRPr lang="ru-RU" sz="4000" b="1" dirty="0">
              <a:solidFill>
                <a:srgbClr val="CC33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779912" y="2421316"/>
            <a:ext cx="4492551" cy="35961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  <a:t/>
            </a:r>
            <a:b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</a:br>
            <a:endParaRPr lang="ru-RU" sz="5400" b="1" i="1" dirty="0" smtClean="0">
              <a:solidFill>
                <a:srgbClr val="A50021"/>
              </a:solidFill>
              <a:latin typeface="Arial" charset="0"/>
              <a:cs typeface="Arial" charset="0"/>
            </a:endParaRPr>
          </a:p>
        </p:txBody>
      </p:sp>
      <p:pic>
        <p:nvPicPr>
          <p:cNvPr id="2053" name="Picture 5" descr="C:\Users\Татьяна\Desktop\189605-fb04deffc97780b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124744"/>
            <a:ext cx="4119553" cy="542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071934" y="357166"/>
            <a:ext cx="45005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Прозвенел звонок и смолк.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Начинается урок.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Тихо девочки за парты сели,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Тихо мальчики за парты сели.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 меня все посмотрели.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Отдохнуть вы все успели?                    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    Что ж, теперь пора за дело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8434" name="Picture 2" descr="C:\Users\Uzer\Desktop\Наташа 2015\смайлы\77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855969"/>
            <a:ext cx="1785950" cy="2009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2357438" y="571500"/>
            <a:ext cx="43926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ЗВУКИ</a:t>
            </a:r>
          </a:p>
        </p:txBody>
      </p:sp>
      <p:sp>
        <p:nvSpPr>
          <p:cNvPr id="3075" name="Line 6"/>
          <p:cNvSpPr>
            <a:spLocks noChangeShapeType="1"/>
          </p:cNvSpPr>
          <p:nvPr/>
        </p:nvSpPr>
        <p:spPr bwMode="auto">
          <a:xfrm flipH="1">
            <a:off x="2428875" y="1500188"/>
            <a:ext cx="1871663" cy="72072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6" name="Line 7"/>
          <p:cNvSpPr>
            <a:spLocks noChangeShapeType="1"/>
          </p:cNvSpPr>
          <p:nvPr/>
        </p:nvSpPr>
        <p:spPr bwMode="auto">
          <a:xfrm>
            <a:off x="4286250" y="1500188"/>
            <a:ext cx="1728788" cy="72072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WordArt 8"/>
          <p:cNvSpPr>
            <a:spLocks noChangeArrowheads="1" noChangeShapeType="1" noTextEdit="1"/>
          </p:cNvSpPr>
          <p:nvPr/>
        </p:nvSpPr>
        <p:spPr bwMode="auto">
          <a:xfrm>
            <a:off x="928688" y="2357438"/>
            <a:ext cx="2663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гласные</a:t>
            </a:r>
          </a:p>
        </p:txBody>
      </p:sp>
      <p:sp>
        <p:nvSpPr>
          <p:cNvPr id="16394" name="WordArt 10"/>
          <p:cNvSpPr>
            <a:spLocks noChangeArrowheads="1" noChangeShapeType="1" noTextEdit="1"/>
          </p:cNvSpPr>
          <p:nvPr/>
        </p:nvSpPr>
        <p:spPr bwMode="auto">
          <a:xfrm>
            <a:off x="4500563" y="2286000"/>
            <a:ext cx="3311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согласные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785938" y="3071813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857750" y="3000375"/>
            <a:ext cx="914400" cy="914400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357938" y="3000375"/>
            <a:ext cx="914400" cy="9144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2" name="Line 6"/>
          <p:cNvSpPr>
            <a:spLocks noChangeShapeType="1"/>
          </p:cNvSpPr>
          <p:nvPr/>
        </p:nvSpPr>
        <p:spPr bwMode="auto">
          <a:xfrm flipH="1">
            <a:off x="4929188" y="4071938"/>
            <a:ext cx="1014412" cy="785812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83" name="Line 7"/>
          <p:cNvSpPr>
            <a:spLocks noChangeShapeType="1"/>
          </p:cNvSpPr>
          <p:nvPr/>
        </p:nvSpPr>
        <p:spPr bwMode="auto">
          <a:xfrm>
            <a:off x="5929313" y="4071938"/>
            <a:ext cx="1143000" cy="71437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" name="Picture 10" descr="C:\Users\Uzer\Desktop\картинки к уроку\rapoo-H8060_p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5000636"/>
            <a:ext cx="1674802" cy="1674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1" descr="C:\Users\Uzer\Desktop\картинки к уроку\pic-20160320-500x700-419275543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929198"/>
            <a:ext cx="1500198" cy="1789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nimBg="1"/>
      <p:bldP spid="16394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714744" y="-214338"/>
            <a:ext cx="5078368" cy="428628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Звуки</a:t>
            </a:r>
            <a: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  <a:t/>
            </a:r>
            <a:b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</a:br>
            <a: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  <a:t/>
            </a:r>
            <a:b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</a:br>
            <a: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  <a:t>  </a:t>
            </a:r>
            <a:b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</a:br>
            <a:r>
              <a:rPr lang="ru-RU" sz="5400" b="1" i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буквы</a:t>
            </a:r>
            <a:r>
              <a:rPr lang="ru-RU" sz="5400" b="1" i="1" dirty="0" smtClean="0">
                <a:solidFill>
                  <a:srgbClr val="A50021"/>
                </a:solidFill>
                <a:latin typeface="Arial" charset="0"/>
                <a:cs typeface="Arial" charset="0"/>
              </a:rPr>
              <a:t> </a:t>
            </a:r>
            <a:endParaRPr lang="ru-RU" sz="6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Татьяна\Desktop\189605-fb04deffc97780b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124744"/>
            <a:ext cx="4119553" cy="542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14810" y="1142984"/>
            <a:ext cx="43924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cs typeface="Times New Roman" pitchFamily="18" charset="0"/>
              </a:rPr>
              <a:t>[</a:t>
            </a:r>
            <a:r>
              <a:rPr lang="ru-RU" sz="8800" dirty="0" smtClean="0">
                <a:solidFill>
                  <a:srgbClr val="0070C0"/>
                </a:solidFill>
                <a:cs typeface="Times New Roman" pitchFamily="18" charset="0"/>
              </a:rPr>
              <a:t>т</a:t>
            </a:r>
            <a:r>
              <a:rPr lang="en-US" sz="8800" dirty="0" smtClean="0">
                <a:cs typeface="Times New Roman" pitchFamily="18" charset="0"/>
              </a:rPr>
              <a:t>]</a:t>
            </a:r>
            <a:r>
              <a:rPr lang="ru-RU" sz="8800" dirty="0" smtClean="0">
                <a:cs typeface="Times New Roman" pitchFamily="18" charset="0"/>
              </a:rPr>
              <a:t> </a:t>
            </a:r>
            <a:r>
              <a:rPr lang="ru-RU" sz="8800" dirty="0" smtClean="0"/>
              <a:t>[</a:t>
            </a:r>
            <a:r>
              <a:rPr lang="ru-RU" sz="8800" dirty="0">
                <a:solidFill>
                  <a:srgbClr val="00B050"/>
                </a:solidFill>
              </a:rPr>
              <a:t>т</a:t>
            </a:r>
            <a:r>
              <a:rPr lang="ru-RU" sz="8800" dirty="0" smtClean="0"/>
              <a:t>’]</a:t>
            </a:r>
          </a:p>
          <a:p>
            <a:pPr algn="ctr"/>
            <a:r>
              <a:rPr lang="en-US" sz="8800" dirty="0" smtClean="0">
                <a:cs typeface="Times New Roman" pitchFamily="18" charset="0"/>
              </a:rPr>
              <a:t> </a:t>
            </a:r>
          </a:p>
          <a:p>
            <a:pPr algn="ctr"/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 descr="C:\Users\Uzer\Desktop\Наташа 2015\смайлы\Смайлики\4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857760"/>
            <a:ext cx="1666880" cy="166688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286380" y="4000504"/>
            <a:ext cx="20002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 </a:t>
            </a:r>
            <a:r>
              <a:rPr lang="ru-RU" sz="9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67663C-732A-4242-833F-D183C61BA05C}" type="datetime1">
              <a:rPr lang="ru-RU" smtClean="0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360C1-2601-41AD-9AC1-329B690D748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/>
          </p:cNvSpPr>
          <p:nvPr/>
        </p:nvSpPr>
        <p:spPr>
          <a:xfrm>
            <a:off x="857224" y="571480"/>
            <a:ext cx="7497763" cy="64293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Цель урока:</a:t>
            </a:r>
            <a:endParaRPr lang="ru-RU" sz="6000" b="1" i="1" dirty="0">
              <a:solidFill>
                <a:srgbClr val="0070C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285720" y="2000240"/>
            <a:ext cx="8429629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ru-RU" sz="3200" b="1" i="1" dirty="0">
                <a:solidFill>
                  <a:srgbClr val="C00000"/>
                </a:solidFill>
                <a:latin typeface="Corbel" pitchFamily="34" charset="0"/>
              </a:rPr>
              <a:t>Познакомиться с   …   </a:t>
            </a:r>
            <a:endParaRPr lang="ru-RU" sz="3200" b="1" i="1" dirty="0" smtClean="0">
              <a:solidFill>
                <a:srgbClr val="C00000"/>
              </a:solidFill>
              <a:latin typeface="Corbel" pitchFamily="34" charset="0"/>
            </a:endParaRPr>
          </a:p>
          <a:p>
            <a:pPr marL="365125" indent="-282575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Corbel" pitchFamily="34" charset="0"/>
              </a:rPr>
              <a:t>                     </a:t>
            </a:r>
            <a:endParaRPr lang="ru-RU" sz="3200" b="1" i="1" dirty="0">
              <a:solidFill>
                <a:srgbClr val="C00000"/>
              </a:solidFill>
              <a:latin typeface="Corbel" pitchFamily="34" charset="0"/>
            </a:endParaRPr>
          </a:p>
          <a:p>
            <a:pPr marL="365125" indent="-282575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ru-RU" sz="3200" b="1" i="1" dirty="0">
                <a:solidFill>
                  <a:srgbClr val="C00000"/>
                </a:solidFill>
                <a:latin typeface="Corbel" pitchFamily="34" charset="0"/>
              </a:rPr>
              <a:t>Учиться выделять  </a:t>
            </a:r>
            <a:r>
              <a:rPr lang="ru-RU" sz="3200" b="1" i="1" dirty="0" smtClean="0">
                <a:solidFill>
                  <a:srgbClr val="C00000"/>
                </a:solidFill>
                <a:latin typeface="Corbel" pitchFamily="34" charset="0"/>
              </a:rPr>
              <a:t>…                   </a:t>
            </a:r>
          </a:p>
          <a:p>
            <a:pPr marL="365125" indent="-282575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rbel" pitchFamily="34" charset="0"/>
              </a:rPr>
              <a:t>                 </a:t>
            </a:r>
            <a:endParaRPr lang="ru-RU" sz="2800" b="1" i="1" dirty="0">
              <a:solidFill>
                <a:srgbClr val="002060"/>
              </a:solidFill>
              <a:latin typeface="Corbel" pitchFamily="34" charset="0"/>
            </a:endParaRPr>
          </a:p>
          <a:p>
            <a:pPr marL="365125" indent="-282575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ru-RU" sz="3200" b="1" i="1" dirty="0">
                <a:solidFill>
                  <a:srgbClr val="C00000"/>
                </a:solidFill>
                <a:latin typeface="Corbel" pitchFamily="34" charset="0"/>
              </a:rPr>
              <a:t>Учиться читать  </a:t>
            </a:r>
            <a:r>
              <a:rPr lang="ru-RU" sz="2800" b="1" i="1" dirty="0">
                <a:solidFill>
                  <a:srgbClr val="002060"/>
                </a:solidFill>
                <a:latin typeface="Corbel" pitchFamily="34" charset="0"/>
              </a:rPr>
              <a:t>….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4000496" y="1928802"/>
            <a:ext cx="4835525" cy="5048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800" b="1" i="1" dirty="0">
                <a:solidFill>
                  <a:srgbClr val="031D9D"/>
                </a:solidFill>
                <a:latin typeface="Corbel" pitchFamily="34" charset="0"/>
              </a:rPr>
              <a:t>новыми </a:t>
            </a:r>
            <a:r>
              <a:rPr lang="ru-RU" sz="2800" b="1" i="1" dirty="0" smtClean="0">
                <a:solidFill>
                  <a:srgbClr val="031D9D"/>
                </a:solidFill>
                <a:latin typeface="Corbel" pitchFamily="34" charset="0"/>
              </a:rPr>
              <a:t>звуками </a:t>
            </a:r>
            <a:r>
              <a:rPr lang="ru-RU" sz="2800" b="1" i="1" dirty="0">
                <a:solidFill>
                  <a:srgbClr val="031D9D"/>
                </a:solidFill>
                <a:latin typeface="Corbel" pitchFamily="34" charset="0"/>
              </a:rPr>
              <a:t>и буквой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4143372" y="3000372"/>
            <a:ext cx="4043363" cy="495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800" b="1" i="1" dirty="0">
                <a:solidFill>
                  <a:srgbClr val="031D9D"/>
                </a:solidFill>
                <a:latin typeface="Corbel" pitchFamily="34" charset="0"/>
              </a:rPr>
              <a:t>новый звук в словах</a:t>
            </a: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3786182" y="3786190"/>
            <a:ext cx="5078413" cy="1143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800" b="1" i="1" dirty="0">
                <a:solidFill>
                  <a:srgbClr val="002060"/>
                </a:solidFill>
                <a:latin typeface="Corbel" pitchFamily="34" charset="0"/>
              </a:rPr>
              <a:t>слоги, слова и  предложения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800" b="1" i="1" dirty="0">
                <a:solidFill>
                  <a:srgbClr val="002060"/>
                </a:solidFill>
                <a:latin typeface="Corbel" pitchFamily="34" charset="0"/>
              </a:rPr>
              <a:t>с новой буквой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67663C-732A-4242-833F-D183C61BA05C}" type="datetime1">
              <a:rPr lang="ru-RU" smtClean="0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360C1-2601-41AD-9AC1-329B690D748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6"/>
          <p:cNvSpPr>
            <a:spLocks noChangeArrowheads="1" noChangeShapeType="1" noTextEdit="1"/>
          </p:cNvSpPr>
          <p:nvPr/>
        </p:nvSpPr>
        <p:spPr bwMode="auto">
          <a:xfrm>
            <a:off x="785786" y="260350"/>
            <a:ext cx="7572429" cy="8111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Обобщение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4071942"/>
            <a:ext cx="350520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Тт</a:t>
            </a:r>
            <a:endParaRPr lang="ru-RU" sz="1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000108"/>
            <a:ext cx="14012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[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</a:t>
            </a:r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]</a:t>
            </a:r>
            <a:r>
              <a:rPr lang="ru-RU" sz="60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000108"/>
            <a:ext cx="1857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[</a:t>
            </a:r>
            <a:r>
              <a:rPr lang="ru-RU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т’</a:t>
            </a:r>
            <a:r>
              <a:rPr lang="ru-RU" sz="7200" b="1" dirty="0" smtClean="0">
                <a:solidFill>
                  <a:srgbClr val="4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]</a:t>
            </a:r>
            <a:endParaRPr lang="ru-RU" sz="7200" dirty="0"/>
          </a:p>
        </p:txBody>
      </p:sp>
      <p:sp>
        <p:nvSpPr>
          <p:cNvPr id="8" name="Стрелка вниз 7"/>
          <p:cNvSpPr/>
          <p:nvPr/>
        </p:nvSpPr>
        <p:spPr>
          <a:xfrm rot="2246848">
            <a:off x="3441514" y="1778672"/>
            <a:ext cx="509596" cy="945362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2714620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643182"/>
            <a:ext cx="914400" cy="914400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3571876"/>
            <a:ext cx="698946" cy="1000132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C:\Users\Uzer\Desktop\картинки к уроку\rapoo-H8060_p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357694"/>
            <a:ext cx="1960554" cy="1960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трелка вниз 12"/>
          <p:cNvSpPr/>
          <p:nvPr/>
        </p:nvSpPr>
        <p:spPr>
          <a:xfrm rot="19232712">
            <a:off x="4283301" y="1776082"/>
            <a:ext cx="498963" cy="945885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2786058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а о у э </a:t>
            </a:r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ы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2786058"/>
            <a:ext cx="238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я ё </a:t>
            </a:r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ю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е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 и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9" descr="tani5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0"/>
            <a:ext cx="16764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609600" y="5715000"/>
            <a:ext cx="914400" cy="914400"/>
          </a:xfrm>
          <a:prstGeom prst="rec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524000" y="57150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09600" y="4800600"/>
            <a:ext cx="914400" cy="914400"/>
          </a:xfrm>
          <a:prstGeom prst="rec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524000" y="48006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09600" y="3886200"/>
            <a:ext cx="914400" cy="914400"/>
          </a:xfrm>
          <a:prstGeom prst="rec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524000" y="38862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09600" y="2971800"/>
            <a:ext cx="914400" cy="914400"/>
          </a:xfrm>
          <a:prstGeom prst="rec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524000" y="29718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09600" y="2057400"/>
            <a:ext cx="914400" cy="914400"/>
          </a:xfrm>
          <a:prstGeom prst="rec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524000" y="20574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Равнобедренный треугольник 48"/>
          <p:cNvSpPr/>
          <p:nvPr/>
        </p:nvSpPr>
        <p:spPr>
          <a:xfrm>
            <a:off x="304800" y="914400"/>
            <a:ext cx="2438400" cy="1143000"/>
          </a:xfrm>
          <a:prstGeom prst="triangle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62000" y="2057400"/>
            <a:ext cx="572838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ТТТ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52600" y="2057400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И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886200" y="5715000"/>
            <a:ext cx="914400" cy="914400"/>
          </a:xfrm>
          <a:prstGeom prst="rect">
            <a:avLst/>
          </a:prstGeom>
          <a:solidFill>
            <a:srgbClr val="77A3D3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3" y="5643563"/>
            <a:ext cx="928687" cy="1000125"/>
          </a:xfrm>
          <a:prstGeom prst="rect">
            <a:avLst/>
          </a:prstGeom>
          <a:solidFill>
            <a:srgbClr val="FF00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3886200" y="4800600"/>
            <a:ext cx="914400" cy="914400"/>
          </a:xfrm>
          <a:prstGeom prst="rect">
            <a:avLst/>
          </a:prstGeom>
          <a:solidFill>
            <a:srgbClr val="77A3D3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800600" y="48006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886200" y="3886200"/>
            <a:ext cx="914400" cy="914400"/>
          </a:xfrm>
          <a:prstGeom prst="rect">
            <a:avLst/>
          </a:prstGeom>
          <a:solidFill>
            <a:srgbClr val="77A3D3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800600" y="38862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886200" y="2971800"/>
            <a:ext cx="914400" cy="914400"/>
          </a:xfrm>
          <a:prstGeom prst="rect">
            <a:avLst/>
          </a:prstGeom>
          <a:solidFill>
            <a:srgbClr val="77A3D3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800600" y="29718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886200" y="2057400"/>
            <a:ext cx="914400" cy="914400"/>
          </a:xfrm>
          <a:prstGeom prst="rect">
            <a:avLst/>
          </a:prstGeom>
          <a:solidFill>
            <a:srgbClr val="77A3D3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800600" y="205740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3581400" y="914400"/>
            <a:ext cx="2438400" cy="1143000"/>
          </a:xfrm>
          <a:prstGeom prst="triangle">
            <a:avLst/>
          </a:prstGeom>
          <a:solidFill>
            <a:schemeClr val="accent2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4038600" y="2057400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029200" y="2057400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А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029200" y="2971800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О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5029200" y="3886200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У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029200" y="4800600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Ы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995936" y="2996952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85786" y="5643578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995936" y="3861048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55576" y="4797152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995936" y="4797152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785918" y="3000372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Я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1714480" y="3857628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Ё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1714480" y="4786322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Е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714480" y="5715016"/>
            <a:ext cx="48814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Ю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071934" y="5715016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Т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4929190" y="5643578"/>
            <a:ext cx="63102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238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    </vt:lpstr>
      <vt:lpstr>Слайд 3</vt:lpstr>
      <vt:lpstr>Звуки     буквы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Домашнее задание: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Uzer</cp:lastModifiedBy>
  <cp:revision>29</cp:revision>
  <dcterms:created xsi:type="dcterms:W3CDTF">2013-10-13T08:29:11Z</dcterms:created>
  <dcterms:modified xsi:type="dcterms:W3CDTF">2016-11-23T15:30:18Z</dcterms:modified>
</cp:coreProperties>
</file>