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79" r:id="rId3"/>
    <p:sldId id="258" r:id="rId4"/>
    <p:sldId id="275" r:id="rId5"/>
    <p:sldId id="276" r:id="rId6"/>
    <p:sldId id="277" r:id="rId7"/>
    <p:sldId id="278" r:id="rId8"/>
    <p:sldId id="259" r:id="rId9"/>
    <p:sldId id="268" r:id="rId10"/>
    <p:sldId id="274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92CC3F5-9E94-4D31-8BC8-E03F2B909BD8}" type="datetimeFigureOut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B4E13A9-BCA5-4E51-93C1-51B21C076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14D4A-22E9-4121-85A8-61386484E173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2B8FC-101B-4A9C-A6CF-038CFEC9E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9BA5F-D114-4BA0-83B1-615DEA22718C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79D21-B64B-497A-9719-ABC571CAC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07905-4257-4A52-914C-359963A296C9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179DA-3781-4EE2-B988-AAEBA6B06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A9FE5-71F0-4610-AF7A-3A0900433086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F9930-AFEE-48C9-8407-B22923951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904EF-8505-4208-9E30-D6358FC33560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16757-7A0C-479B-B483-4ACEF6F86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5DFE3-ECCC-4BFD-A08C-0AC7AA6B7961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3E59B-ECED-4771-A255-91FD06E9B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0F7A8-3F4A-4F5D-878D-AC6AD160B4A0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4D3D7-6C68-4000-B452-5B8764C58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40A0C-3EA6-49BA-920B-BC912E621698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40FFE-0714-4B4F-96AD-855139BEB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3A6AF-4DE4-4DAD-8675-5ED201567C96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D19D-D5E1-4A82-BD92-B5D91AE29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C294F-67F2-4EB4-861E-51FCB66B5DBC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078E0-62A4-4170-BD02-1E0AC37A1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622B6-7139-4D64-88F2-8B06BF9918DF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5FF0A-A29F-433A-9061-B75CC98C0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56258-5C5D-4A98-BD74-71E66F8AE531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888B1-81FB-400F-8B15-E2AC22632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F1F8FF-42AF-4DCB-9585-28E70C0A49AA}" type="datetime1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612C86-5EF6-4DBF-BB52-3C43494CB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pochemu4ka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4075" y="4941888"/>
            <a:ext cx="5607050" cy="12715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400" b="1" i="1" smtClean="0">
              <a:solidFill>
                <a:srgbClr val="0033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i="1" smtClean="0">
              <a:solidFill>
                <a:srgbClr val="0033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rgbClr val="898989"/>
              </a:solidFill>
            </a:endParaRPr>
          </a:p>
        </p:txBody>
      </p:sp>
      <p:pic>
        <p:nvPicPr>
          <p:cNvPr id="2051" name="Picture 7" descr="95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288" y="1268413"/>
            <a:ext cx="1506537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11" descr="смородина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3300" y="836613"/>
            <a:ext cx="1790700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269384" y="3140968"/>
            <a:ext cx="860524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«Моё здоровье!»</a:t>
            </a:r>
          </a:p>
        </p:txBody>
      </p:sp>
      <p:pic>
        <p:nvPicPr>
          <p:cNvPr id="2054" name="Рисунок 8" descr="post-53751-1221158065тб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825" y="4292600"/>
            <a:ext cx="19177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9" descr="00a613512fa5tи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35375" y="836613"/>
            <a:ext cx="19621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64163" y="1557338"/>
            <a:ext cx="3384550" cy="4608512"/>
          </a:xfrm>
        </p:spPr>
        <p:txBody>
          <a:bodyPr/>
          <a:lstStyle/>
          <a:p>
            <a:pPr eaLnBrk="1" hangingPunct="1"/>
            <a:r>
              <a:rPr lang="ru-RU" sz="2400" smtClean="0"/>
              <a:t>Домашнее задание:</a:t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i="1" smtClean="0"/>
              <a:t>Составить собственный режим дня.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76600" y="4149725"/>
            <a:ext cx="1366838" cy="19462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5" descr="TEACHER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908050"/>
            <a:ext cx="4657725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Рисунок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" y="174625"/>
            <a:ext cx="9088438" cy="650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мка 6"/>
          <p:cNvSpPr/>
          <p:nvPr/>
        </p:nvSpPr>
        <p:spPr>
          <a:xfrm>
            <a:off x="60325" y="36513"/>
            <a:ext cx="9144000" cy="6858000"/>
          </a:xfrm>
          <a:prstGeom prst="frame">
            <a:avLst>
              <a:gd name="adj1" fmla="val 3061"/>
            </a:avLst>
          </a:prstGeom>
          <a:solidFill>
            <a:srgbClr val="66CC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2296" name="Рисунок 3" descr="s7730.gif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4365625"/>
            <a:ext cx="1582738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Rectangle 4"/>
          <p:cNvSpPr>
            <a:spLocks noChangeArrowheads="1"/>
          </p:cNvSpPr>
          <p:nvPr/>
        </p:nvSpPr>
        <p:spPr bwMode="auto">
          <a:xfrm>
            <a:off x="1619250" y="1844675"/>
            <a:ext cx="5761038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00" b="1">
                <a:solidFill>
                  <a:srgbClr val="2407A1"/>
                </a:solidFill>
                <a:latin typeface="Calibri" pitchFamily="34" charset="0"/>
              </a:rPr>
              <a:t/>
            </a:r>
            <a:br>
              <a:rPr lang="ru-RU" sz="100" b="1">
                <a:solidFill>
                  <a:srgbClr val="2407A1"/>
                </a:solidFill>
                <a:latin typeface="Calibri" pitchFamily="34" charset="0"/>
              </a:rPr>
            </a:br>
            <a:r>
              <a:rPr lang="ru-RU" sz="3300" b="1">
                <a:solidFill>
                  <a:srgbClr val="2407A1"/>
                </a:solidFill>
                <a:latin typeface="Calibri" pitchFamily="34" charset="0"/>
              </a:rPr>
              <a:t>Желаю вам крепкого здоровья, отличных оценок, счастья, бодрости и хорошего настроения. </a:t>
            </a:r>
            <a:br>
              <a:rPr lang="ru-RU" sz="3300" b="1">
                <a:solidFill>
                  <a:srgbClr val="2407A1"/>
                </a:solidFill>
                <a:latin typeface="Calibri" pitchFamily="34" charset="0"/>
              </a:rPr>
            </a:br>
            <a:r>
              <a:rPr lang="ru-RU" sz="3300" b="1">
                <a:solidFill>
                  <a:srgbClr val="2407A1"/>
                </a:solidFill>
                <a:latin typeface="Calibri" pitchFamily="34" charset="0"/>
              </a:rPr>
              <a:t> </a:t>
            </a:r>
            <a:r>
              <a:rPr lang="ru-RU" sz="4000" b="1">
                <a:solidFill>
                  <a:srgbClr val="CC3300"/>
                </a:solidFill>
                <a:latin typeface="Calibri" pitchFamily="34" charset="0"/>
              </a:rPr>
              <a:t>Будьте здоровы!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latin typeface="Times New Roman" pitchFamily="18" charset="0"/>
              </a:rPr>
              <a:t>Ресурсы: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006600"/>
              </a:buClr>
              <a:buFontTx/>
              <a:buChar char="•"/>
            </a:pPr>
            <a:r>
              <a:rPr lang="ru-RU" sz="1800" smtClean="0">
                <a:solidFill>
                  <a:schemeClr val="hlink"/>
                </a:solidFill>
              </a:rPr>
              <a:t>Газета «Педагогическое творчество»</a:t>
            </a:r>
          </a:p>
          <a:p>
            <a:pPr eaLnBrk="1" hangingPunct="1">
              <a:buClr>
                <a:srgbClr val="006600"/>
              </a:buClr>
              <a:buFontTx/>
              <a:buChar char="•"/>
            </a:pPr>
            <a:r>
              <a:rPr lang="ru-RU" sz="1800" smtClean="0">
                <a:solidFill>
                  <a:schemeClr val="hlink"/>
                </a:solidFill>
              </a:rPr>
              <a:t>Обухова Л. А., Лемяскина Н. А., Жиренко О. Е. Школа докторов природы.  М.: ВАКО, 2007.</a:t>
            </a:r>
            <a:endParaRPr lang="en-US" sz="1800" smtClean="0">
              <a:solidFill>
                <a:schemeClr val="hlink"/>
              </a:solidFill>
            </a:endParaRPr>
          </a:p>
          <a:p>
            <a:pPr eaLnBrk="1" hangingPunct="1">
              <a:buClr>
                <a:srgbClr val="006600"/>
              </a:buClr>
              <a:buFontTx/>
              <a:buChar char="•"/>
            </a:pPr>
            <a:r>
              <a:rPr lang="ru-RU" sz="1800" smtClean="0">
                <a:solidFill>
                  <a:schemeClr val="hlink"/>
                </a:solidFill>
              </a:rPr>
              <a:t> Школа докторов природы или 135 уроков здоровья. 1-4 кл.Л.А.Обухова, Н.А.Лемяскина. М.: ВАКО, 2004</a:t>
            </a:r>
          </a:p>
          <a:p>
            <a:pPr eaLnBrk="1" hangingPunct="1">
              <a:buClr>
                <a:srgbClr val="006600"/>
              </a:buClr>
              <a:buFontTx/>
              <a:buChar char="•"/>
            </a:pPr>
            <a:r>
              <a:rPr lang="ru-RU" sz="1800" smtClean="0">
                <a:solidFill>
                  <a:schemeClr val="hlink"/>
                </a:solidFill>
              </a:rPr>
              <a:t>Школа физкультминуток. 1-4 кл. В.И.Ковалько. М.: ВАКО, 2005</a:t>
            </a:r>
          </a:p>
          <a:p>
            <a:pPr eaLnBrk="1" hangingPunct="1">
              <a:buClr>
                <a:srgbClr val="006600"/>
              </a:buClr>
              <a:buFontTx/>
              <a:buChar char="•"/>
            </a:pPr>
            <a:r>
              <a:rPr lang="ru-RU" sz="1800" smtClean="0">
                <a:solidFill>
                  <a:schemeClr val="hlink"/>
                </a:solidFill>
              </a:rPr>
              <a:t>http://www.phototerra.ru </a:t>
            </a:r>
          </a:p>
          <a:p>
            <a:pPr eaLnBrk="1" hangingPunct="1">
              <a:buClr>
                <a:srgbClr val="006600"/>
              </a:buClr>
              <a:buFontTx/>
              <a:buChar char="•"/>
            </a:pPr>
            <a:r>
              <a:rPr lang="en-US" sz="1800" smtClean="0">
                <a:solidFill>
                  <a:schemeClr val="hlink"/>
                </a:solidFill>
              </a:rPr>
              <a:t>http://www.viki.rdf.ru</a:t>
            </a:r>
          </a:p>
          <a:p>
            <a:pPr eaLnBrk="1" hangingPunct="1">
              <a:buClr>
                <a:srgbClr val="006600"/>
              </a:buClr>
              <a:buFontTx/>
              <a:buChar char="•"/>
            </a:pPr>
            <a:r>
              <a:rPr lang="en-US" sz="1800" smtClean="0">
                <a:solidFill>
                  <a:schemeClr val="hlink"/>
                </a:solidFill>
              </a:rPr>
              <a:t>http//pedsovet.su</a:t>
            </a:r>
          </a:p>
          <a:p>
            <a:pPr eaLnBrk="1" hangingPunct="1">
              <a:buClr>
                <a:srgbClr val="006600"/>
              </a:buClr>
              <a:buFontTx/>
              <a:buChar char="•"/>
            </a:pPr>
            <a:r>
              <a:rPr lang="en-US" sz="1800" u="sng" smtClean="0">
                <a:solidFill>
                  <a:schemeClr val="hlink"/>
                </a:solidFill>
                <a:hlinkClick r:id="rId2"/>
              </a:rPr>
              <a:t>http://pochemu4ka.ru</a:t>
            </a:r>
            <a:endParaRPr lang="en-US" sz="1800" u="sng" smtClean="0">
              <a:solidFill>
                <a:schemeClr val="hlink"/>
              </a:solidFill>
            </a:endParaRPr>
          </a:p>
          <a:p>
            <a:pPr eaLnBrk="1" hangingPunct="1">
              <a:buClr>
                <a:srgbClr val="006600"/>
              </a:buClr>
              <a:buFontTx/>
              <a:buChar char="•"/>
            </a:pPr>
            <a:r>
              <a:rPr lang="en-US" sz="1800" smtClean="0">
                <a:solidFill>
                  <a:schemeClr val="hlink"/>
                </a:solidFill>
              </a:rPr>
              <a:t>http//aida.ucoz.ru</a:t>
            </a:r>
            <a:endParaRPr lang="ru-RU" sz="1800" smtClean="0">
              <a:solidFill>
                <a:schemeClr val="hlink"/>
              </a:solidFill>
            </a:endParaRPr>
          </a:p>
          <a:p>
            <a:pPr eaLnBrk="1" hangingPunct="1"/>
            <a:endParaRPr lang="ru-RU" sz="1800" smtClean="0">
              <a:solidFill>
                <a:schemeClr val="hlink"/>
              </a:solidFill>
            </a:endParaRPr>
          </a:p>
          <a:p>
            <a:pPr eaLnBrk="1" hangingPunct="1"/>
            <a:endParaRPr lang="ru-RU" sz="1800" smtClean="0"/>
          </a:p>
          <a:p>
            <a:pPr eaLnBrk="1" hangingPunct="1"/>
            <a:endParaRPr lang="en-US" sz="1800" smtClean="0"/>
          </a:p>
          <a:p>
            <a:pPr eaLnBrk="1" hangingPunct="1"/>
            <a:endParaRPr lang="en-US" sz="1800" smtClean="0"/>
          </a:p>
          <a:p>
            <a:pPr eaLnBrk="1" hangingPunct="1"/>
            <a:endParaRPr lang="en-US" sz="1800" smtClean="0"/>
          </a:p>
          <a:p>
            <a:pPr eaLnBrk="1" hangingPunct="1"/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4"/>
          <p:cNvSpPr>
            <a:spLocks noChangeArrowheads="1"/>
          </p:cNvSpPr>
          <p:nvPr/>
        </p:nvSpPr>
        <p:spPr bwMode="auto">
          <a:xfrm>
            <a:off x="3276600" y="1916113"/>
            <a:ext cx="2592388" cy="3024187"/>
          </a:xfrm>
          <a:prstGeom prst="ellipse">
            <a:avLst/>
          </a:prstGeom>
          <a:solidFill>
            <a:srgbClr val="FF99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AutoShape 6"/>
          <p:cNvSpPr>
            <a:spLocks noChangeArrowheads="1"/>
          </p:cNvSpPr>
          <p:nvPr/>
        </p:nvSpPr>
        <p:spPr bwMode="auto">
          <a:xfrm rot="-3443108">
            <a:off x="5544344" y="3680619"/>
            <a:ext cx="2592388" cy="2520950"/>
          </a:xfrm>
          <a:prstGeom prst="triangle">
            <a:avLst>
              <a:gd name="adj" fmla="val 50000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76" name="AutoShape 11"/>
          <p:cNvSpPr>
            <a:spLocks noChangeArrowheads="1"/>
          </p:cNvSpPr>
          <p:nvPr/>
        </p:nvSpPr>
        <p:spPr bwMode="auto">
          <a:xfrm rot="-7623596">
            <a:off x="5472906" y="656432"/>
            <a:ext cx="2592387" cy="2520950"/>
          </a:xfrm>
          <a:prstGeom prst="triangle">
            <a:avLst>
              <a:gd name="adj" fmla="val 50000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AutoShape 12"/>
          <p:cNvSpPr>
            <a:spLocks noChangeArrowheads="1"/>
          </p:cNvSpPr>
          <p:nvPr/>
        </p:nvSpPr>
        <p:spPr bwMode="auto">
          <a:xfrm rot="7308568">
            <a:off x="935831" y="727869"/>
            <a:ext cx="2592388" cy="252095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AutoShape 13"/>
          <p:cNvSpPr>
            <a:spLocks noChangeArrowheads="1"/>
          </p:cNvSpPr>
          <p:nvPr/>
        </p:nvSpPr>
        <p:spPr bwMode="auto">
          <a:xfrm rot="3429374">
            <a:off x="1080294" y="3752057"/>
            <a:ext cx="2592387" cy="2520950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WordArt 15"/>
          <p:cNvSpPr>
            <a:spLocks noChangeArrowheads="1" noChangeShapeType="1" noTextEdit="1"/>
          </p:cNvSpPr>
          <p:nvPr/>
        </p:nvSpPr>
        <p:spPr bwMode="auto">
          <a:xfrm>
            <a:off x="3995738" y="2133600"/>
            <a:ext cx="8001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Моё</a:t>
            </a:r>
          </a:p>
        </p:txBody>
      </p:sp>
      <p:sp>
        <p:nvSpPr>
          <p:cNvPr id="3080" name="WordArt 16"/>
          <p:cNvSpPr>
            <a:spLocks noChangeArrowheads="1" noChangeShapeType="1" noTextEdit="1"/>
          </p:cNvSpPr>
          <p:nvPr/>
        </p:nvSpPr>
        <p:spPr bwMode="auto">
          <a:xfrm rot="-390707">
            <a:off x="3708400" y="3213100"/>
            <a:ext cx="19431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76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здоровье</a:t>
            </a:r>
          </a:p>
        </p:txBody>
      </p:sp>
      <p:sp>
        <p:nvSpPr>
          <p:cNvPr id="3081" name="WordArt 18"/>
          <p:cNvSpPr>
            <a:spLocks noChangeArrowheads="1" noChangeShapeType="1" noTextEdit="1"/>
          </p:cNvSpPr>
          <p:nvPr/>
        </p:nvSpPr>
        <p:spPr bwMode="auto">
          <a:xfrm>
            <a:off x="6300788" y="4508500"/>
            <a:ext cx="1511300" cy="7080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режим</a:t>
            </a:r>
          </a:p>
        </p:txBody>
      </p:sp>
      <p:sp>
        <p:nvSpPr>
          <p:cNvPr id="3082" name="WordArt 19"/>
          <p:cNvSpPr>
            <a:spLocks noChangeArrowheads="1" noChangeShapeType="1" noTextEdit="1"/>
          </p:cNvSpPr>
          <p:nvPr/>
        </p:nvSpPr>
        <p:spPr bwMode="auto">
          <a:xfrm>
            <a:off x="6804025" y="5157788"/>
            <a:ext cx="936625" cy="7080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дня</a:t>
            </a:r>
          </a:p>
        </p:txBody>
      </p:sp>
      <p:sp>
        <p:nvSpPr>
          <p:cNvPr id="3083" name="WordArt 20"/>
          <p:cNvSpPr>
            <a:spLocks noChangeArrowheads="1" noChangeShapeType="1" noTextEdit="1"/>
          </p:cNvSpPr>
          <p:nvPr/>
        </p:nvSpPr>
        <p:spPr bwMode="auto">
          <a:xfrm>
            <a:off x="6156325" y="1341438"/>
            <a:ext cx="1743075" cy="117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питание</a:t>
            </a:r>
          </a:p>
        </p:txBody>
      </p:sp>
      <p:sp>
        <p:nvSpPr>
          <p:cNvPr id="3084" name="WordArt 21"/>
          <p:cNvSpPr>
            <a:spLocks noChangeArrowheads="1" noChangeShapeType="1" noTextEdit="1"/>
          </p:cNvSpPr>
          <p:nvPr/>
        </p:nvSpPr>
        <p:spPr bwMode="auto">
          <a:xfrm rot="-967218">
            <a:off x="950913" y="4746625"/>
            <a:ext cx="2232025" cy="3603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физкультура</a:t>
            </a:r>
          </a:p>
        </p:txBody>
      </p:sp>
      <p:sp>
        <p:nvSpPr>
          <p:cNvPr id="3085" name="WordArt 22"/>
          <p:cNvSpPr>
            <a:spLocks noChangeArrowheads="1" noChangeShapeType="1" noTextEdit="1"/>
          </p:cNvSpPr>
          <p:nvPr/>
        </p:nvSpPr>
        <p:spPr bwMode="auto">
          <a:xfrm>
            <a:off x="2268538" y="4868863"/>
            <a:ext cx="360362" cy="6746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506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и</a:t>
            </a:r>
          </a:p>
        </p:txBody>
      </p:sp>
      <p:sp>
        <p:nvSpPr>
          <p:cNvPr id="3086" name="WordArt 23"/>
          <p:cNvSpPr>
            <a:spLocks noChangeArrowheads="1" noChangeShapeType="1" noTextEdit="1"/>
          </p:cNvSpPr>
          <p:nvPr/>
        </p:nvSpPr>
        <p:spPr bwMode="auto">
          <a:xfrm>
            <a:off x="1547813" y="5734050"/>
            <a:ext cx="984250" cy="1428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спорт</a:t>
            </a:r>
          </a:p>
        </p:txBody>
      </p:sp>
      <p:sp>
        <p:nvSpPr>
          <p:cNvPr id="3087" name="WordArt 24"/>
          <p:cNvSpPr>
            <a:spLocks noChangeArrowheads="1" noChangeShapeType="1" noTextEdit="1"/>
          </p:cNvSpPr>
          <p:nvPr/>
        </p:nvSpPr>
        <p:spPr bwMode="auto">
          <a:xfrm rot="-1580262">
            <a:off x="844550" y="1276350"/>
            <a:ext cx="1512888" cy="35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личная</a:t>
            </a:r>
          </a:p>
        </p:txBody>
      </p:sp>
      <p:sp>
        <p:nvSpPr>
          <p:cNvPr id="3088" name="WordArt 25"/>
          <p:cNvSpPr>
            <a:spLocks noChangeArrowheads="1" noChangeShapeType="1" noTextEdit="1"/>
          </p:cNvSpPr>
          <p:nvPr/>
        </p:nvSpPr>
        <p:spPr bwMode="auto">
          <a:xfrm rot="-1377098">
            <a:off x="1158875" y="1704975"/>
            <a:ext cx="151288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гигиена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body" idx="1"/>
          </p:nvPr>
        </p:nvSpPr>
        <p:spPr>
          <a:xfrm>
            <a:off x="755650" y="476250"/>
            <a:ext cx="814705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800" b="1" i="1" smtClean="0">
                <a:solidFill>
                  <a:srgbClr val="CC3300"/>
                </a:solidFill>
                <a:latin typeface="Arial" charset="0"/>
              </a:rPr>
              <a:t>Девиз:</a:t>
            </a:r>
            <a:r>
              <a:rPr lang="ru-RU" sz="4800" b="1" i="1" smtClean="0">
                <a:solidFill>
                  <a:srgbClr val="CC3300"/>
                </a:solidFill>
              </a:rPr>
              <a:t> </a:t>
            </a:r>
          </a:p>
          <a:p>
            <a:pPr algn="ctr" eaLnBrk="1" hangingPunct="1">
              <a:buFont typeface="Arial" charset="0"/>
              <a:buNone/>
            </a:pPr>
            <a:r>
              <a:rPr lang="ru-RU" sz="4800" b="1" i="1" smtClean="0">
                <a:solidFill>
                  <a:srgbClr val="0000CC"/>
                </a:solidFill>
              </a:rPr>
              <a:t>Я умею думать,</a:t>
            </a:r>
          </a:p>
          <a:p>
            <a:pPr algn="ctr" eaLnBrk="1" hangingPunct="1">
              <a:buFont typeface="Arial" charset="0"/>
              <a:buNone/>
            </a:pPr>
            <a:r>
              <a:rPr lang="ru-RU" sz="4800" b="1" i="1" smtClean="0">
                <a:solidFill>
                  <a:srgbClr val="0000CC"/>
                </a:solidFill>
              </a:rPr>
              <a:t>Я умею рассуждать, </a:t>
            </a:r>
          </a:p>
          <a:p>
            <a:pPr algn="ctr" eaLnBrk="1" hangingPunct="1">
              <a:buFont typeface="Arial" charset="0"/>
              <a:buNone/>
            </a:pPr>
            <a:r>
              <a:rPr lang="ru-RU" sz="4800" b="1" i="1" smtClean="0">
                <a:solidFill>
                  <a:srgbClr val="0000CC"/>
                </a:solidFill>
              </a:rPr>
              <a:t>Что полезно для здоровья,</a:t>
            </a:r>
          </a:p>
          <a:p>
            <a:pPr algn="ctr" eaLnBrk="1" hangingPunct="1">
              <a:buFont typeface="Arial" charset="0"/>
              <a:buNone/>
            </a:pPr>
            <a:r>
              <a:rPr lang="ru-RU" sz="4800" b="1" i="1" smtClean="0">
                <a:solidFill>
                  <a:srgbClr val="0000CC"/>
                </a:solidFill>
              </a:rPr>
              <a:t>То и буду выбирать!</a:t>
            </a:r>
          </a:p>
        </p:txBody>
      </p:sp>
      <p:pic>
        <p:nvPicPr>
          <p:cNvPr id="4099" name="Picture 3" descr="AG00317_"/>
          <p:cNvPicPr>
            <a:picLocks noChangeAspect="1" noChangeArrowheads="1" noCrop="1"/>
          </p:cNvPicPr>
          <p:nvPr>
            <p:ph type="title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235825" y="333375"/>
            <a:ext cx="1620838" cy="2079625"/>
          </a:xfrm>
        </p:spPr>
      </p:pic>
      <p:pic>
        <p:nvPicPr>
          <p:cNvPr id="4100" name="Picture 4" descr="ANTN02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9563" y="4652963"/>
            <a:ext cx="21367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00CC"/>
                </a:solidFill>
              </a:rPr>
              <a:t>Режим дня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250825" y="1268413"/>
            <a:ext cx="8435975" cy="53292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2400" smtClean="0"/>
              <a:t>Приучайте себя в одно и то же время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Arial" charset="0"/>
              <a:buNone/>
            </a:pPr>
            <a:r>
              <a:rPr lang="ru-RU" sz="2400" smtClean="0"/>
              <a:t>    есть, спать, активно действовать.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2400" smtClean="0"/>
              <a:t>Прогулки на свежем воздухе обязательны в любую  погоду.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2400" smtClean="0"/>
              <a:t> Спать надо не менее 9 часов в сутки.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2400" smtClean="0"/>
              <a:t>День  должен начинаться с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Arial" charset="0"/>
              <a:buNone/>
            </a:pPr>
            <a:r>
              <a:rPr lang="ru-RU" sz="2400" smtClean="0"/>
              <a:t>    утренней зарядки.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2400" smtClean="0"/>
              <a:t>Работу чередуйте с отдыхом.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2400" smtClean="0"/>
              <a:t> Лучшее время для выполнения домашнего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Arial" charset="0"/>
              <a:buNone/>
            </a:pPr>
            <a:r>
              <a:rPr lang="ru-RU" sz="2400" smtClean="0"/>
              <a:t>    задания – с15 до 17 часов (а не поздно вечером,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Arial" charset="0"/>
              <a:buNone/>
            </a:pPr>
            <a:r>
              <a:rPr lang="ru-RU" sz="2400" smtClean="0"/>
              <a:t>   когда закончились телепередачи).</a:t>
            </a:r>
          </a:p>
        </p:txBody>
      </p:sp>
      <p:pic>
        <p:nvPicPr>
          <p:cNvPr id="5124" name="Picture 4" descr="balloons17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021638" y="0"/>
            <a:ext cx="1122362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6" descr="post-53751-1221158065тб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0"/>
            <a:ext cx="15843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7" descr="4ca1f4b728bc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8488" y="4508500"/>
            <a:ext cx="18716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00CC"/>
                </a:solidFill>
              </a:rPr>
              <a:t>Здоровое питание</a:t>
            </a:r>
          </a:p>
        </p:txBody>
      </p:sp>
      <p:pic>
        <p:nvPicPr>
          <p:cNvPr id="6147" name="Picture 3" descr="82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635375" y="1196975"/>
            <a:ext cx="2162175" cy="1619250"/>
          </a:xfrm>
        </p:spPr>
      </p:pic>
      <p:pic>
        <p:nvPicPr>
          <p:cNvPr id="6148" name="Picture 4" descr="смородина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75038"/>
            <a:ext cx="2540000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Рисунок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91325" y="260350"/>
            <a:ext cx="23526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Рисунок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DFF"/>
              </a:clrFrom>
              <a:clrTo>
                <a:srgbClr val="FE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4005263"/>
            <a:ext cx="20859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Рисунок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888" y="2492375"/>
            <a:ext cx="17272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0" descr="Рисунок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35150" y="2781300"/>
            <a:ext cx="1233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1" descr="Рисунок1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19475" y="2982913"/>
            <a:ext cx="1944688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Рисунок 11" descr="post-53751-1221413255тим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9850" y="476250"/>
            <a:ext cx="190976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Рисунок 12" descr="540bbb08e374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659563" y="4365625"/>
            <a:ext cx="19462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1484313"/>
            <a:ext cx="7848600" cy="4032250"/>
          </a:xfrm>
        </p:spPr>
        <p:txBody>
          <a:bodyPr/>
          <a:lstStyle/>
          <a:p>
            <a:pPr algn="l" eaLnBrk="1" hangingPunct="1"/>
            <a:r>
              <a:rPr lang="ru-RU" sz="5000" b="1" smtClean="0">
                <a:latin typeface="Arial" charset="0"/>
                <a:cs typeface="Arial" charset="0"/>
              </a:rPr>
              <a:t/>
            </a:r>
            <a:br>
              <a:rPr lang="ru-RU" sz="5000" b="1" smtClean="0">
                <a:latin typeface="Arial" charset="0"/>
                <a:cs typeface="Arial" charset="0"/>
              </a:rPr>
            </a:br>
            <a:r>
              <a:rPr lang="ru-RU" sz="5000" b="1" smtClean="0">
                <a:latin typeface="Arial" charset="0"/>
                <a:cs typeface="Arial" charset="0"/>
              </a:rPr>
              <a:t> </a:t>
            </a:r>
            <a:br>
              <a:rPr lang="ru-RU" sz="5000" b="1" smtClean="0">
                <a:latin typeface="Arial" charset="0"/>
                <a:cs typeface="Arial" charset="0"/>
              </a:rPr>
            </a:br>
            <a:r>
              <a:rPr lang="ru-RU" sz="5000" b="1" smtClean="0">
                <a:latin typeface="Arial" charset="0"/>
                <a:cs typeface="Arial" charset="0"/>
              </a:rPr>
              <a:t> </a:t>
            </a:r>
            <a:r>
              <a:rPr lang="ru-RU" sz="4800" smtClean="0">
                <a:latin typeface="Arial" charset="0"/>
                <a:cs typeface="Arial" charset="0"/>
              </a:rPr>
              <a:t/>
            </a:r>
            <a:br>
              <a:rPr lang="ru-RU" sz="4800" smtClean="0">
                <a:latin typeface="Arial" charset="0"/>
                <a:cs typeface="Arial" charset="0"/>
              </a:rPr>
            </a:br>
            <a:endParaRPr lang="ru-RU" sz="4800" smtClean="0">
              <a:latin typeface="Arial" charset="0"/>
              <a:cs typeface="Arial" charset="0"/>
            </a:endParaRPr>
          </a:p>
        </p:txBody>
      </p:sp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9106E6D-D04B-4789-8933-5E8DD45FF700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23.01.2019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FC11421-44CB-445E-8A72-8CB0EBCC3A02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7173" name="Rectangle 5"/>
          <p:cNvSpPr>
            <a:spLocks/>
          </p:cNvSpPr>
          <p:nvPr/>
        </p:nvSpPr>
        <p:spPr bwMode="auto">
          <a:xfrm>
            <a:off x="539750" y="1557338"/>
            <a:ext cx="8424863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800" b="1">
                <a:latin typeface="Calibri" pitchFamily="34" charset="0"/>
              </a:rPr>
              <a:t>Есть надо регулярно в одно и тоже время.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800" b="1">
                <a:latin typeface="Calibri" pitchFamily="34" charset="0"/>
              </a:rPr>
              <a:t>Есть надо медленно, тщательно пережевывая пищу.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800" b="1">
                <a:latin typeface="Calibri" pitchFamily="34" charset="0"/>
              </a:rPr>
              <a:t>Еда должна быть разнообразной и вкусной.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800" b="1">
                <a:latin typeface="Calibri" pitchFamily="34" charset="0"/>
              </a:rPr>
              <a:t>Ребенок должен питаться не менее 4 раз в день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800" b="1">
                <a:latin typeface="Calibri" pitchFamily="34" charset="0"/>
              </a:rPr>
              <a:t>Сладкие газированные напитки,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latin typeface="Calibri" pitchFamily="34" charset="0"/>
              </a:rPr>
              <a:t>    сухарики, чипсы не полезны и даже вредны.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2800" b="1"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ru-RU" sz="5400" b="1"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ru-RU" sz="5400" b="1"/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4800"/>
          </a:p>
        </p:txBody>
      </p:sp>
      <p:pic>
        <p:nvPicPr>
          <p:cNvPr id="7174" name="Picture 6" descr="95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506538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971550" y="692150"/>
            <a:ext cx="669607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Правила питания</a:t>
            </a:r>
          </a:p>
        </p:txBody>
      </p:sp>
      <p:pic>
        <p:nvPicPr>
          <p:cNvPr id="7176" name="Picture 10" descr="Рисунок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7625" y="0"/>
            <a:ext cx="14763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1" descr="C:\Users\днс\Desktop\картинки к уроку округ\продукты\%20%20~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4213" y="5013325"/>
            <a:ext cx="1330325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2" descr="C:\Users\днс\Desktop\картинки к уроку округ\продукты\chicken-mythic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16238" y="501332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3" descr="C:\Users\днс\Desktop\картинки к уроку округ\продукты\morkovka_0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59600" y="5229225"/>
            <a:ext cx="1909763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4" descr="C:\Users\днс\Desktop\картинки к уроку округ\продукты\img133642678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3800" y="5013325"/>
            <a:ext cx="1608138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179388" y="476250"/>
            <a:ext cx="8964612" cy="63341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00CC"/>
                </a:solidFill>
              </a:rPr>
              <a:t>Физкультура и спорт</a:t>
            </a:r>
          </a:p>
        </p:txBody>
      </p:sp>
      <p:sp>
        <p:nvSpPr>
          <p:cNvPr id="21507" name="Rectangle 3"/>
          <p:cNvSpPr>
            <a:spLocks noGrp="1"/>
          </p:cNvSpPr>
          <p:nvPr>
            <p:ph sz="half" idx="1"/>
          </p:nvPr>
        </p:nvSpPr>
        <p:spPr>
          <a:xfrm>
            <a:off x="179388" y="1196975"/>
            <a:ext cx="5113337" cy="3455988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endParaRPr lang="ru-RU" sz="100" b="1" dirty="0" smtClean="0"/>
          </a:p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Утренняя гимнастика.</a:t>
            </a:r>
          </a:p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Занятия физкультурой.</a:t>
            </a:r>
          </a:p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Различные виды спорта.</a:t>
            </a:r>
          </a:p>
          <a:p>
            <a:pPr eaLnBrk="1" hangingPunct="1"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Физминутки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algn="ctr" eaLnBrk="1" hangingPunct="1">
              <a:buFont typeface="Arial" charset="0"/>
              <a:buNone/>
              <a:defRPr/>
            </a:pPr>
            <a:endParaRPr lang="ru-RU" sz="5400" b="1" dirty="0" smtClean="0">
              <a:latin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4800" dirty="0" smtClean="0">
              <a:latin typeface="Arial" charset="0"/>
            </a:endParaRPr>
          </a:p>
        </p:txBody>
      </p:sp>
      <p:pic>
        <p:nvPicPr>
          <p:cNvPr id="8196" name="Picture 6" descr="2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80288" y="4724400"/>
            <a:ext cx="12969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 descr="Рисунок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725" y="1196975"/>
            <a:ext cx="3525838" cy="35258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13" name="Picture 9" descr="C:\Users\днс\Desktop\картинки к уроку округ\виды спорта\1359375341_lyzh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2555776" y="4653136"/>
            <a:ext cx="2707958" cy="1814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14" name="Picture 10" descr="C:\Users\днс\Desktop\картинки к уроку округ\виды спорта\fk_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501008"/>
            <a:ext cx="1872208" cy="1961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 sz="quarter"/>
          </p:nvPr>
        </p:nvSpPr>
        <p:spPr>
          <a:xfrm>
            <a:off x="323850" y="274638"/>
            <a:ext cx="8569325" cy="2938462"/>
          </a:xfrm>
        </p:spPr>
        <p:txBody>
          <a:bodyPr/>
          <a:lstStyle/>
          <a:p>
            <a:pPr algn="l" eaLnBrk="1" hangingPunct="1"/>
            <a:r>
              <a:rPr lang="ru-RU" sz="4000" smtClean="0">
                <a:latin typeface="Arial" charset="0"/>
              </a:rPr>
              <a:t/>
            </a:r>
            <a:br>
              <a:rPr lang="ru-RU" sz="4000" smtClean="0">
                <a:latin typeface="Arial" charset="0"/>
              </a:rPr>
            </a:br>
            <a:endParaRPr lang="ru-RU" sz="4000" smtClean="0">
              <a:latin typeface="Arial" charset="0"/>
            </a:endParaRPr>
          </a:p>
        </p:txBody>
      </p:sp>
      <p:sp>
        <p:nvSpPr>
          <p:cNvPr id="9219" name="Rectangle 3"/>
          <p:cNvSpPr>
            <a:spLocks noGrp="1"/>
          </p:cNvSpPr>
          <p:nvPr>
            <p:ph sz="quarter" idx="1"/>
          </p:nvPr>
        </p:nvSpPr>
        <p:spPr>
          <a:xfrm>
            <a:off x="1403350" y="2997200"/>
            <a:ext cx="1152525" cy="8207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4400" b="1" smtClean="0"/>
          </a:p>
          <a:p>
            <a:pPr eaLnBrk="1" hangingPunct="1">
              <a:buFont typeface="Arial" charset="0"/>
              <a:buNone/>
            </a:pPr>
            <a:endParaRPr lang="ru-RU" sz="4400" b="1" smtClean="0"/>
          </a:p>
        </p:txBody>
      </p:sp>
      <p:sp>
        <p:nvSpPr>
          <p:cNvPr id="9220" name="Rectangle 4"/>
          <p:cNvSpPr>
            <a:spLocks noGrp="1"/>
          </p:cNvSpPr>
          <p:nvPr>
            <p:ph sz="quarter" idx="2"/>
          </p:nvPr>
        </p:nvSpPr>
        <p:spPr>
          <a:xfrm>
            <a:off x="395288" y="476250"/>
            <a:ext cx="8748712" cy="5048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0000CC"/>
                </a:solidFill>
              </a:rPr>
              <a:t>Правила личной гигиены</a:t>
            </a:r>
          </a:p>
        </p:txBody>
      </p:sp>
      <p:sp>
        <p:nvSpPr>
          <p:cNvPr id="17413" name="Rectangle 5"/>
          <p:cNvSpPr>
            <a:spLocks noGrp="1"/>
          </p:cNvSpPr>
          <p:nvPr>
            <p:ph sz="quarter" idx="4"/>
          </p:nvPr>
        </p:nvSpPr>
        <p:spPr>
          <a:xfrm>
            <a:off x="250825" y="1125538"/>
            <a:ext cx="8642350" cy="638175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ru-RU" dirty="0" smtClean="0"/>
              <a:t>Чистить зубы надо два раза в день….(</a:t>
            </a:r>
            <a:r>
              <a:rPr lang="ru-RU" dirty="0" smtClean="0">
                <a:solidFill>
                  <a:srgbClr val="FF0000"/>
                </a:solidFill>
              </a:rPr>
              <a:t>утром и вечером)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dirty="0" smtClean="0"/>
              <a:t>Перед едой нужно обязательно…..(</a:t>
            </a:r>
            <a:r>
              <a:rPr lang="ru-RU" dirty="0" smtClean="0">
                <a:solidFill>
                  <a:srgbClr val="FF0000"/>
                </a:solidFill>
              </a:rPr>
              <a:t>мыть руки</a:t>
            </a:r>
            <a:r>
              <a:rPr lang="ru-RU" dirty="0" smtClean="0"/>
              <a:t>)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dirty="0" smtClean="0"/>
              <a:t>Во время еды нельзя……(</a:t>
            </a:r>
            <a:r>
              <a:rPr lang="ru-RU" dirty="0" smtClean="0">
                <a:solidFill>
                  <a:srgbClr val="FF0000"/>
                </a:solidFill>
              </a:rPr>
              <a:t>разговаривать с набитым ртом)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dirty="0" smtClean="0"/>
              <a:t>Никогда не ешь немытые…..(</a:t>
            </a:r>
            <a:r>
              <a:rPr lang="ru-RU" dirty="0" smtClean="0">
                <a:solidFill>
                  <a:srgbClr val="FF0000"/>
                </a:solidFill>
              </a:rPr>
              <a:t>овощи и фрукты</a:t>
            </a:r>
            <a:r>
              <a:rPr lang="ru-RU" dirty="0" smtClean="0"/>
              <a:t>)</a:t>
            </a:r>
          </a:p>
          <a:p>
            <a:pPr marL="457200" indent="-457200" eaLnBrk="1" hangingPunct="1">
              <a:buClr>
                <a:schemeClr val="hlink"/>
              </a:buClr>
              <a:buFont typeface="Wingdings" pitchFamily="2" charset="2"/>
              <a:buChar char="Ø"/>
              <a:defRPr/>
            </a:pPr>
            <a:endParaRPr lang="ru-RU" sz="2400" dirty="0" smtClean="0"/>
          </a:p>
        </p:txBody>
      </p:sp>
      <p:pic>
        <p:nvPicPr>
          <p:cNvPr id="9222" name="Рисунок 6" descr="91307b4f8fa3t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913" y="4365625"/>
            <a:ext cx="2160587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7" descr="6ef2c4d023c6t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1500" y="4365625"/>
            <a:ext cx="216217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975" cy="17145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Что необходимо делать, чтобы прожить здоровым и счастливым  много лет?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1042988" y="2205038"/>
            <a:ext cx="7643812" cy="3921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Заниматься спортом, закаляться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Правильно питаться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Соблюдать режим дня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Соблюдать личную гигиену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Много двигаться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Чаще бывать на свежем воздухе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Не иметь вредных привычек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0244" name="Picture 5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3850" y="1700213"/>
            <a:ext cx="202723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8" descr="7428d74289b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48488" y="4868863"/>
            <a:ext cx="2016125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9" descr="270915985f52t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825" y="5084763"/>
            <a:ext cx="16573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10" descr="девиз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19925" y="2492375"/>
            <a:ext cx="18478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2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- 2!</Template>
  <TotalTime>114</TotalTime>
  <Words>336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Wingdings</vt:lpstr>
      <vt:lpstr>Georgia</vt:lpstr>
      <vt:lpstr>Times New Roman</vt:lpstr>
      <vt:lpstr>математика - 2!</vt:lpstr>
      <vt:lpstr>Слайд 1</vt:lpstr>
      <vt:lpstr>Слайд 2</vt:lpstr>
      <vt:lpstr>Слайд 3</vt:lpstr>
      <vt:lpstr>Режим дня</vt:lpstr>
      <vt:lpstr>Здоровое питание</vt:lpstr>
      <vt:lpstr>     </vt:lpstr>
      <vt:lpstr>Физкультура и спорт</vt:lpstr>
      <vt:lpstr> </vt:lpstr>
      <vt:lpstr>Что необходимо делать, чтобы прожить здоровым и счастливым  много лет?</vt:lpstr>
      <vt:lpstr>Домашнее задание:   Составить собственный режим дня.</vt:lpstr>
      <vt:lpstr>Слайд 11</vt:lpstr>
      <vt:lpstr>Ресурсы:</vt:lpstr>
    </vt:vector>
  </TitlesOfParts>
  <Company>МОУ "СОШ с.Клевенка"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Солодилова ВА</dc:creator>
  <dc:description>http://aida.ucoz.ru</dc:description>
  <cp:lastModifiedBy>Apple</cp:lastModifiedBy>
  <cp:revision>21</cp:revision>
  <dcterms:created xsi:type="dcterms:W3CDTF">2010-12-22T08:49:48Z</dcterms:created>
  <dcterms:modified xsi:type="dcterms:W3CDTF">2019-01-23T12:29:00Z</dcterms:modified>
  <cp:category>шаблоны для презентаций</cp:category>
</cp:coreProperties>
</file>