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90" r:id="rId3"/>
    <p:sldId id="257" r:id="rId4"/>
    <p:sldId id="259" r:id="rId5"/>
    <p:sldId id="264" r:id="rId6"/>
    <p:sldId id="265" r:id="rId7"/>
    <p:sldId id="266" r:id="rId8"/>
    <p:sldId id="260" r:id="rId9"/>
    <p:sldId id="261" r:id="rId10"/>
    <p:sldId id="262" r:id="rId11"/>
    <p:sldId id="263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7" r:id="rId20"/>
    <p:sldId id="273" r:id="rId21"/>
    <p:sldId id="274" r:id="rId22"/>
    <p:sldId id="275" r:id="rId23"/>
    <p:sldId id="278" r:id="rId24"/>
    <p:sldId id="279" r:id="rId25"/>
    <p:sldId id="280" r:id="rId26"/>
    <p:sldId id="281" r:id="rId27"/>
    <p:sldId id="283" r:id="rId28"/>
    <p:sldId id="282" r:id="rId29"/>
    <p:sldId id="284" r:id="rId30"/>
    <p:sldId id="288" r:id="rId31"/>
    <p:sldId id="289" r:id="rId32"/>
    <p:sldId id="285" r:id="rId33"/>
    <p:sldId id="286" r:id="rId34"/>
    <p:sldId id="287" r:id="rId35"/>
    <p:sldId id="258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8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AAF75-CE4A-466F-B10B-D4C9885C8375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1FF53-4DAF-482F-AEFD-22CBF860A7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176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1FF53-4DAF-482F-AEFD-22CBF860A72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596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svetofor4pq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50" y="214313"/>
            <a:ext cx="8799513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436F2-25EF-419B-B737-96D22D67DFE8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59B0B-C2F9-448E-BFA2-233DB0901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CA1F6-69B7-4CE4-97B1-6F6CF26B0B2F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50A80-865A-4245-B918-94FAE8887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24AB3-221A-4337-8914-CACB8E7038CF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7B0EF-3B13-4D71-B23A-F25B7E92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71BFB-C7B6-475C-BC8C-685B99E5FFCC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76635-B93A-4B33-9988-C9607E1F65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4DB0E-5B45-4D7C-8A15-1FDFAF100FD4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27D39-FBD0-44DD-BD5C-EDEDF76D3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D0407-8C13-4738-BE43-6A28FE6489BA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F791A-F049-4292-A8FC-1C1DDBB36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30DFA-EBBA-4CB3-A13A-13FD09019877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BDE0A-3645-4984-BCA3-72DBF6BF0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4DA0F-EAB4-4D1E-80D1-2E2DAAA7078D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F90B5-FFE0-48A2-A20C-506A615F9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1DB51-0EEF-47BF-896F-D747331B932F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7CDF2-C79F-48F0-8E2A-B91E1E801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4D539-2A6A-4389-A86D-FC0F6CAC47C0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E4BD3-FD4F-4DF1-9F7F-DE5AACCB4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68B1D-FD14-4629-9685-0DED84F43262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E3B7E-BBEC-40A1-881E-6419308AAD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6B9ABA-AAB0-4E79-BF9C-1AF3E402A8E5}" type="datetimeFigureOut">
              <a:rPr lang="ru-RU"/>
              <a:pPr>
                <a:defRPr/>
              </a:pPr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16EAFD-9495-404D-AD43-BC8A03EB7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3.jpe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.jpeg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3.jpeg"/><Relationship Id="rId4" Type="http://schemas.openxmlformats.org/officeDocument/2006/relationships/slide" Target="slid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3.jpeg"/><Relationship Id="rId4" Type="http://schemas.openxmlformats.org/officeDocument/2006/relationships/slide" Target="slide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4.png"/><Relationship Id="rId7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3.jpeg"/><Relationship Id="rId4" Type="http://schemas.openxmlformats.org/officeDocument/2006/relationships/slide" Target="slide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3.xml"/><Relationship Id="rId18" Type="http://schemas.openxmlformats.org/officeDocument/2006/relationships/slide" Target="slide8.xml"/><Relationship Id="rId26" Type="http://schemas.openxmlformats.org/officeDocument/2006/relationships/slide" Target="slide27.xml"/><Relationship Id="rId3" Type="http://schemas.openxmlformats.org/officeDocument/2006/relationships/control" Target="../activeX/activeX2.xml"/><Relationship Id="rId21" Type="http://schemas.openxmlformats.org/officeDocument/2006/relationships/slide" Target="slide11.xml"/><Relationship Id="rId7" Type="http://schemas.openxmlformats.org/officeDocument/2006/relationships/slide" Target="slide5.xml"/><Relationship Id="rId12" Type="http://schemas.openxmlformats.org/officeDocument/2006/relationships/slide" Target="slide12.xml"/><Relationship Id="rId17" Type="http://schemas.openxmlformats.org/officeDocument/2006/relationships/slide" Target="slide19.xml"/><Relationship Id="rId25" Type="http://schemas.openxmlformats.org/officeDocument/2006/relationships/slide" Target="slide26.xml"/><Relationship Id="rId2" Type="http://schemas.openxmlformats.org/officeDocument/2006/relationships/control" Target="../activeX/activeX1.xml"/><Relationship Id="rId16" Type="http://schemas.openxmlformats.org/officeDocument/2006/relationships/slide" Target="slide18.xml"/><Relationship Id="rId20" Type="http://schemas.openxmlformats.org/officeDocument/2006/relationships/slide" Target="slide10.xml"/><Relationship Id="rId29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slide" Target="slide4.xml"/><Relationship Id="rId11" Type="http://schemas.openxmlformats.org/officeDocument/2006/relationships/slide" Target="slide17.xml"/><Relationship Id="rId24" Type="http://schemas.openxmlformats.org/officeDocument/2006/relationships/slide" Target="slide25.xml"/><Relationship Id="rId5" Type="http://schemas.openxmlformats.org/officeDocument/2006/relationships/notesSlide" Target="../notesSlides/notesSlide1.xml"/><Relationship Id="rId15" Type="http://schemas.openxmlformats.org/officeDocument/2006/relationships/slide" Target="slide15.xml"/><Relationship Id="rId23" Type="http://schemas.openxmlformats.org/officeDocument/2006/relationships/slide" Target="slide24.xml"/><Relationship Id="rId28" Type="http://schemas.openxmlformats.org/officeDocument/2006/relationships/image" Target="../media/image6.wmf"/><Relationship Id="rId10" Type="http://schemas.openxmlformats.org/officeDocument/2006/relationships/slide" Target="slide16.xml"/><Relationship Id="rId19" Type="http://schemas.openxmlformats.org/officeDocument/2006/relationships/slide" Target="slide9.xml"/><Relationship Id="rId4" Type="http://schemas.openxmlformats.org/officeDocument/2006/relationships/slideLayout" Target="../slideLayouts/slideLayout2.xml"/><Relationship Id="rId9" Type="http://schemas.openxmlformats.org/officeDocument/2006/relationships/slide" Target="slide7.xml"/><Relationship Id="rId14" Type="http://schemas.openxmlformats.org/officeDocument/2006/relationships/slide" Target="slide14.xml"/><Relationship Id="rId22" Type="http://schemas.openxmlformats.org/officeDocument/2006/relationships/slide" Target="slide23.xml"/><Relationship Id="rId27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.forumok.ru/index.php?act=Print&amp;client=printer&amp;f=67&amp;t=2153" TargetMode="External"/><Relationship Id="rId2" Type="http://schemas.openxmlformats.org/officeDocument/2006/relationships/hyperlink" Target="http://2berega.spb.ru/user/Polikarpowa/file/771463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539552" y="2564904"/>
            <a:ext cx="7772400" cy="1470025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08000"/>
                </a:solidFill>
              </a:rPr>
              <a:t>Интерактивная викторина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077072"/>
            <a:ext cx="2592288" cy="1345704"/>
          </a:xfrm>
        </p:spPr>
        <p:txBody>
          <a:bodyPr rtlCol="0">
            <a:normAutofit fontScale="85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по правилам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дорожного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движения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Picture 8" descr="http://im0-tub-ru.yandex.net/i?id=493656458-38-72&amp;n=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79512" y="5805264"/>
            <a:ext cx="288032" cy="775233"/>
          </a:xfrm>
          <a:prstGeom prst="rect">
            <a:avLst/>
          </a:prstGeom>
          <a:noFill/>
        </p:spPr>
      </p:pic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339752" y="578545"/>
            <a:ext cx="396044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6" name="Picture 8" descr="http://im0-tub-ru.yandex.net/i?id=493656458-38-72&amp;n=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5013176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ответ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4869160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spc="-140" dirty="0" smtClean="0"/>
              <a:t>трамвай</a:t>
            </a:r>
            <a:endParaRPr lang="ru-RU" sz="5400" spc="-140" dirty="0"/>
          </a:p>
        </p:txBody>
      </p:sp>
      <p:pic>
        <p:nvPicPr>
          <p:cNvPr id="7" name="Picture 2" descr="C:\Documents and Settings\Admin\Рабочий стол\бук\открытый урок 2009 - 2010\2009-2010 уч. год ПДД игра Знатоки дорожного движения\Рисунок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052735"/>
            <a:ext cx="5904656" cy="2030545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6" name="Picture 8" descr="http://im0-tub-ru.yandex.net/i?id=493656458-38-72&amp;n=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5013176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ответ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4941168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spc="-140" dirty="0" smtClean="0"/>
              <a:t>стоянка</a:t>
            </a:r>
            <a:endParaRPr lang="ru-RU" sz="5400" spc="-140" dirty="0"/>
          </a:p>
        </p:txBody>
      </p:sp>
      <p:pic>
        <p:nvPicPr>
          <p:cNvPr id="7" name="Picture 2" descr="C:\Documents and Settings\Admin\Рабочий стол\бук\открытый урок 2009 - 2010\2009-2010 уч. год ПДД игра Знатоки дорожного движения\Рисунок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5" y="908720"/>
            <a:ext cx="5957277" cy="1944216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869159"/>
            <a:ext cx="1080120" cy="1080121"/>
          </a:xfrm>
          <a:prstGeom prst="rect">
            <a:avLst/>
          </a:prstGeom>
          <a:noFill/>
        </p:spPr>
      </p:pic>
      <p:pic>
        <p:nvPicPr>
          <p:cNvPr id="17410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013176"/>
            <a:ext cx="889248" cy="889248"/>
          </a:xfrm>
          <a:prstGeom prst="rect">
            <a:avLst/>
          </a:prstGeom>
          <a:noFill/>
        </p:spPr>
      </p:pic>
      <p:pic>
        <p:nvPicPr>
          <p:cNvPr id="17416" name="Picture 8" descr="http://im0-tub-ru.yandex.net/i?id=493656458-38-72&amp;n=2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004048" y="5157192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14 лет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4048" y="3717032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12 лет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4437112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13 лет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9632" y="908720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sz="3200" spc="-140" dirty="0" smtClean="0"/>
              <a:t>С </a:t>
            </a:r>
            <a:r>
              <a:rPr lang="ru-RU" sz="3200" spc="-140" dirty="0"/>
              <a:t>какого возраста разрешается </a:t>
            </a:r>
          </a:p>
          <a:p>
            <a:pPr marL="0" indent="0" algn="ctr">
              <a:buNone/>
            </a:pPr>
            <a:r>
              <a:rPr lang="ru-RU" sz="3200" spc="-140" dirty="0"/>
              <a:t>водить велосипед по улицам и дорогам</a:t>
            </a:r>
            <a:r>
              <a:rPr lang="ru-RU" sz="3200" spc="-140" dirty="0" smtClean="0"/>
              <a:t>?</a:t>
            </a:r>
            <a:endParaRPr lang="ru-RU" sz="3200" spc="-14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869159"/>
            <a:ext cx="1080120" cy="1080121"/>
          </a:xfrm>
          <a:prstGeom prst="rect">
            <a:avLst/>
          </a:prstGeom>
          <a:noFill/>
        </p:spPr>
      </p:pic>
      <p:pic>
        <p:nvPicPr>
          <p:cNvPr id="17410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013176"/>
            <a:ext cx="889248" cy="889248"/>
          </a:xfrm>
          <a:prstGeom prst="rect">
            <a:avLst/>
          </a:prstGeom>
          <a:noFill/>
        </p:spPr>
      </p:pic>
      <p:pic>
        <p:nvPicPr>
          <p:cNvPr id="17416" name="Picture 8" descr="http://im0-tub-ru.yandex.net/i?id=493656458-38-72&amp;n=2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004048" y="5445224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Остановиться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4048" y="4437112"/>
            <a:ext cx="2880320" cy="93610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Повернуть направо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3717032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Опасность 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9632" y="908720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Какую информацию пытается сообщить движущийся велосипедист ?</a:t>
            </a:r>
            <a:endParaRPr lang="ru-RU" sz="3200" spc="-140" dirty="0"/>
          </a:p>
        </p:txBody>
      </p:sp>
      <p:pic>
        <p:nvPicPr>
          <p:cNvPr id="10" name="Рисунок 9" descr="http://test.sch496.ru/images/p7_ris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2204864"/>
            <a:ext cx="237626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869159"/>
            <a:ext cx="1080120" cy="1080121"/>
          </a:xfrm>
          <a:prstGeom prst="rect">
            <a:avLst/>
          </a:prstGeom>
          <a:noFill/>
        </p:spPr>
      </p:pic>
      <p:pic>
        <p:nvPicPr>
          <p:cNvPr id="17410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013176"/>
            <a:ext cx="889248" cy="889248"/>
          </a:xfrm>
          <a:prstGeom prst="rect">
            <a:avLst/>
          </a:prstGeom>
          <a:noFill/>
        </p:spPr>
      </p:pic>
      <p:pic>
        <p:nvPicPr>
          <p:cNvPr id="17416" name="Picture 8" descr="http://im0-tub-ru.yandex.net/i?id=493656458-38-72&amp;n=2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004048" y="4005064"/>
            <a:ext cx="3096344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По тротуару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4048" y="2780928"/>
            <a:ext cx="3024336" cy="115212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По велосипедной</a:t>
            </a:r>
          </a:p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дорожке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4797152"/>
            <a:ext cx="3096344" cy="93610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На стадионах</a:t>
            </a:r>
            <a:r>
              <a:rPr lang="ru-RU" sz="3600" dirty="0">
                <a:solidFill>
                  <a:schemeClr val="bg1"/>
                </a:solidFill>
              </a:rPr>
              <a:t>,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в</a:t>
            </a:r>
            <a:r>
              <a:rPr lang="ru-RU" sz="3600" dirty="0" smtClean="0">
                <a:solidFill>
                  <a:schemeClr val="bg1"/>
                </a:solidFill>
              </a:rPr>
              <a:t>о дворах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9632" y="908720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Где велосипедисту запрещено движение?</a:t>
            </a:r>
            <a:endParaRPr lang="ru-RU" sz="3200" spc="-14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6" name="Picture 8" descr="http://im0-tub-ru.yandex.net/i?id=493656458-38-72&amp;n=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259632" y="908720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Перевозка  пассажиров на велосипеде разрешена …</a:t>
            </a:r>
            <a:endParaRPr lang="ru-RU" sz="3200" spc="-140" dirty="0"/>
          </a:p>
        </p:txBody>
      </p:sp>
      <p:pic>
        <p:nvPicPr>
          <p:cNvPr id="10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581128"/>
            <a:ext cx="1080120" cy="1080121"/>
          </a:xfrm>
          <a:prstGeom prst="rect">
            <a:avLst/>
          </a:prstGeom>
          <a:noFill/>
        </p:spPr>
      </p:pic>
      <p:pic>
        <p:nvPicPr>
          <p:cNvPr id="11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4725144"/>
            <a:ext cx="889248" cy="88924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004048" y="3717032"/>
            <a:ext cx="3096344" cy="108012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До 7 лет на специальном сидении 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4048" y="2708920"/>
            <a:ext cx="3096344" cy="86409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Только на раме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4048" y="4869160"/>
            <a:ext cx="3096344" cy="108012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На заднем сидении, но в шлеме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6" name="Picture 8" descr="http://im0-tub-ru.yandex.net/i?id=493656458-38-72&amp;n=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372200" y="908720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Кто проедет первым?</a:t>
            </a:r>
            <a:endParaRPr lang="ru-RU" sz="3200" spc="-140" dirty="0"/>
          </a:p>
        </p:txBody>
      </p:sp>
      <p:pic>
        <p:nvPicPr>
          <p:cNvPr id="10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869159"/>
            <a:ext cx="1080120" cy="1080121"/>
          </a:xfrm>
          <a:prstGeom prst="rect">
            <a:avLst/>
          </a:prstGeom>
          <a:noFill/>
        </p:spPr>
      </p:pic>
      <p:pic>
        <p:nvPicPr>
          <p:cNvPr id="11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5013176"/>
            <a:ext cx="889248" cy="88924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004048" y="4869160"/>
            <a:ext cx="3096344" cy="55806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Мотоциклист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4048" y="4293095"/>
            <a:ext cx="3096344" cy="504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Автомобилист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4048" y="5517233"/>
            <a:ext cx="3096344" cy="50405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Велосипедист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29698" name="Picture 2" descr="http://www.dd.sch975.edusite.ru/images/p25_svetofor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620688"/>
            <a:ext cx="5388985" cy="36004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6" name="Picture 8" descr="http://im0-tub-ru.yandex.net/i?id=493656458-38-72&amp;n=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796136" y="908720"/>
            <a:ext cx="2448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Как поедут машины?</a:t>
            </a:r>
            <a:endParaRPr lang="ru-RU" sz="3200" spc="-140" dirty="0"/>
          </a:p>
        </p:txBody>
      </p:sp>
      <p:pic>
        <p:nvPicPr>
          <p:cNvPr id="10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869159"/>
            <a:ext cx="1080120" cy="1080121"/>
          </a:xfrm>
          <a:prstGeom prst="rect">
            <a:avLst/>
          </a:prstGeom>
          <a:noFill/>
        </p:spPr>
      </p:pic>
      <p:pic>
        <p:nvPicPr>
          <p:cNvPr id="11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5013176"/>
            <a:ext cx="889248" cy="88924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868144" y="4869160"/>
            <a:ext cx="2376264" cy="55806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600" spc="-190" dirty="0" smtClean="0">
                <a:solidFill>
                  <a:schemeClr val="bg1"/>
                </a:solidFill>
              </a:rPr>
              <a:t>Б и Г вместе</a:t>
            </a:r>
            <a:endParaRPr lang="ru-RU" sz="3600" spc="-19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68144" y="4293096"/>
            <a:ext cx="2376264" cy="504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spc="-190" dirty="0" smtClean="0">
                <a:solidFill>
                  <a:schemeClr val="bg1"/>
                </a:solidFill>
              </a:rPr>
              <a:t>А, В, Г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868144" y="5517233"/>
            <a:ext cx="2376264" cy="50405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spc="-190" dirty="0" smtClean="0">
                <a:solidFill>
                  <a:schemeClr val="bg1"/>
                </a:solidFill>
              </a:rPr>
              <a:t>А и В вместе</a:t>
            </a:r>
            <a:endParaRPr lang="ru-RU" sz="3600" spc="-190" dirty="0">
              <a:solidFill>
                <a:schemeClr val="bg1"/>
              </a:solidFill>
            </a:endParaRPr>
          </a:p>
        </p:txBody>
      </p:sp>
      <p:pic>
        <p:nvPicPr>
          <p:cNvPr id="41986" name="Picture 2" descr="http://www.dd.sch975.edusite.ru/images/p25_svetofor6.jpg"/>
          <p:cNvPicPr>
            <a:picLocks noChangeAspect="1" noChangeArrowheads="1"/>
          </p:cNvPicPr>
          <p:nvPr/>
        </p:nvPicPr>
        <p:blipFill>
          <a:blip r:embed="rId6" cstate="print"/>
          <a:srcRect l="13321" t="11571" r="10081" b="11287"/>
          <a:stretch>
            <a:fillRect/>
          </a:stretch>
        </p:blipFill>
        <p:spPr bwMode="auto">
          <a:xfrm>
            <a:off x="971600" y="548679"/>
            <a:ext cx="4824536" cy="419524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971600" y="1196752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19672" y="400506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Б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32040" y="278092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В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23928" y="69269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Г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6" name="Picture 8" descr="http://im0-tub-ru.yandex.net/i?id=493656458-38-72&amp;n=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259632" y="908720"/>
            <a:ext cx="66967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dirty="0" smtClean="0"/>
              <a:t>Пешеход подошел к перекрестку, который регулируется светофором и регулировщиком. Кому должен подчиниться пешеход при переходе? </a:t>
            </a:r>
          </a:p>
        </p:txBody>
      </p:sp>
      <p:pic>
        <p:nvPicPr>
          <p:cNvPr id="19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869159"/>
            <a:ext cx="1080120" cy="1080121"/>
          </a:xfrm>
          <a:prstGeom prst="rect">
            <a:avLst/>
          </a:prstGeom>
          <a:noFill/>
        </p:spPr>
      </p:pic>
      <p:pic>
        <p:nvPicPr>
          <p:cNvPr id="20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5013176"/>
            <a:ext cx="889248" cy="889248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4355976" y="4077072"/>
            <a:ext cx="3528392" cy="5760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Регулировщику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355976" y="3429000"/>
            <a:ext cx="3528392" cy="5760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Светофору 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355976" y="4725144"/>
            <a:ext cx="3528392" cy="129614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Действовать по собственному усмотрению  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6" name="Picture 8" descr="http://im0-tub-ru.yandex.net/i?id=493656458-38-72&amp;n=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259632" y="908720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Где можно ожидать общественный транспорт?</a:t>
            </a:r>
            <a:endParaRPr lang="ru-RU" sz="3200" spc="-140" dirty="0"/>
          </a:p>
        </p:txBody>
      </p:sp>
      <p:pic>
        <p:nvPicPr>
          <p:cNvPr id="10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869159"/>
            <a:ext cx="1080120" cy="1080121"/>
          </a:xfrm>
          <a:prstGeom prst="rect">
            <a:avLst/>
          </a:prstGeom>
          <a:noFill/>
        </p:spPr>
      </p:pic>
      <p:pic>
        <p:nvPicPr>
          <p:cNvPr id="11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5013176"/>
            <a:ext cx="889248" cy="88924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139952" y="3284984"/>
            <a:ext cx="3744416" cy="18002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В местах с указателями остановки</a:t>
            </a:r>
          </a:p>
          <a:p>
            <a:pPr algn="ctr">
              <a:lnSpc>
                <a:spcPts val="28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общественного транспорта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2276872"/>
            <a:ext cx="3744416" cy="93610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У края</a:t>
            </a:r>
          </a:p>
          <a:p>
            <a:pPr algn="ctr">
              <a:lnSpc>
                <a:spcPts val="28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проезжей части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39952" y="5157192"/>
            <a:ext cx="3744416" cy="93610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В любом месте</a:t>
            </a:r>
          </a:p>
          <a:p>
            <a:pPr algn="ctr">
              <a:lnSpc>
                <a:spcPts val="28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проезжей части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548681"/>
            <a:ext cx="612068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1484784"/>
            <a:ext cx="69847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Команды отвечают по очереди.</a:t>
            </a:r>
          </a:p>
          <a:p>
            <a:r>
              <a:rPr lang="ru-RU" sz="3200" dirty="0" smtClean="0"/>
              <a:t>Цена каждого вопроса 1 балл.</a:t>
            </a:r>
          </a:p>
          <a:p>
            <a:r>
              <a:rPr lang="ru-RU" sz="3200" dirty="0" smtClean="0"/>
              <a:t>За правильный ответ команда получает 1 балл, при неправильном ответе количество баллов не меняется.</a:t>
            </a:r>
          </a:p>
          <a:p>
            <a:r>
              <a:rPr lang="ru-RU" sz="3200" dirty="0" smtClean="0"/>
              <a:t>Правильный ответ обозначается</a:t>
            </a:r>
          </a:p>
          <a:p>
            <a:r>
              <a:rPr lang="ru-RU" sz="3200" dirty="0" smtClean="0"/>
              <a:t>Неправильный ответ</a:t>
            </a:r>
            <a:endParaRPr lang="ru-RU" sz="3200" dirty="0"/>
          </a:p>
        </p:txBody>
      </p:sp>
      <p:pic>
        <p:nvPicPr>
          <p:cNvPr id="8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221088"/>
            <a:ext cx="864096" cy="864096"/>
          </a:xfrm>
          <a:prstGeom prst="rect">
            <a:avLst/>
          </a:prstGeom>
          <a:noFill/>
        </p:spPr>
      </p:pic>
      <p:pic>
        <p:nvPicPr>
          <p:cNvPr id="9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797152"/>
            <a:ext cx="1008112" cy="1008113"/>
          </a:xfrm>
          <a:prstGeom prst="rect">
            <a:avLst/>
          </a:prstGeom>
          <a:noFill/>
        </p:spPr>
      </p:pic>
      <p:pic>
        <p:nvPicPr>
          <p:cNvPr id="10" name="Picture 8" descr="http://im0-tub-ru.yandex.net/i?id=493656458-38-72&amp;n=2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75008"/>
          <a:stretch>
            <a:fillRect/>
          </a:stretch>
        </p:blipFill>
        <p:spPr bwMode="auto">
          <a:xfrm>
            <a:off x="1043608" y="5229200"/>
            <a:ext cx="288032" cy="7752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6" name="Picture 8" descr="http://im0-tub-ru.yandex.net/i?id=493656458-38-72&amp;n=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796136" y="908720"/>
            <a:ext cx="2448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Как поедут машины?</a:t>
            </a:r>
            <a:endParaRPr lang="ru-RU" sz="3200" spc="-140" dirty="0"/>
          </a:p>
        </p:txBody>
      </p:sp>
      <p:pic>
        <p:nvPicPr>
          <p:cNvPr id="16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869159"/>
            <a:ext cx="1080120" cy="1080121"/>
          </a:xfrm>
          <a:prstGeom prst="rect">
            <a:avLst/>
          </a:prstGeom>
          <a:noFill/>
        </p:spPr>
      </p:pic>
      <p:pic>
        <p:nvPicPr>
          <p:cNvPr id="17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5021559"/>
            <a:ext cx="889248" cy="889248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5004048" y="3645024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Венеция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04048" y="4437112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Рим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04048" y="5157192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Палермо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5940152" y="1844824"/>
            <a:ext cx="2662064" cy="2210544"/>
          </a:xfrm>
        </p:spPr>
        <p:txBody>
          <a:bodyPr/>
          <a:lstStyle/>
          <a:p>
            <a:pPr eaLnBrk="1" hangingPunct="1"/>
            <a:r>
              <a:rPr lang="ru-RU" dirty="0" smtClean="0"/>
              <a:t>Первый светофор, Лондон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9752" y="980728"/>
            <a:ext cx="4639935" cy="4392488"/>
          </a:xfrm>
          <a:prstGeom prst="rect">
            <a:avLst/>
          </a:prstGeom>
          <a:noFill/>
          <a:ln w="50800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25" name="Picture 8" descr="http://im0-tub-ru.yandex.net/i?id=493656458-38-72&amp;n=2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75008"/>
          <a:stretch>
            <a:fillRect/>
          </a:stretch>
        </p:blipFill>
        <p:spPr bwMode="auto">
          <a:xfrm>
            <a:off x="1043608" y="5301208"/>
            <a:ext cx="288032" cy="7752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6" name="Picture 8" descr="http://im0-tub-ru.yandex.net/i?id=493656458-38-72&amp;n=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475656" y="908720"/>
            <a:ext cx="67687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smtClean="0"/>
              <a:t>Каким необычным транспортным </a:t>
            </a:r>
            <a:r>
              <a:rPr lang="ru-RU" sz="3200" spc="-140" dirty="0" smtClean="0"/>
              <a:t>средством пользовался герой русской сказки «По щучьему велению»?</a:t>
            </a:r>
            <a:endParaRPr lang="ru-RU" sz="3200" spc="-14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08104" y="4869160"/>
            <a:ext cx="2376264" cy="50405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spc="-190" dirty="0" smtClean="0">
                <a:solidFill>
                  <a:schemeClr val="bg1"/>
                </a:solidFill>
              </a:rPr>
              <a:t>ответ</a:t>
            </a:r>
          </a:p>
        </p:txBody>
      </p:sp>
      <p:pic>
        <p:nvPicPr>
          <p:cNvPr id="2052" name="Picture 4" descr="http://im5-tub-ru.yandex.net/i?id=6766810-2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7" y="3068960"/>
            <a:ext cx="3118427" cy="2304256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941168"/>
            <a:ext cx="1080120" cy="1080121"/>
          </a:xfrm>
          <a:prstGeom prst="rect">
            <a:avLst/>
          </a:prstGeom>
          <a:noFill/>
        </p:spPr>
      </p:pic>
      <p:pic>
        <p:nvPicPr>
          <p:cNvPr id="17410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085184"/>
            <a:ext cx="889248" cy="889248"/>
          </a:xfrm>
          <a:prstGeom prst="rect">
            <a:avLst/>
          </a:prstGeom>
          <a:noFill/>
        </p:spPr>
      </p:pic>
      <p:pic>
        <p:nvPicPr>
          <p:cNvPr id="17416" name="Picture 8" descr="http://im0-tub-ru.yandex.net/i?id=493656458-38-72&amp;n=2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75008"/>
          <a:stretch>
            <a:fillRect/>
          </a:stretch>
        </p:blipFill>
        <p:spPr bwMode="auto">
          <a:xfrm>
            <a:off x="1043608" y="5229200"/>
            <a:ext cx="288032" cy="77523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311352" y="1268760"/>
            <a:ext cx="4933056" cy="201622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900"/>
              </a:lnSpc>
            </a:pPr>
            <a:r>
              <a:rPr lang="ru-RU" sz="3600" dirty="0" smtClean="0"/>
              <a:t>Участок дороги, расположенный вблизи детского учреждения, где возможно появление детей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75856" y="3429000"/>
            <a:ext cx="4968552" cy="18002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900"/>
              </a:lnSpc>
            </a:pPr>
            <a:r>
              <a:rPr lang="ru-RU" sz="3600" dirty="0" smtClean="0"/>
              <a:t>Участок дороги, временно используемый для проведения спортивных соревнований.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5301208"/>
            <a:ext cx="4968552" cy="79208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Беговая дорожка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1268760"/>
            <a:ext cx="2134316" cy="1872208"/>
          </a:xfrm>
          <a:prstGeom prst="rect">
            <a:avLst/>
          </a:prstGeom>
          <a:noFill/>
          <a:ln w="508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763688" y="692696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Что это за знак?</a:t>
            </a:r>
            <a:endParaRPr lang="ru-RU" sz="3200" spc="-14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941168"/>
            <a:ext cx="1080120" cy="1080121"/>
          </a:xfrm>
          <a:prstGeom prst="rect">
            <a:avLst/>
          </a:prstGeom>
          <a:noFill/>
        </p:spPr>
      </p:pic>
      <p:pic>
        <p:nvPicPr>
          <p:cNvPr id="17410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085184"/>
            <a:ext cx="889248" cy="889248"/>
          </a:xfrm>
          <a:prstGeom prst="rect">
            <a:avLst/>
          </a:prstGeom>
          <a:noFill/>
        </p:spPr>
      </p:pic>
      <p:pic>
        <p:nvPicPr>
          <p:cNvPr id="17416" name="Picture 8" descr="http://im0-tub-ru.yandex.net/i?id=493656458-38-72&amp;n=2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75008"/>
          <a:stretch>
            <a:fillRect/>
          </a:stretch>
        </p:blipFill>
        <p:spPr bwMode="auto">
          <a:xfrm>
            <a:off x="1043608" y="5229200"/>
            <a:ext cx="288032" cy="77523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75856" y="4221088"/>
            <a:ext cx="4933056" cy="72008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Пешеходная дорожка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75856" y="5085184"/>
            <a:ext cx="4968552" cy="100811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Движение пешеходов запрещено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3356992"/>
            <a:ext cx="4968552" cy="79208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Пешеходный переход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692696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Что это за знак?</a:t>
            </a:r>
            <a:endParaRPr lang="ru-RU" sz="3200" spc="-140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1124744"/>
            <a:ext cx="1944216" cy="1944216"/>
          </a:xfrm>
          <a:prstGeom prst="rect">
            <a:avLst/>
          </a:prstGeom>
          <a:noFill/>
          <a:ln w="5080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941168"/>
            <a:ext cx="1080120" cy="1080121"/>
          </a:xfrm>
          <a:prstGeom prst="rect">
            <a:avLst/>
          </a:prstGeom>
          <a:noFill/>
        </p:spPr>
      </p:pic>
      <p:pic>
        <p:nvPicPr>
          <p:cNvPr id="17410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085184"/>
            <a:ext cx="889248" cy="889248"/>
          </a:xfrm>
          <a:prstGeom prst="rect">
            <a:avLst/>
          </a:prstGeom>
          <a:noFill/>
        </p:spPr>
      </p:pic>
      <p:pic>
        <p:nvPicPr>
          <p:cNvPr id="17416" name="Picture 8" descr="http://im0-tub-ru.yandex.net/i?id=493656458-38-72&amp;n=2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75008"/>
          <a:stretch>
            <a:fillRect/>
          </a:stretch>
        </p:blipFill>
        <p:spPr bwMode="auto">
          <a:xfrm>
            <a:off x="1043608" y="5229200"/>
            <a:ext cx="288032" cy="77523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75856" y="5157192"/>
            <a:ext cx="4933056" cy="93610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Движение на велосипеде запрещено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75856" y="4077072"/>
            <a:ext cx="4968552" cy="100811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Уступи место велосипедисту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3212976"/>
            <a:ext cx="4968552" cy="79208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Велосипедная дорожка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692696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Что это за знак?</a:t>
            </a:r>
            <a:endParaRPr lang="ru-RU" sz="3200" spc="-140" dirty="0"/>
          </a:p>
        </p:txBody>
      </p:sp>
      <p:pic>
        <p:nvPicPr>
          <p:cNvPr id="37890" name="Picture 2" descr="1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1340768"/>
            <a:ext cx="1728192" cy="1728192"/>
          </a:xfrm>
          <a:prstGeom prst="rect">
            <a:avLst/>
          </a:prstGeom>
          <a:noFill/>
          <a:ln w="5080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941168"/>
            <a:ext cx="1080120" cy="1080121"/>
          </a:xfrm>
          <a:prstGeom prst="rect">
            <a:avLst/>
          </a:prstGeom>
          <a:noFill/>
        </p:spPr>
      </p:pic>
      <p:pic>
        <p:nvPicPr>
          <p:cNvPr id="17410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085184"/>
            <a:ext cx="889248" cy="889248"/>
          </a:xfrm>
          <a:prstGeom prst="rect">
            <a:avLst/>
          </a:prstGeom>
          <a:noFill/>
        </p:spPr>
      </p:pic>
      <p:pic>
        <p:nvPicPr>
          <p:cNvPr id="17416" name="Picture 8" descr="http://im0-tub-ru.yandex.net/i?id=493656458-38-72&amp;n=2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75008"/>
          <a:stretch>
            <a:fillRect/>
          </a:stretch>
        </p:blipFill>
        <p:spPr bwMode="auto">
          <a:xfrm>
            <a:off x="1043608" y="5229200"/>
            <a:ext cx="288032" cy="77523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126820" y="4930880"/>
            <a:ext cx="2451873" cy="51434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№2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26820" y="4315252"/>
            <a:ext cx="2469516" cy="55390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№1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126820" y="5558379"/>
            <a:ext cx="2469516" cy="43521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9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№3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69269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Какой знак называется</a:t>
            </a:r>
          </a:p>
          <a:p>
            <a:pPr algn="ctr"/>
            <a:r>
              <a:rPr lang="ru-RU" sz="3200" spc="-140" smtClean="0"/>
              <a:t>«Подземный пешеходный </a:t>
            </a:r>
            <a:r>
              <a:rPr lang="ru-RU" sz="3200" spc="-140" dirty="0" smtClean="0"/>
              <a:t>переход»?</a:t>
            </a:r>
            <a:endParaRPr lang="ru-RU" sz="3200" spc="-140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6" cstate="print"/>
          <a:srcRect l="48413"/>
          <a:stretch>
            <a:fillRect/>
          </a:stretch>
        </p:blipFill>
        <p:spPr bwMode="auto">
          <a:xfrm>
            <a:off x="3851920" y="1844824"/>
            <a:ext cx="1809787" cy="1728192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1844824"/>
            <a:ext cx="1728192" cy="1728192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</p:pic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9" name="Picture 7" descr="1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15616" y="1844824"/>
            <a:ext cx="1987421" cy="1728192"/>
          </a:xfrm>
          <a:prstGeom prst="rect">
            <a:avLst/>
          </a:prstGeom>
          <a:noFill/>
          <a:ln w="508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115616" y="357301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№1                      №2                 №3   </a:t>
            </a:r>
            <a:endParaRPr lang="ru-RU" sz="3200" spc="-14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1340768"/>
            <a:ext cx="612068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ПОБЕДИТЕЛИ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Заголовок 1"/>
          <p:cNvSpPr>
            <a:spLocks noGrp="1"/>
          </p:cNvSpPr>
          <p:nvPr>
            <p:ph type="title"/>
          </p:nvPr>
        </p:nvSpPr>
        <p:spPr>
          <a:xfrm>
            <a:off x="3851920" y="228600"/>
            <a:ext cx="4606280" cy="4640560"/>
          </a:xfrm>
        </p:spPr>
        <p:txBody>
          <a:bodyPr/>
          <a:lstStyle/>
          <a:p>
            <a:pPr eaLnBrk="1" hangingPunct="1"/>
            <a:r>
              <a:rPr lang="ru-RU" b="1" dirty="0" smtClean="0"/>
              <a:t>5 августа – Международный день светофора</a:t>
            </a:r>
            <a:endParaRPr lang="ru-RU" dirty="0" smtClean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1340768"/>
            <a:ext cx="2798762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8" descr="http://im0-tub-ru.yandex.net/i?id=493656458-38-72&amp;n=2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75008"/>
          <a:stretch>
            <a:fillRect/>
          </a:stretch>
        </p:blipFill>
        <p:spPr bwMode="auto">
          <a:xfrm>
            <a:off x="1043608" y="5301208"/>
            <a:ext cx="288032" cy="7752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940152" y="1844824"/>
            <a:ext cx="2662064" cy="2210544"/>
          </a:xfrm>
        </p:spPr>
        <p:txBody>
          <a:bodyPr/>
          <a:lstStyle/>
          <a:p>
            <a:pPr eaLnBrk="1" hangingPunct="1"/>
            <a:r>
              <a:rPr lang="ru-RU" dirty="0" smtClean="0"/>
              <a:t>Первый светофор, Лондон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9752" y="980728"/>
            <a:ext cx="4639935" cy="4392488"/>
          </a:xfrm>
          <a:prstGeom prst="rect">
            <a:avLst/>
          </a:prstGeom>
          <a:noFill/>
          <a:ln w="50800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9" name="Picture 8" descr="http://im0-tub-ru.yandex.net/i?id=493656458-38-72&amp;n=2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043608" y="5301208"/>
            <a:ext cx="288032" cy="7752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77872" y="2647294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ЭХ, ДОРОГИ..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77872" y="3361674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ВЕЛОСИПЕД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77872" y="4076054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РЕБУСЫ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77872" y="478632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ЗНАКИ</a:t>
            </a:r>
            <a:endParaRPr lang="ru-RU" sz="2400" b="1" dirty="0"/>
          </a:p>
        </p:txBody>
      </p:sp>
      <p:sp>
        <p:nvSpPr>
          <p:cNvPr id="37" name="Прямоугольник с двумя скругленными противолежащими углами 36">
            <a:hlinkClick r:id="rId6" action="ppaction://hlinksldjump"/>
          </p:cNvPr>
          <p:cNvSpPr/>
          <p:nvPr/>
        </p:nvSpPr>
        <p:spPr>
          <a:xfrm>
            <a:off x="3785612" y="264147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с двумя скругленными противолежащими углами 37">
            <a:hlinkClick r:id="rId7" action="ppaction://hlinksldjump"/>
          </p:cNvPr>
          <p:cNvSpPr/>
          <p:nvPr/>
        </p:nvSpPr>
        <p:spPr>
          <a:xfrm>
            <a:off x="4634888" y="264147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с двумя скругленными противолежащими углами 38">
            <a:hlinkClick r:id="rId8" action="ppaction://hlinksldjump"/>
          </p:cNvPr>
          <p:cNvSpPr/>
          <p:nvPr/>
        </p:nvSpPr>
        <p:spPr>
          <a:xfrm>
            <a:off x="5492144" y="264147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с двумя скругленными противолежащими углами 39">
            <a:hlinkClick r:id="rId9" action="ppaction://hlinksldjump"/>
          </p:cNvPr>
          <p:cNvSpPr/>
          <p:nvPr/>
        </p:nvSpPr>
        <p:spPr>
          <a:xfrm>
            <a:off x="6357380" y="264147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с двумя скругленными противолежащими углами 40">
            <a:hlinkClick r:id="rId10" action="ppaction://hlinksldjump"/>
          </p:cNvPr>
          <p:cNvSpPr/>
          <p:nvPr/>
        </p:nvSpPr>
        <p:spPr>
          <a:xfrm>
            <a:off x="3785612" y="5449784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с двумя скругленными противолежащими углами 41">
            <a:hlinkClick r:id="rId11" action="ppaction://hlinksldjump"/>
          </p:cNvPr>
          <p:cNvSpPr/>
          <p:nvPr/>
        </p:nvSpPr>
        <p:spPr>
          <a:xfrm>
            <a:off x="4649708" y="5445224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с двумя скругленными противолежащими углами 42">
            <a:hlinkClick r:id="rId12" action="ppaction://hlinksldjump"/>
          </p:cNvPr>
          <p:cNvSpPr/>
          <p:nvPr/>
        </p:nvSpPr>
        <p:spPr>
          <a:xfrm>
            <a:off x="3785612" y="336155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с двумя скругленными противолежащими углами 43">
            <a:hlinkClick r:id="rId13" action="ppaction://hlinksldjump"/>
          </p:cNvPr>
          <p:cNvSpPr/>
          <p:nvPr/>
        </p:nvSpPr>
        <p:spPr>
          <a:xfrm>
            <a:off x="4634888" y="336155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с двумя скругленными противолежащими углами 44">
            <a:hlinkClick r:id="rId14" action="ppaction://hlinksldjump"/>
          </p:cNvPr>
          <p:cNvSpPr/>
          <p:nvPr/>
        </p:nvSpPr>
        <p:spPr>
          <a:xfrm>
            <a:off x="5492144" y="335699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с двумя скругленными противолежащими углами 45">
            <a:hlinkClick r:id="rId15" action="ppaction://hlinksldjump"/>
          </p:cNvPr>
          <p:cNvSpPr/>
          <p:nvPr/>
        </p:nvSpPr>
        <p:spPr>
          <a:xfrm>
            <a:off x="6357380" y="336155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с двумя скругленными противолежащими углами 46">
            <a:hlinkClick r:id="rId16" action="ppaction://hlinksldjump"/>
          </p:cNvPr>
          <p:cNvSpPr/>
          <p:nvPr/>
        </p:nvSpPr>
        <p:spPr>
          <a:xfrm>
            <a:off x="5513804" y="5445224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с двумя скругленными противолежащими углами 47">
            <a:hlinkClick r:id="rId17" action="ppaction://hlinksldjump"/>
          </p:cNvPr>
          <p:cNvSpPr/>
          <p:nvPr/>
        </p:nvSpPr>
        <p:spPr>
          <a:xfrm>
            <a:off x="6377900" y="5445224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с двумя скругленными противолежащими углами 48">
            <a:hlinkClick r:id="rId18" action="ppaction://hlinksldjump"/>
          </p:cNvPr>
          <p:cNvSpPr/>
          <p:nvPr/>
        </p:nvSpPr>
        <p:spPr>
          <a:xfrm>
            <a:off x="3785612" y="408163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с двумя скругленными противолежащими углами 49">
            <a:hlinkClick r:id="rId19" action="ppaction://hlinksldjump"/>
          </p:cNvPr>
          <p:cNvSpPr/>
          <p:nvPr/>
        </p:nvSpPr>
        <p:spPr>
          <a:xfrm>
            <a:off x="4634888" y="408163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с двумя скругленными противолежащими углами 50">
            <a:hlinkClick r:id="rId20" action="ppaction://hlinksldjump"/>
          </p:cNvPr>
          <p:cNvSpPr/>
          <p:nvPr/>
        </p:nvSpPr>
        <p:spPr>
          <a:xfrm>
            <a:off x="5492144" y="408163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с двумя скругленными противолежащими углами 51">
            <a:hlinkClick r:id="rId21" action="ppaction://hlinksldjump"/>
          </p:cNvPr>
          <p:cNvSpPr/>
          <p:nvPr/>
        </p:nvSpPr>
        <p:spPr>
          <a:xfrm>
            <a:off x="6357380" y="408163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с двумя скругленными противолежащими углами 54">
            <a:hlinkClick r:id="rId22" action="ppaction://hlinksldjump"/>
          </p:cNvPr>
          <p:cNvSpPr/>
          <p:nvPr/>
        </p:nvSpPr>
        <p:spPr>
          <a:xfrm>
            <a:off x="3785612" y="480171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с двумя скругленными противолежащими углами 55">
            <a:hlinkClick r:id="rId23" action="ppaction://hlinksldjump"/>
          </p:cNvPr>
          <p:cNvSpPr/>
          <p:nvPr/>
        </p:nvSpPr>
        <p:spPr>
          <a:xfrm>
            <a:off x="4634888" y="480171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с двумя скругленными противолежащими углами 56">
            <a:hlinkClick r:id="rId24" action="ppaction://hlinksldjump"/>
          </p:cNvPr>
          <p:cNvSpPr/>
          <p:nvPr/>
        </p:nvSpPr>
        <p:spPr>
          <a:xfrm>
            <a:off x="5492144" y="480171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с двумя скругленными противолежащими углами 57">
            <a:hlinkClick r:id="rId25" action="ppaction://hlinksldjump"/>
          </p:cNvPr>
          <p:cNvSpPr/>
          <p:nvPr/>
        </p:nvSpPr>
        <p:spPr>
          <a:xfrm>
            <a:off x="6357380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CC00"/>
          </a:solidFill>
          <a:ln>
            <a:solidFill>
              <a:srgbClr val="FFC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1" name="Rectangle 69"/>
          <p:cNvSpPr>
            <a:spLocks noChangeAspect="1" noChangeArrowheads="1"/>
          </p:cNvSpPr>
          <p:nvPr/>
        </p:nvSpPr>
        <p:spPr bwMode="auto">
          <a:xfrm>
            <a:off x="1043608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0</a:t>
            </a:r>
          </a:p>
        </p:txBody>
      </p:sp>
      <p:sp>
        <p:nvSpPr>
          <p:cNvPr id="62" name="Rectangle 70"/>
          <p:cNvSpPr>
            <a:spLocks noChangeAspect="1" noChangeArrowheads="1"/>
          </p:cNvSpPr>
          <p:nvPr/>
        </p:nvSpPr>
        <p:spPr bwMode="auto">
          <a:xfrm>
            <a:off x="1043608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63" name="Rectangle 71"/>
          <p:cNvSpPr>
            <a:spLocks noChangeAspect="1" noChangeArrowheads="1"/>
          </p:cNvSpPr>
          <p:nvPr/>
        </p:nvSpPr>
        <p:spPr bwMode="auto">
          <a:xfrm>
            <a:off x="1043608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64" name="Rectangle 72"/>
          <p:cNvSpPr>
            <a:spLocks noChangeAspect="1" noChangeArrowheads="1"/>
          </p:cNvSpPr>
          <p:nvPr/>
        </p:nvSpPr>
        <p:spPr bwMode="auto">
          <a:xfrm>
            <a:off x="1043608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65" name="Rectangle 73"/>
          <p:cNvSpPr>
            <a:spLocks noChangeAspect="1" noChangeArrowheads="1"/>
          </p:cNvSpPr>
          <p:nvPr/>
        </p:nvSpPr>
        <p:spPr bwMode="auto">
          <a:xfrm>
            <a:off x="1043608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66" name="Rectangle 74"/>
          <p:cNvSpPr>
            <a:spLocks noChangeAspect="1" noChangeArrowheads="1"/>
          </p:cNvSpPr>
          <p:nvPr/>
        </p:nvSpPr>
        <p:spPr bwMode="auto">
          <a:xfrm>
            <a:off x="1043608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5</a:t>
            </a:r>
          </a:p>
        </p:txBody>
      </p:sp>
      <p:sp>
        <p:nvSpPr>
          <p:cNvPr id="67" name="Rectangle 75"/>
          <p:cNvSpPr>
            <a:spLocks noChangeAspect="1" noChangeArrowheads="1"/>
          </p:cNvSpPr>
          <p:nvPr/>
        </p:nvSpPr>
        <p:spPr bwMode="auto">
          <a:xfrm>
            <a:off x="1043608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6</a:t>
            </a:r>
          </a:p>
        </p:txBody>
      </p:sp>
      <p:sp>
        <p:nvSpPr>
          <p:cNvPr id="68" name="Rectangle 76"/>
          <p:cNvSpPr>
            <a:spLocks noChangeAspect="1" noChangeArrowheads="1"/>
          </p:cNvSpPr>
          <p:nvPr/>
        </p:nvSpPr>
        <p:spPr bwMode="auto">
          <a:xfrm>
            <a:off x="1043608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7</a:t>
            </a:r>
          </a:p>
        </p:txBody>
      </p:sp>
      <p:sp>
        <p:nvSpPr>
          <p:cNvPr id="69" name="Rectangle 77"/>
          <p:cNvSpPr>
            <a:spLocks noChangeAspect="1" noChangeArrowheads="1"/>
          </p:cNvSpPr>
          <p:nvPr/>
        </p:nvSpPr>
        <p:spPr bwMode="auto">
          <a:xfrm>
            <a:off x="1043608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8</a:t>
            </a:r>
          </a:p>
        </p:txBody>
      </p:sp>
      <p:sp>
        <p:nvSpPr>
          <p:cNvPr id="70" name="Rectangle 78"/>
          <p:cNvSpPr>
            <a:spLocks noChangeAspect="1" noChangeArrowheads="1"/>
          </p:cNvSpPr>
          <p:nvPr/>
        </p:nvSpPr>
        <p:spPr bwMode="auto">
          <a:xfrm>
            <a:off x="1043608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ckThin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</a:p>
        </p:txBody>
      </p:sp>
      <p:sp>
        <p:nvSpPr>
          <p:cNvPr id="71" name="Rectangle 79"/>
          <p:cNvSpPr>
            <a:spLocks noChangeAspect="1" noChangeArrowheads="1"/>
          </p:cNvSpPr>
          <p:nvPr/>
        </p:nvSpPr>
        <p:spPr bwMode="auto">
          <a:xfrm>
            <a:off x="1043608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ckThin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</a:t>
            </a:r>
          </a:p>
        </p:txBody>
      </p:sp>
      <p:sp>
        <p:nvSpPr>
          <p:cNvPr id="72" name="Rectangle 80"/>
          <p:cNvSpPr>
            <a:spLocks noChangeAspect="1" noChangeArrowheads="1"/>
          </p:cNvSpPr>
          <p:nvPr/>
        </p:nvSpPr>
        <p:spPr bwMode="auto">
          <a:xfrm>
            <a:off x="1043608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ckThin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11</a:t>
            </a:r>
          </a:p>
        </p:txBody>
      </p:sp>
      <p:sp>
        <p:nvSpPr>
          <p:cNvPr id="73" name="Rectangle 81"/>
          <p:cNvSpPr>
            <a:spLocks noChangeAspect="1" noChangeArrowheads="1"/>
          </p:cNvSpPr>
          <p:nvPr/>
        </p:nvSpPr>
        <p:spPr bwMode="auto">
          <a:xfrm>
            <a:off x="1080170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ckThin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12</a:t>
            </a:r>
          </a:p>
        </p:txBody>
      </p:sp>
      <p:sp>
        <p:nvSpPr>
          <p:cNvPr id="75" name="Rectangle 69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0</a:t>
            </a:r>
          </a:p>
        </p:txBody>
      </p:sp>
      <p:sp>
        <p:nvSpPr>
          <p:cNvPr id="76" name="Rectangle 70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77" name="Rectangle 71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78" name="Rectangle 72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79" name="Rectangle 73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80" name="Rectangle 74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5</a:t>
            </a:r>
          </a:p>
        </p:txBody>
      </p:sp>
      <p:sp>
        <p:nvSpPr>
          <p:cNvPr id="81" name="Rectangle 75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6</a:t>
            </a:r>
          </a:p>
        </p:txBody>
      </p:sp>
      <p:sp>
        <p:nvSpPr>
          <p:cNvPr id="82" name="Rectangle 76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7</a:t>
            </a:r>
          </a:p>
        </p:txBody>
      </p:sp>
      <p:sp>
        <p:nvSpPr>
          <p:cNvPr id="83" name="Rectangle 77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8</a:t>
            </a:r>
          </a:p>
        </p:txBody>
      </p:sp>
      <p:sp>
        <p:nvSpPr>
          <p:cNvPr id="84" name="Rectangle 78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ckThin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</a:p>
        </p:txBody>
      </p:sp>
      <p:sp>
        <p:nvSpPr>
          <p:cNvPr id="85" name="Rectangle 79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ckThin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</a:t>
            </a:r>
          </a:p>
        </p:txBody>
      </p:sp>
      <p:sp>
        <p:nvSpPr>
          <p:cNvPr id="86" name="Rectangle 80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ckThin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11</a:t>
            </a:r>
          </a:p>
        </p:txBody>
      </p:sp>
      <p:sp>
        <p:nvSpPr>
          <p:cNvPr id="87" name="Rectangle 81"/>
          <p:cNvSpPr>
            <a:spLocks noChangeAspect="1" noChangeArrowheads="1"/>
          </p:cNvSpPr>
          <p:nvPr/>
        </p:nvSpPr>
        <p:spPr bwMode="auto">
          <a:xfrm>
            <a:off x="7236296" y="693564"/>
            <a:ext cx="971550" cy="15113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 cmpd="thickThin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12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1259632" y="5445224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СИТУАЦИЯ!</a:t>
            </a:r>
            <a:endParaRPr lang="ru-RU" sz="2400" b="1" dirty="0"/>
          </a:p>
        </p:txBody>
      </p:sp>
      <p:pic>
        <p:nvPicPr>
          <p:cNvPr id="74" name="Picture 8" descr="http://im0-tub-ru.yandex.net/i?id=493656458-38-72&amp;n=21">
            <a:hlinkClick r:id="rId26" action="ppaction://hlinksldjump"/>
          </p:cNvPr>
          <p:cNvPicPr>
            <a:picLocks noChangeAspect="1" noChangeArrowheads="1"/>
          </p:cNvPicPr>
          <p:nvPr/>
        </p:nvPicPr>
        <p:blipFill>
          <a:blip r:embed="rId27" cstate="print"/>
          <a:srcRect l="75008"/>
          <a:stretch>
            <a:fillRect/>
          </a:stretch>
        </p:blipFill>
        <p:spPr bwMode="auto">
          <a:xfrm>
            <a:off x="971600" y="5373216"/>
            <a:ext cx="288032" cy="775233"/>
          </a:xfrm>
          <a:prstGeom prst="rect">
            <a:avLst/>
          </a:prstGeom>
          <a:noFill/>
        </p:spPr>
      </p:pic>
    </p:spTree>
    <p:controls>
      <mc:AlternateContent xmlns:mc="http://schemas.openxmlformats.org/markup-compatibility/2006">
        <mc:Choice xmlns:v="urn:schemas-microsoft-com:vml" Requires="v">
          <p:control spid="19465" name="TextBox1" r:id="rId2" imgW="2019240" imgH="647640"/>
        </mc:Choice>
        <mc:Fallback>
          <p:control name="TextBox1" r:id="rId2" imgW="2019240" imgH="647640">
            <p:pic>
              <p:nvPicPr>
                <p:cNvPr id="2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8"/>
                <a:srcRect/>
                <a:stretch>
                  <a:fillRect/>
                </a:stretch>
              </p:blipFill>
              <p:spPr bwMode="auto">
                <a:xfrm>
                  <a:off x="2124075" y="765175"/>
                  <a:ext cx="2016125" cy="6477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9466" name="TextBox2" r:id="rId3" imgW="2019240" imgH="647640"/>
        </mc:Choice>
        <mc:Fallback>
          <p:control name="TextBox2" r:id="rId3" imgW="2019240" imgH="647640">
            <p:pic>
              <p:nvPicPr>
                <p:cNvPr id="3" name="TextBox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/>
                <a:srcRect/>
                <a:stretch>
                  <a:fillRect/>
                </a:stretch>
              </p:blipFill>
              <p:spPr bwMode="auto">
                <a:xfrm>
                  <a:off x="5003800" y="765175"/>
                  <a:ext cx="2016125" cy="6477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5" grpId="0" animBg="1"/>
      <p:bldP spid="56" grpId="0" animBg="1"/>
      <p:bldP spid="57" grpId="0" animBg="1"/>
      <p:bldP spid="58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499992" y="1412776"/>
            <a:ext cx="3672408" cy="2448272"/>
          </a:xfrm>
        </p:spPr>
        <p:txBody>
          <a:bodyPr/>
          <a:lstStyle/>
          <a:p>
            <a:pPr eaLnBrk="1" hangingPunct="1"/>
            <a:r>
              <a:rPr lang="ru-RU" dirty="0" smtClean="0"/>
              <a:t>США</a:t>
            </a:r>
            <a:br>
              <a:rPr lang="ru-RU" dirty="0" smtClean="0"/>
            </a:br>
            <a:r>
              <a:rPr lang="ru-RU" dirty="0" smtClean="0"/>
              <a:t>август 1914г. светофор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3014624" cy="4175794"/>
          </a:xfrm>
          <a:prstGeom prst="rect">
            <a:avLst/>
          </a:prstGeom>
          <a:noFill/>
          <a:ln w="50800">
            <a:solidFill>
              <a:srgbClr val="008000"/>
            </a:solidFill>
            <a:miter lim="800000"/>
            <a:headEnd/>
            <a:tailEnd/>
          </a:ln>
          <a:effectLst/>
        </p:spPr>
      </p:pic>
      <p:pic>
        <p:nvPicPr>
          <p:cNvPr id="13" name="Picture 8" descr="http://im0-tub-ru.yandex.net/i?id=493656458-38-72&amp;n=2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75008"/>
          <a:stretch>
            <a:fillRect/>
          </a:stretch>
        </p:blipFill>
        <p:spPr bwMode="auto">
          <a:xfrm>
            <a:off x="1043608" y="5301208"/>
            <a:ext cx="288032" cy="7752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427984" y="1268760"/>
            <a:ext cx="3672408" cy="3456384"/>
          </a:xfrm>
        </p:spPr>
        <p:txBody>
          <a:bodyPr/>
          <a:lstStyle/>
          <a:p>
            <a:pPr eaLnBrk="1" hangingPunct="1"/>
            <a:r>
              <a:rPr lang="ru-RU" dirty="0" smtClean="0"/>
              <a:t>Япония</a:t>
            </a:r>
            <a:br>
              <a:rPr lang="ru-RU" dirty="0" smtClean="0"/>
            </a:br>
            <a:r>
              <a:rPr lang="ru-RU" dirty="0" smtClean="0"/>
              <a:t>1920г</a:t>
            </a:r>
            <a:br>
              <a:rPr lang="ru-RU" dirty="0" smtClean="0"/>
            </a:br>
            <a:r>
              <a:rPr lang="ru-RU" dirty="0" smtClean="0"/>
              <a:t>первый трехцветный светофор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2088455" cy="3985783"/>
          </a:xfrm>
          <a:prstGeom prst="rect">
            <a:avLst/>
          </a:prstGeom>
          <a:noFill/>
          <a:ln w="50800">
            <a:solidFill>
              <a:srgbClr val="008000"/>
            </a:solidFill>
            <a:miter lim="800000"/>
            <a:headEnd/>
            <a:tailEnd/>
          </a:ln>
          <a:effectLst/>
        </p:spPr>
      </p:pic>
      <p:pic>
        <p:nvPicPr>
          <p:cNvPr id="10" name="Picture 8" descr="http://im0-tub-ru.yandex.net/i?id=493656458-38-72&amp;n=2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75008"/>
          <a:stretch>
            <a:fillRect/>
          </a:stretch>
        </p:blipFill>
        <p:spPr bwMode="auto">
          <a:xfrm>
            <a:off x="971600" y="5157192"/>
            <a:ext cx="288032" cy="7752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836712"/>
            <a:ext cx="2826395" cy="4784493"/>
          </a:xfrm>
          <a:prstGeom prst="rect">
            <a:avLst/>
          </a:prstGeom>
          <a:noFill/>
          <a:ln w="50800">
            <a:solidFill>
              <a:srgbClr val="00B050"/>
            </a:solidFill>
            <a:miter lim="800000"/>
            <a:headEnd/>
            <a:tailEnd/>
          </a:ln>
          <a:effectLst/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076056" y="1700808"/>
            <a:ext cx="2662064" cy="2210544"/>
          </a:xfrm>
        </p:spPr>
        <p:txBody>
          <a:bodyPr/>
          <a:lstStyle/>
          <a:p>
            <a:pPr eaLnBrk="1" hangingPunct="1"/>
            <a:r>
              <a:rPr lang="ru-RU" dirty="0" smtClean="0"/>
              <a:t>г.Москва</a:t>
            </a:r>
          </a:p>
        </p:txBody>
      </p:sp>
      <p:pic>
        <p:nvPicPr>
          <p:cNvPr id="9" name="Picture 8" descr="http://im0-tub-ru.yandex.net/i?id=493656458-38-72&amp;n=2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75008"/>
          <a:stretch>
            <a:fillRect/>
          </a:stretch>
        </p:blipFill>
        <p:spPr bwMode="auto">
          <a:xfrm>
            <a:off x="1043608" y="5229200"/>
            <a:ext cx="288032" cy="7752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076056" y="1700808"/>
            <a:ext cx="2662064" cy="2210544"/>
          </a:xfrm>
        </p:spPr>
        <p:txBody>
          <a:bodyPr/>
          <a:lstStyle/>
          <a:p>
            <a:pPr eaLnBrk="1" hangingPunct="1"/>
            <a:r>
              <a:rPr lang="ru-RU" dirty="0" smtClean="0"/>
              <a:t>г.Пермь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764705"/>
            <a:ext cx="3695204" cy="4925394"/>
          </a:xfrm>
          <a:prstGeom prst="rect">
            <a:avLst/>
          </a:prstGeom>
          <a:noFill/>
          <a:ln w="50800">
            <a:solidFill>
              <a:srgbClr val="008000"/>
            </a:solidFill>
            <a:miter lim="800000"/>
            <a:headEnd/>
            <a:tailEnd/>
          </a:ln>
          <a:effectLst/>
        </p:spPr>
      </p:pic>
      <p:pic>
        <p:nvPicPr>
          <p:cNvPr id="10" name="Picture 8" descr="http://im0-tub-ru.yandex.net/i?id=493656458-38-72&amp;n=2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75008"/>
          <a:stretch>
            <a:fillRect/>
          </a:stretch>
        </p:blipFill>
        <p:spPr bwMode="auto">
          <a:xfrm>
            <a:off x="1043608" y="5157192"/>
            <a:ext cx="288032" cy="7752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409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281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592" y="548680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283968" y="4869160"/>
            <a:ext cx="3528392" cy="1152128"/>
          </a:xfrm>
        </p:spPr>
        <p:txBody>
          <a:bodyPr/>
          <a:lstStyle/>
          <a:p>
            <a:pPr eaLnBrk="1" hangingPunct="1"/>
            <a:r>
              <a:rPr lang="ru-RU" dirty="0" smtClean="0"/>
              <a:t>г.Мельбурн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764704"/>
            <a:ext cx="5640249" cy="4230786"/>
          </a:xfrm>
          <a:prstGeom prst="rect">
            <a:avLst/>
          </a:prstGeom>
          <a:noFill/>
          <a:ln w="50800">
            <a:solidFill>
              <a:srgbClr val="008000"/>
            </a:solidFill>
            <a:miter lim="800000"/>
            <a:headEnd/>
            <a:tailEnd/>
          </a:ln>
          <a:effectLst/>
        </p:spPr>
      </p:pic>
      <p:pic>
        <p:nvPicPr>
          <p:cNvPr id="11" name="Picture 8" descr="http://im0-tub-ru.yandex.net/i?id=493656458-38-72&amp;n=2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75008"/>
          <a:stretch>
            <a:fillRect/>
          </a:stretch>
        </p:blipFill>
        <p:spPr bwMode="auto">
          <a:xfrm>
            <a:off x="971600" y="5229200"/>
            <a:ext cx="288032" cy="7752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043608" y="1484784"/>
            <a:ext cx="6984776" cy="1143000"/>
          </a:xfrm>
        </p:spPr>
        <p:txBody>
          <a:bodyPr/>
          <a:lstStyle/>
          <a:p>
            <a:r>
              <a:rPr lang="ru-RU" sz="1800" dirty="0" smtClean="0"/>
              <a:t> </a:t>
            </a:r>
            <a:endParaRPr lang="ru-RU" sz="18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971600" y="2996952"/>
            <a:ext cx="7286625" cy="254888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Использованы ресурсы:</a:t>
            </a:r>
          </a:p>
          <a:p>
            <a:endParaRPr lang="ru-RU" dirty="0" smtClean="0"/>
          </a:p>
          <a:p>
            <a:r>
              <a:rPr lang="ru-RU" sz="2400" u="sng" dirty="0" smtClean="0">
                <a:hlinkClick r:id="rId2"/>
              </a:rPr>
              <a:t>http://2berega.spb.ru/user/Polikarpowa/file/771463/</a:t>
            </a:r>
            <a:endParaRPr lang="ru-RU" sz="2400" dirty="0" smtClean="0"/>
          </a:p>
          <a:p>
            <a:r>
              <a:rPr lang="ru-RU" sz="2400" u="sng" dirty="0" smtClean="0">
                <a:hlinkClick r:id="rId3"/>
              </a:rPr>
              <a:t>http://forum.forumok.ru/index.php?act=Print&amp;client=printer&amp;f=67&amp;t=2153</a:t>
            </a:r>
            <a:endParaRPr lang="ru-RU" sz="2400" dirty="0" smtClean="0"/>
          </a:p>
          <a:p>
            <a:pPr>
              <a:buFont typeface="Arial" charset="0"/>
              <a:buNone/>
            </a:pPr>
            <a:endParaRPr lang="ru-RU" sz="2400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869159"/>
            <a:ext cx="1080120" cy="1080121"/>
          </a:xfrm>
          <a:prstGeom prst="rect">
            <a:avLst/>
          </a:prstGeom>
          <a:noFill/>
        </p:spPr>
      </p:pic>
      <p:pic>
        <p:nvPicPr>
          <p:cNvPr id="17410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013176"/>
            <a:ext cx="889248" cy="889248"/>
          </a:xfrm>
          <a:prstGeom prst="rect">
            <a:avLst/>
          </a:prstGeom>
          <a:noFill/>
        </p:spPr>
      </p:pic>
      <p:pic>
        <p:nvPicPr>
          <p:cNvPr id="17416" name="Picture 8" descr="http://im0-tub-ru.yandex.net/i?id=493656458-38-72&amp;n=2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004048" y="3645024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Венеция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4048" y="4437112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Рим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5157192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Палермо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9632" y="908720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В  каком итальянском городе совершенно нет машин?</a:t>
            </a:r>
            <a:endParaRPr lang="ru-RU" sz="3200" spc="-14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869159"/>
            <a:ext cx="1080120" cy="1080121"/>
          </a:xfrm>
          <a:prstGeom prst="rect">
            <a:avLst/>
          </a:prstGeom>
          <a:noFill/>
        </p:spPr>
      </p:pic>
      <p:pic>
        <p:nvPicPr>
          <p:cNvPr id="17410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013176"/>
            <a:ext cx="889248" cy="889248"/>
          </a:xfrm>
          <a:prstGeom prst="rect">
            <a:avLst/>
          </a:prstGeom>
          <a:noFill/>
        </p:spPr>
      </p:pic>
      <p:pic>
        <p:nvPicPr>
          <p:cNvPr id="17416" name="Picture 8" descr="http://im0-tub-ru.yandex.net/i?id=493656458-38-72&amp;n=2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004048" y="5229200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Англия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4048" y="4437112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Франция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3645024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Украина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908720"/>
            <a:ext cx="66967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Желая перейти дорогу, мы сначала смотрим налево, а дойдя до середины дороги – направо. Жители какой страны поступают совершенно наоборот?</a:t>
            </a:r>
            <a:endParaRPr lang="ru-RU" sz="3200" spc="-14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 descr="смайлы и смайлики эмоции формат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869159"/>
            <a:ext cx="1080120" cy="1080121"/>
          </a:xfrm>
          <a:prstGeom prst="rect">
            <a:avLst/>
          </a:prstGeom>
          <a:noFill/>
        </p:spPr>
      </p:pic>
      <p:pic>
        <p:nvPicPr>
          <p:cNvPr id="17410" name="Picture 2" descr="http://www.yoursmileys.ru/ksmile/green/hap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013176"/>
            <a:ext cx="889248" cy="889248"/>
          </a:xfrm>
          <a:prstGeom prst="rect">
            <a:avLst/>
          </a:prstGeom>
          <a:noFill/>
        </p:spPr>
      </p:pic>
      <p:pic>
        <p:nvPicPr>
          <p:cNvPr id="17416" name="Picture 8" descr="http://im0-tub-ru.yandex.net/i?id=493656458-38-72&amp;n=2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644008" y="4149080"/>
            <a:ext cx="3168352" cy="72008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П</a:t>
            </a:r>
            <a:r>
              <a:rPr lang="ru-RU" sz="3600" dirty="0" smtClean="0">
                <a:solidFill>
                  <a:schemeClr val="bg1"/>
                </a:solidFill>
              </a:rPr>
              <a:t>орка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44008" y="3068960"/>
            <a:ext cx="3168352" cy="100811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Общественные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работы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44008" y="4941168"/>
            <a:ext cx="3168352" cy="122413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Изъятие</a:t>
            </a:r>
          </a:p>
          <a:p>
            <a:pPr algn="ctr">
              <a:lnSpc>
                <a:spcPts val="3000"/>
              </a:lnSpc>
            </a:pPr>
            <a:r>
              <a:rPr lang="ru-RU" sz="3600" dirty="0">
                <a:solidFill>
                  <a:schemeClr val="bg1"/>
                </a:solidFill>
              </a:rPr>
              <a:t>т</a:t>
            </a:r>
            <a:r>
              <a:rPr lang="ru-RU" sz="3600" dirty="0" smtClean="0">
                <a:solidFill>
                  <a:schemeClr val="bg1"/>
                </a:solidFill>
              </a:rPr>
              <a:t>ранспортного</a:t>
            </a:r>
          </a:p>
          <a:p>
            <a:pPr algn="ctr">
              <a:lnSpc>
                <a:spcPts val="3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средства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908720"/>
            <a:ext cx="66967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Какое наказание  в соответствии с указом 1730 года  ждет кучера, нарушившего правила дорожного движения?</a:t>
            </a:r>
            <a:endParaRPr lang="ru-RU" sz="3200" spc="-14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259632" y="908720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spc="-140" dirty="0" smtClean="0"/>
              <a:t>КОТ В МЕШКЕ</a:t>
            </a:r>
            <a:endParaRPr lang="ru-RU" sz="3200" spc="-140" dirty="0"/>
          </a:p>
        </p:txBody>
      </p:sp>
      <p:pic>
        <p:nvPicPr>
          <p:cNvPr id="10" name="Picture 2" descr="http://s018.radikal.ru/i514/1202/29/40ee8a3a76d3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84784"/>
            <a:ext cx="4248472" cy="424847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3212 -0.0412 C -0.03542 -0.04722 -0.03941 -0.04444 -0.04271 -0.03819 C -0.04305 -0.03704 -0.04323 -0.03588 -0.04323 -0.03495 C -0.04305 -0.03356 -0.04271 -0.03634 -0.04253 -0.03657 C -0.04115 -0.0375 -0.0401 -0.0375 -0.03889 -0.03819 C -0.03733 -0.03935 -0.03576 -0.04143 -0.03385 -0.04282 C -0.03281 -0.04051 -0.03229 -0.03981 -0.03212 -0.03333 C -0.03524 -0.03264 -0.03837 -0.03264 -0.04149 -0.03148 C -0.04305 -0.03125 -0.04167 -0.02917 -0.04149 -0.02847 C -0.03906 -0.03102 -0.0368 -0.03218 -0.03437 -0.03333 C -0.03368 -0.03264 -0.03281 -0.03426 -0.03229 -0.03148 C -0.03177 -0.03056 -0.03229 -0.02708 -0.03264 -0.02546 C -0.03281 -0.02361 -0.03333 -0.02431 -0.03368 -0.02361 C -0.0349 -0.02454 -0.03628 -0.02708 -0.0375 -0.02708 C -0.03889 -0.02708 -0.0401 -0.02546 -0.04167 -0.02546 C -0.04219 -0.02546 -0.0401 -0.02639 -0.03941 -0.02708 C -0.0375 -0.0287 -0.03594 -0.0331 -0.03385 -0.03495 C -0.03368 -0.03426 -0.03281 -0.03333 -0.03281 -0.0331 " pathEditMode="relative" rAng="0" ptsTypes="fffffffffffffffffA">
                                      <p:cBhvr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6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6" name="Picture 8" descr="http://im0-tub-ru.yandex.net/i?id=493656458-38-72&amp;n=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076056" y="5013176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ответ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4941168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spc="-140" dirty="0" smtClean="0"/>
              <a:t>переход</a:t>
            </a:r>
            <a:endParaRPr lang="ru-RU" sz="5400" spc="-140" dirty="0"/>
          </a:p>
        </p:txBody>
      </p:sp>
      <p:pic>
        <p:nvPicPr>
          <p:cNvPr id="10" name="Picture 2" descr="C:\Documents and Settings\Admin\Рабочий стол\бук\открытый урок 2009 - 2010\2009-2010 уч. год ПДД игра Знатоки дорожного движения\Рисунок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124744"/>
            <a:ext cx="5788050" cy="1656184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344816" cy="55446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6" name="Picture 8" descr="http://im0-tub-ru.yandex.net/i?id=493656458-38-72&amp;n=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008"/>
          <a:stretch>
            <a:fillRect/>
          </a:stretch>
        </p:blipFill>
        <p:spPr bwMode="auto">
          <a:xfrm>
            <a:off x="1115616" y="5233958"/>
            <a:ext cx="288032" cy="77523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5013176"/>
            <a:ext cx="2880320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ответ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4941168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spc="-140" dirty="0" smtClean="0"/>
              <a:t>дорога</a:t>
            </a:r>
            <a:endParaRPr lang="ru-RU" sz="5400" spc="-140" dirty="0"/>
          </a:p>
        </p:txBody>
      </p:sp>
      <p:pic>
        <p:nvPicPr>
          <p:cNvPr id="7" name="Picture 2" descr="C:\Documents and Settings\Admin\Рабочий стол\бук\открытый урок 2009 - 2010\2009-2010 уч. год ПДД игра Знатоки дорожного движения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1196751"/>
            <a:ext cx="5544616" cy="2345799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444</Words>
  <Application>Microsoft Office PowerPoint</Application>
  <PresentationFormat>Экран (4:3)</PresentationFormat>
  <Paragraphs>176</Paragraphs>
  <Slides>35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9" baseType="lpstr">
      <vt:lpstr>Arial</vt:lpstr>
      <vt:lpstr>Calibri</vt:lpstr>
      <vt:lpstr>Times New Roman</vt:lpstr>
      <vt:lpstr>Тема Office</vt:lpstr>
      <vt:lpstr>Интерактивная викторина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Первый светофор, Лондон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5 августа – Международный день светофора</vt:lpstr>
      <vt:lpstr>Первый светофор, Лондон</vt:lpstr>
      <vt:lpstr>США август 1914г. светофор</vt:lpstr>
      <vt:lpstr>Япония 1920г первый трехцветный светофор</vt:lpstr>
      <vt:lpstr>г.Москва</vt:lpstr>
      <vt:lpstr>г.Пермь</vt:lpstr>
      <vt:lpstr>г.Мельбурн</vt:lpstr>
      <vt:lpstr>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71</cp:revision>
  <dcterms:created xsi:type="dcterms:W3CDTF">2013-01-21T15:55:50Z</dcterms:created>
  <dcterms:modified xsi:type="dcterms:W3CDTF">2019-01-29T06:18:20Z</dcterms:modified>
</cp:coreProperties>
</file>