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4" r:id="rId1"/>
  </p:sldMasterIdLst>
  <p:notesMasterIdLst>
    <p:notesMasterId r:id="rId11"/>
  </p:notesMasterIdLst>
  <p:handoutMasterIdLst>
    <p:handoutMasterId r:id="rId12"/>
  </p:handoutMasterIdLst>
  <p:sldIdLst>
    <p:sldId id="280" r:id="rId2"/>
    <p:sldId id="285" r:id="rId3"/>
    <p:sldId id="286" r:id="rId4"/>
    <p:sldId id="287" r:id="rId5"/>
    <p:sldId id="288" r:id="rId6"/>
    <p:sldId id="289" r:id="rId7"/>
    <p:sldId id="291" r:id="rId8"/>
    <p:sldId id="292" r:id="rId9"/>
    <p:sldId id="290" r:id="rId10"/>
  </p:sldIdLst>
  <p:sldSz cx="9144000" cy="6858000" type="screen4x3"/>
  <p:notesSz cx="6858000" cy="9144000"/>
  <p:defaultTextStyle>
    <a:defPPr>
      <a:defRPr lang="ru-RU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463" autoAdjust="0"/>
    <p:restoredTop sz="94660"/>
  </p:normalViewPr>
  <p:slideViewPr>
    <p:cSldViewPr>
      <p:cViewPr>
        <p:scale>
          <a:sx n="100" d="100"/>
          <a:sy n="100" d="100"/>
        </p:scale>
        <p:origin x="-1944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71E7C1-7112-4AE1-ACEC-D2EDEAE37A4C}" type="datetimeFigureOut">
              <a:rPr lang="ru-RU" smtClean="0"/>
              <a:pPr/>
              <a:t>19.09.2018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7CD1F1-5216-4697-AD8B-A121BCFD87D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2447E72A-D913-4DC2-9E0A-E520CE8FCC86}" type="datetimeFigureOut">
              <a:rPr lang="ru-RU" smtClean="0"/>
              <a:pPr/>
              <a:t>19.09.2018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A5D78FC6-CE17-4259-A63C-DDFC12E048F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1">
          <a:blip r:embed="rId2" cstate="print">
            <a:lum bright="42000" contrast="-68000"/>
          </a:blip>
          <a:srcRect/>
          <a:stretch>
            <a:fillRect l="-30000" t="-20000" r="-2000" b="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 algn="ctr"/>
            <a:fld id="{743653DA-8BF4-4869-96FE-9BCF43372D46}" type="datetime8">
              <a:rPr lang="ru-RU" smtClean="0"/>
              <a:pPr algn="ctr"/>
              <a:t>19.09.2018 16:59</a:t>
            </a:fld>
            <a:endParaRPr lang="ru-RU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/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AC53DF-4216-466D-99A7-94400E6C2A25}" type="slidenum">
              <a:rPr lang="ru-RU" smtClean="0"/>
              <a:pPr/>
              <a:t>‹#›</a:t>
            </a:fld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816DF-213E-421B-92D3-C068DBB023D6}" type="datetime8">
              <a:rPr lang="ru-RU" smtClean="0">
                <a:solidFill>
                  <a:schemeClr val="tx2"/>
                </a:solidFill>
              </a:rPr>
              <a:pPr/>
              <a:t>19.09.2018 16:59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C53DF-4216-466D-99A7-94400E6C2A25}" type="slidenum">
              <a:rPr lang="ru-RU" sz="1200" smtClean="0">
                <a:solidFill>
                  <a:schemeClr val="tx2"/>
                </a:solidFill>
              </a:rPr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8D3816DF-213E-421B-92D3-C068DBB023D6}" type="datetime8">
              <a:rPr lang="ru-RU" smtClean="0">
                <a:solidFill>
                  <a:schemeClr val="tx2"/>
                </a:solidFill>
              </a:rPr>
              <a:pPr/>
              <a:t>19.09.2018 16:59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AC53DF-4216-466D-99A7-94400E6C2A25}" type="slidenum">
              <a:rPr lang="ru-RU" sz="1200" smtClean="0">
                <a:solidFill>
                  <a:schemeClr val="tx2"/>
                </a:solidFill>
              </a:rPr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29108-AC8D-4212-9283-60D9E99BF07A}" type="datetime8">
              <a:rPr lang="ru-RU" smtClean="0"/>
              <a:pPr/>
              <a:t>19.09.2018 16:59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D93096-5B34-4342-9326-69289CEAE4C2}" type="slidenum">
              <a:rPr lang="ru-RU" smtClean="0"/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ED3D3-6235-4F4C-B439-DF277FB555A7}" type="datetime8">
              <a:rPr lang="ru-RU" smtClean="0"/>
              <a:pPr/>
              <a:t>19.09.2018 16:59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algn="ctr"/>
            <a:fld id="{1AD93096-5B34-4342-9326-69289CEAE4C2}" type="slidenum">
              <a:rPr lang="ru-RU" smtClean="0"/>
              <a:pPr algn="ctr"/>
              <a:t>‹#›</a:t>
            </a:fld>
            <a:endParaRPr lang="ru-RU" sz="2400" dirty="0">
              <a:solidFill>
                <a:srgbClr val="FFFFFF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B5F1E3E-4B2F-4895-B65E-28B2E64F39F6}" type="datetime8">
              <a:rPr lang="ru-RU" smtClean="0"/>
              <a:pPr/>
              <a:t>19.09.2018 16:59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/>
            <a:fld id="{1AD93096-5B34-4342-9326-69289CEAE4C2}" type="slidenum">
              <a:rPr lang="ru-RU" smtClean="0"/>
              <a:pPr algn="ctr"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3085435-8225-4333-BFFA-0096413F0D76}" type="datetime8">
              <a:rPr lang="ru-RU" smtClean="0"/>
              <a:pPr/>
              <a:t>19.09.2018 16:59</a:t>
            </a:fld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/>
            <a:fld id="{1AD93096-5B34-4342-9326-69289CEAE4C2}" type="slidenum">
              <a:rPr lang="ru-RU" smtClean="0"/>
              <a:pPr algn="ctr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3C494-2A87-468C-A21B-CB14FB9ABB00}" type="datetime8">
              <a:rPr lang="ru-RU" smtClean="0"/>
              <a:pPr/>
              <a:t>19.09.2018 16:59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D93096-5B34-4342-9326-69289CEAE4C2}" type="slidenum">
              <a:rPr lang="ru-RU" smtClean="0"/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0FA0-5B31-4864-A2BB-719EA5A679C6}" type="datetime8">
              <a:rPr lang="ru-RU" smtClean="0"/>
              <a:pPr/>
              <a:t>19.09.2018 16:59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AD93096-5B34-4342-9326-69289CEAE4C2}" type="slidenum">
              <a:rPr lang="ru-RU" smtClean="0"/>
              <a:pPr/>
              <a:t>‹#›</a:t>
            </a:fld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CC0C8-36B8-442A-833D-B6AACE86BB77}" type="datetime8">
              <a:rPr lang="ru-RU" smtClean="0"/>
              <a:pPr/>
              <a:t>19.09.2018 16:59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D93096-5B34-4342-9326-69289CEAE4C2}" type="slidenum">
              <a:rPr lang="ru-RU" smtClean="0"/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pic>
        <p:nvPicPr>
          <p:cNvPr id="8" name="Picture 7" descr="sm_pencil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12648" y="1755648"/>
            <a:ext cx="1615307" cy="2145615"/>
          </a:xfrm>
          <a:prstGeom prst="rect">
            <a:avLst/>
          </a:prstGeom>
          <a:ln w="50800" cap="sq" cmpd="dbl">
            <a:solidFill>
              <a:schemeClr val="accent2"/>
            </a:solidFill>
            <a:miter lim="800000"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1E20EC5-AC53-4169-941E-EDF10CD23748}" type="datetime8">
              <a:rPr lang="ru-RU" smtClean="0"/>
              <a:pPr/>
              <a:t>19.09.2018 16:59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pPr algn="ctr"/>
            <a:fld id="{1AD93096-5B34-4342-9326-69289CEAE4C2}" type="slidenum">
              <a:rPr lang="ru-RU" smtClean="0"/>
              <a:pPr algn="ctr"/>
              <a:t>‹#›</a:t>
            </a:fld>
            <a:endParaRPr lang="ru-RU" sz="2800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1400">
                <a:solidFill>
                  <a:schemeClr val="tx2"/>
                </a:solidFill>
              </a:defRPr>
            </a:lvl1pPr>
          </a:lstStyle>
          <a:p>
            <a:fld id="{8D3816DF-213E-421B-92D3-C068DBB023D6}" type="datetime8">
              <a:rPr lang="ru-RU" smtClean="0">
                <a:solidFill>
                  <a:schemeClr val="tx2"/>
                </a:solidFill>
              </a:rPr>
              <a:pPr/>
              <a:t>19.09.2018 16:59</a:t>
            </a:fld>
            <a:endParaRPr lang="ru-RU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pPr algn="r"/>
            <a:endParaRPr lang="ru-RU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</a:lstStyle>
          <a:p>
            <a:pPr algn="ctr"/>
            <a:fld id="{72AC53DF-4216-466D-99A7-94400E6C2A25}" type="slidenum">
              <a:rPr lang="ru-RU" sz="1200" smtClean="0">
                <a:solidFill>
                  <a:schemeClr val="tx2"/>
                </a:solidFill>
              </a:rPr>
              <a:pPr algn="ctr"/>
              <a:t>‹#›</a:t>
            </a:fld>
            <a:endParaRPr lang="ru-RU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l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/>
          </p:cNvSpPr>
          <p:nvPr>
            <p:ph type="title" idx="4294967295"/>
          </p:nvPr>
        </p:nvSpPr>
        <p:spPr>
          <a:xfrm>
            <a:off x="683568" y="2000240"/>
            <a:ext cx="8208962" cy="3445109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Центр </a:t>
            </a:r>
            <a:b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психолого-педагогической, медицинской и социальной помощи обучающимся </a:t>
            </a:r>
            <a:b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МАОУ СОШ № 7</a:t>
            </a:r>
            <a:endParaRPr sz="4000" b="1" dirty="0" smtClean="0">
              <a:solidFill>
                <a:schemeClr val="accent5">
                  <a:lumMod val="50000"/>
                </a:schemeClr>
              </a:solidFill>
              <a:latin typeface="Rockwell Extra Bold" pitchFamily="18" charset="0"/>
            </a:endParaRPr>
          </a:p>
        </p:txBody>
      </p:sp>
      <p:pic>
        <p:nvPicPr>
          <p:cNvPr id="3" name="Рисунок 2" descr="http://psizlat.narod.ru/images/217589604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214290"/>
            <a:ext cx="3286148" cy="2008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423991"/>
          </a:xfrm>
        </p:spPr>
        <p:txBody>
          <a:bodyPr/>
          <a:lstStyle/>
          <a:p>
            <a:pPr algn="ctr"/>
            <a:r>
              <a:rPr lang="ru-RU" b="1" dirty="0" smtClean="0"/>
              <a:t>Нормативно-правовая база</a:t>
            </a:r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itchFamily="2" charset="2"/>
              <a:buChar char="q"/>
            </a:pPr>
            <a:r>
              <a:rPr lang="ru-RU" sz="1400" b="1" dirty="0" smtClean="0"/>
              <a:t>Постановление Правительства Ханты-Мансийского автономного округа - </a:t>
            </a:r>
            <a:r>
              <a:rPr lang="ru-RU" sz="1400" b="1" dirty="0" err="1" smtClean="0"/>
              <a:t>Югры</a:t>
            </a:r>
            <a:r>
              <a:rPr lang="ru-RU" sz="1400" b="1" dirty="0" smtClean="0"/>
              <a:t> от 05.09.2013 №359-п «О порядке организации предоставления психолого-педагогической, медицинской и социальной помощи обучающимся, испытывающим трудности в освоении основных общеобразовательных программ, развитии и социальной адаптации»,</a:t>
            </a:r>
          </a:p>
          <a:p>
            <a:pPr algn="just"/>
            <a:r>
              <a:rPr lang="ru-RU" sz="1400" b="1" dirty="0" smtClean="0"/>
              <a:t>Приказ Департамента образования и молодежной политики Ханты-Мансийского автономного округа – </a:t>
            </a:r>
            <a:r>
              <a:rPr lang="ru-RU" sz="1400" b="1" dirty="0" err="1" smtClean="0"/>
              <a:t>Югры</a:t>
            </a:r>
            <a:r>
              <a:rPr lang="ru-RU" sz="1400" b="1" dirty="0" smtClean="0"/>
              <a:t> от 07.05.2016 №703 «Об организации психолого-педагогической, медицинской и социальной помощи обучающимся, испытывающим трудности в освоении основных общеобразовательных программ, развитии и социальной адаптации, а также при реализации адаптированных общеобразовательных программ в образовательных организациях Ханты-Мансийского автономного округа – </a:t>
            </a:r>
            <a:r>
              <a:rPr lang="ru-RU" sz="1400" b="1" dirty="0" err="1" smtClean="0"/>
              <a:t>Югры</a:t>
            </a:r>
            <a:r>
              <a:rPr lang="ru-RU" sz="1400" b="1" dirty="0" smtClean="0"/>
              <a:t>»,</a:t>
            </a:r>
          </a:p>
          <a:p>
            <a:pPr algn="just"/>
            <a:r>
              <a:rPr lang="ru-RU" sz="1400" b="1" dirty="0" smtClean="0"/>
              <a:t>Приказ  управления образования Администрации города </a:t>
            </a:r>
            <a:r>
              <a:rPr lang="ru-RU" sz="1400" b="1" dirty="0" err="1" smtClean="0"/>
              <a:t>Когалыма</a:t>
            </a:r>
            <a:r>
              <a:rPr lang="ru-RU" sz="1400" b="1" dirty="0" smtClean="0"/>
              <a:t> от 19.10.2017 №784 «Об организации работы по созданию центров психолого-педагогической, медицинской и социальной помощи обучающимся, испытывающим трудности в освоении основных общеобразовательных программ, развитии и социальной адаптации в общеобразовательных организациях города </a:t>
            </a:r>
            <a:r>
              <a:rPr lang="ru-RU" sz="1400" b="1" dirty="0" err="1" smtClean="0"/>
              <a:t>Когалыма</a:t>
            </a:r>
            <a:r>
              <a:rPr lang="ru-RU" sz="1400" b="1" dirty="0" smtClean="0"/>
              <a:t>»;</a:t>
            </a:r>
          </a:p>
          <a:p>
            <a:pPr algn="just"/>
            <a:r>
              <a:rPr lang="ru-RU" sz="1400" b="1" dirty="0" smtClean="0"/>
              <a:t>Приказ директора школы от 23.10.2017 № 794 «О  создании центра ППМС помощи обучающимся, испытывающим  трудности в освоении основных общеобразовательных программ,  развитии и социальной адаптации в  МАОУ СОШ № 7»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457200" y="142853"/>
            <a:ext cx="8229600" cy="71437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Состав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ППМС-центра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 МАОУ СОШ № 7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 smtClean="0"/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457200" y="1935163"/>
            <a:ext cx="8229600" cy="4662487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dirty="0" smtClean="0"/>
              <a:t> </a:t>
            </a:r>
            <a:r>
              <a:rPr lang="ru-RU" sz="2000" b="1" dirty="0" smtClean="0"/>
              <a:t>Руководитель </a:t>
            </a:r>
            <a:r>
              <a:rPr lang="ru-RU" sz="2000" b="1" dirty="0" err="1" smtClean="0"/>
              <a:t>ППМС-центра</a:t>
            </a:r>
            <a:r>
              <a:rPr lang="ru-RU" sz="2000" b="1" dirty="0" smtClean="0"/>
              <a:t>:</a:t>
            </a:r>
            <a:endParaRPr lang="ru-RU" sz="2000" dirty="0" smtClean="0"/>
          </a:p>
          <a:p>
            <a:pPr>
              <a:buFont typeface="Wingdings 2" pitchFamily="18" charset="2"/>
              <a:buNone/>
            </a:pPr>
            <a:r>
              <a:rPr lang="ru-RU" sz="2000" dirty="0" smtClean="0"/>
              <a:t>    Останина Н.А., заместитель директора по УВР</a:t>
            </a:r>
          </a:p>
          <a:p>
            <a:pPr algn="ctr"/>
            <a:r>
              <a:rPr lang="ru-RU" sz="2000" b="1" dirty="0" smtClean="0"/>
              <a:t>Заместитель руководителя </a:t>
            </a:r>
            <a:r>
              <a:rPr lang="ru-RU" sz="2000" b="1" dirty="0" err="1" smtClean="0"/>
              <a:t>ППМС-центра</a:t>
            </a:r>
            <a:r>
              <a:rPr lang="ru-RU" sz="2000" b="1" dirty="0" smtClean="0"/>
              <a:t>:</a:t>
            </a:r>
            <a:endParaRPr lang="ru-RU" sz="2000" dirty="0" smtClean="0"/>
          </a:p>
          <a:p>
            <a:pPr>
              <a:buFont typeface="Wingdings 2" pitchFamily="18" charset="2"/>
              <a:buNone/>
            </a:pPr>
            <a:r>
              <a:rPr lang="ru-RU" sz="2000" dirty="0" smtClean="0"/>
              <a:t>  Фокина Н.И., заместитель директора по УВР</a:t>
            </a:r>
          </a:p>
          <a:p>
            <a:pPr algn="ctr"/>
            <a:r>
              <a:rPr lang="ru-RU" sz="2000" b="1" dirty="0" smtClean="0"/>
              <a:t>Члены </a:t>
            </a:r>
            <a:r>
              <a:rPr lang="ru-RU" sz="2000" b="1" dirty="0" err="1" smtClean="0"/>
              <a:t>ППМС-центра</a:t>
            </a:r>
            <a:r>
              <a:rPr lang="ru-RU" sz="2000" b="1" dirty="0" smtClean="0"/>
              <a:t>:</a:t>
            </a:r>
            <a:endParaRPr lang="ru-RU" sz="2000" dirty="0" smtClean="0"/>
          </a:p>
          <a:p>
            <a:r>
              <a:rPr lang="ru-RU" sz="2000" dirty="0" smtClean="0"/>
              <a:t>Вербицкая Е.С., педагог-психолог</a:t>
            </a:r>
          </a:p>
          <a:p>
            <a:r>
              <a:rPr lang="ru-RU" sz="2000" dirty="0" smtClean="0"/>
              <a:t>Волкова Л.В., педагог-психолог</a:t>
            </a:r>
          </a:p>
          <a:p>
            <a:r>
              <a:rPr lang="ru-RU" sz="2000" dirty="0" smtClean="0"/>
              <a:t>Рябцева Е.Н.,  педагог-психолог</a:t>
            </a:r>
          </a:p>
          <a:p>
            <a:r>
              <a:rPr lang="ru-RU" sz="2000" dirty="0" err="1" smtClean="0"/>
              <a:t>Свищук</a:t>
            </a:r>
            <a:r>
              <a:rPr lang="ru-RU" sz="2000" dirty="0" smtClean="0"/>
              <a:t> Е.М., педагог-психолог, социальный педагог</a:t>
            </a:r>
          </a:p>
          <a:p>
            <a:r>
              <a:rPr lang="ru-RU" sz="2000" dirty="0" err="1" smtClean="0"/>
              <a:t>Кутушева</a:t>
            </a:r>
            <a:r>
              <a:rPr lang="ru-RU" sz="2000" dirty="0" smtClean="0"/>
              <a:t> К.А., социальный педагог</a:t>
            </a:r>
          </a:p>
          <a:p>
            <a:r>
              <a:rPr lang="ru-RU" sz="2000" dirty="0" err="1" smtClean="0"/>
              <a:t>Мубаракова</a:t>
            </a:r>
            <a:r>
              <a:rPr lang="ru-RU" sz="2000" dirty="0" smtClean="0"/>
              <a:t> С.Д., социальный педагог</a:t>
            </a:r>
          </a:p>
          <a:p>
            <a:r>
              <a:rPr lang="ru-RU" sz="2000" dirty="0" smtClean="0"/>
              <a:t>Теребило Т.В., логопед</a:t>
            </a:r>
          </a:p>
          <a:p>
            <a:pPr>
              <a:buFont typeface="Wingdings 2" pitchFamily="18" charset="2"/>
              <a:buNone/>
            </a:pPr>
            <a:r>
              <a:rPr lang="ru-RU" dirty="0" smtClean="0"/>
              <a:t> 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539750" y="142852"/>
            <a:ext cx="8229600" cy="135732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Основные направления </a:t>
            </a:r>
            <a:br>
              <a:rPr lang="ru-RU" sz="4000" b="1" dirty="0" smtClean="0"/>
            </a:br>
            <a:r>
              <a:rPr lang="ru-RU" sz="4000" b="1" dirty="0" smtClean="0"/>
              <a:t>оказания помощи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>
          <a:xfrm>
            <a:off x="457200" y="1714488"/>
            <a:ext cx="8329642" cy="4610112"/>
          </a:xfrm>
        </p:spPr>
        <p:txBody>
          <a:bodyPr>
            <a:normAutofit/>
          </a:bodyPr>
          <a:lstStyle/>
          <a:p>
            <a:r>
              <a:rPr lang="ru-RU" dirty="0" smtClean="0"/>
              <a:t>преодоление затруднений в учебе;</a:t>
            </a:r>
          </a:p>
          <a:p>
            <a:r>
              <a:rPr lang="ru-RU" dirty="0" smtClean="0"/>
              <a:t>корректировка отклонений в развитии ребенка;</a:t>
            </a:r>
          </a:p>
          <a:p>
            <a:r>
              <a:rPr lang="ru-RU" dirty="0" smtClean="0"/>
              <a:t>корректировка речевых нарушений;</a:t>
            </a:r>
          </a:p>
          <a:p>
            <a:r>
              <a:rPr lang="ru-RU" dirty="0" smtClean="0"/>
              <a:t>преодоление затруднений в адаптации, социализации;</a:t>
            </a:r>
          </a:p>
          <a:p>
            <a:r>
              <a:rPr lang="ru-RU" dirty="0" smtClean="0"/>
              <a:t>преодоление затруднений в освоении адаптированных общеобразовательных программ;</a:t>
            </a:r>
          </a:p>
          <a:p>
            <a:r>
              <a:rPr lang="ru-RU" dirty="0" smtClean="0"/>
              <a:t>профориентация. </a:t>
            </a:r>
          </a:p>
          <a:p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850" y="214291"/>
            <a:ext cx="6624638" cy="1000132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Информация на сайте школы</a:t>
            </a:r>
            <a:b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kogschool7.ru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883162"/>
          </a:xfrm>
        </p:spPr>
        <p:txBody>
          <a:bodyPr/>
          <a:lstStyle/>
          <a:p>
            <a:pPr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Раздел «О школе»</a:t>
            </a:r>
          </a:p>
          <a:p>
            <a:pPr>
              <a:buFont typeface="Wingdings 2" pitchFamily="18" charset="2"/>
              <a:buNone/>
              <a:defRPr/>
            </a:pPr>
            <a:r>
              <a:rPr lang="ru-RU" sz="2400" dirty="0" smtClean="0"/>
              <a:t>    Рубрика: Психолого-педагогическая </a:t>
            </a:r>
          </a:p>
          <a:p>
            <a:pPr>
              <a:buFont typeface="Wingdings 2" pitchFamily="18" charset="2"/>
              <a:buNone/>
              <a:defRPr/>
            </a:pPr>
            <a:r>
              <a:rPr lang="ru-RU" sz="2400" dirty="0" smtClean="0"/>
              <a:t>                     служба школы </a:t>
            </a:r>
          </a:p>
          <a:p>
            <a:pPr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Раздел «Родителям»</a:t>
            </a:r>
          </a:p>
          <a:p>
            <a:pPr>
              <a:buFont typeface="Wingdings 2" pitchFamily="18" charset="2"/>
              <a:buNone/>
              <a:defRPr/>
            </a:pPr>
            <a:r>
              <a:rPr lang="ru-RU" sz="2400" dirty="0" smtClean="0"/>
              <a:t>    Рубрики:  * Инклюзивное образование</a:t>
            </a:r>
          </a:p>
          <a:p>
            <a:pPr>
              <a:buFont typeface="Wingdings 2" pitchFamily="18" charset="2"/>
              <a:buNone/>
              <a:defRPr/>
            </a:pPr>
            <a:r>
              <a:rPr lang="ru-RU" sz="2400" dirty="0" smtClean="0"/>
              <a:t>                      * Страничка логопеда</a:t>
            </a:r>
          </a:p>
          <a:p>
            <a:pPr>
              <a:buFont typeface="Wingdings 2" pitchFamily="18" charset="2"/>
              <a:buNone/>
              <a:defRPr/>
            </a:pPr>
            <a:r>
              <a:rPr lang="ru-RU" sz="2400" dirty="0" smtClean="0"/>
              <a:t>                      * Центр ППМС помощи</a:t>
            </a:r>
          </a:p>
          <a:p>
            <a:pPr>
              <a:buFont typeface="Wingdings 2" pitchFamily="18" charset="2"/>
              <a:buNone/>
              <a:defRPr/>
            </a:pPr>
            <a:r>
              <a:rPr lang="ru-RU" sz="2400" dirty="0" smtClean="0"/>
              <a:t>                      * Курсы для родителей по основам   </a:t>
            </a:r>
          </a:p>
          <a:p>
            <a:pPr>
              <a:buFont typeface="Wingdings 2" pitchFamily="18" charset="2"/>
              <a:buNone/>
              <a:defRPr/>
            </a:pPr>
            <a:r>
              <a:rPr lang="ru-RU" sz="2400" dirty="0" smtClean="0"/>
              <a:t>                        детской психологии и педагогики</a:t>
            </a:r>
          </a:p>
          <a:p>
            <a:pPr>
              <a:buFont typeface="Wingdings 2" pitchFamily="18" charset="2"/>
              <a:buNone/>
              <a:defRPr/>
            </a:pPr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l="13089" t="9425" r="14012" b="15112"/>
          <a:stretch>
            <a:fillRect/>
          </a:stretch>
        </p:blipFill>
        <p:spPr bwMode="auto">
          <a:xfrm>
            <a:off x="5940152" y="1340768"/>
            <a:ext cx="3024336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457200" y="142875"/>
            <a:ext cx="8229600" cy="1071563"/>
          </a:xfrm>
        </p:spPr>
        <p:txBody>
          <a:bodyPr/>
          <a:lstStyle/>
          <a:p>
            <a:pPr algn="ctr"/>
            <a:r>
              <a:rPr lang="ru-RU" sz="2800" b="1" smtClean="0"/>
              <a:t>Психологическая помощь обучающимся включает следующую деятельность педагога-психолога:</a:t>
            </a:r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752988"/>
          </a:xfrm>
        </p:spPr>
        <p:txBody>
          <a:bodyPr>
            <a:normAutofit/>
          </a:bodyPr>
          <a:lstStyle/>
          <a:p>
            <a:pPr eaLnBrk="1" hangingPunct="1"/>
            <a:r>
              <a:rPr lang="ru-RU" sz="2400" dirty="0" smtClean="0">
                <a:cs typeface="Times New Roman" pitchFamily="18" charset="0"/>
              </a:rPr>
              <a:t>проведение психологической диагностики (4 классы – диагностика готовности к переходу в среднее звено).</a:t>
            </a:r>
          </a:p>
          <a:p>
            <a:pPr eaLnBrk="1" hangingPunct="1"/>
            <a:r>
              <a:rPr lang="ru-RU" sz="2400" dirty="0" smtClean="0">
                <a:cs typeface="Times New Roman" pitchFamily="18" charset="0"/>
              </a:rPr>
              <a:t>разработка и проведение групповых и индивидуальных коррекционно-развивающих занятий с обучающимися; </a:t>
            </a:r>
          </a:p>
          <a:p>
            <a:pPr eaLnBrk="1" hangingPunct="1"/>
            <a:r>
              <a:rPr lang="ru-RU" sz="2400" dirty="0" smtClean="0">
                <a:cs typeface="Times New Roman" pitchFamily="18" charset="0"/>
              </a:rPr>
              <a:t>консультирование педагогов и родителей (законных представителей) обучающихся по вопросам обучения, воспитания, развития обучающихся;</a:t>
            </a:r>
          </a:p>
          <a:p>
            <a:pPr eaLnBrk="1" hangingPunct="1"/>
            <a:r>
              <a:rPr lang="ru-RU" sz="2400" dirty="0" smtClean="0">
                <a:cs typeface="Times New Roman" pitchFamily="18" charset="0"/>
              </a:rPr>
              <a:t>контроль за динамическим развитием обучающихся; </a:t>
            </a:r>
          </a:p>
          <a:p>
            <a:pPr eaLnBrk="1" hangingPunct="1"/>
            <a:r>
              <a:rPr lang="ru-RU" sz="2400" dirty="0" err="1" smtClean="0">
                <a:cs typeface="Times New Roman" pitchFamily="18" charset="0"/>
              </a:rPr>
              <a:t>профдиагностика</a:t>
            </a:r>
            <a:r>
              <a:rPr lang="ru-RU" sz="2400" dirty="0" smtClean="0">
                <a:cs typeface="Times New Roman" pitchFamily="18" charset="0"/>
              </a:rPr>
              <a:t> и </a:t>
            </a:r>
            <a:r>
              <a:rPr lang="ru-RU" sz="2400" dirty="0" err="1" smtClean="0">
                <a:cs typeface="Times New Roman" pitchFamily="18" charset="0"/>
              </a:rPr>
              <a:t>профконсультирование</a:t>
            </a:r>
            <a:r>
              <a:rPr lang="ru-RU" sz="2400" dirty="0" smtClean="0">
                <a:cs typeface="Times New Roman" pitchFamily="18" charset="0"/>
              </a:rPr>
              <a:t> обучающихся и их родителей (законных представителей). </a:t>
            </a:r>
          </a:p>
          <a:p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428604"/>
            <a:ext cx="8153400" cy="7905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/>
              <a:t>Какие  общие умения важны для успешного обучения?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ru-RU" dirty="0" smtClean="0"/>
              <a:t>слушать учителя;</a:t>
            </a:r>
          </a:p>
          <a:p>
            <a:pPr lvl="0"/>
            <a:r>
              <a:rPr lang="ru-RU" dirty="0" smtClean="0"/>
              <a:t>выделять главную мысль сообщения;</a:t>
            </a:r>
          </a:p>
          <a:p>
            <a:pPr lvl="0"/>
            <a:r>
              <a:rPr lang="ru-RU" dirty="0" smtClean="0"/>
              <a:t>связно пересказывать содержание текста;</a:t>
            </a:r>
          </a:p>
          <a:p>
            <a:pPr lvl="0"/>
            <a:r>
              <a:rPr lang="ru-RU" dirty="0" smtClean="0"/>
              <a:t>отвечать на вопросы к тексту;</a:t>
            </a:r>
          </a:p>
          <a:p>
            <a:pPr lvl="0"/>
            <a:r>
              <a:rPr lang="ru-RU" dirty="0" smtClean="0"/>
              <a:t>ставить вопросы к тексту;</a:t>
            </a:r>
          </a:p>
          <a:p>
            <a:pPr lvl="0"/>
            <a:r>
              <a:rPr lang="ru-RU" dirty="0" smtClean="0"/>
              <a:t>делать содержательные выводы на основе полученной информации;</a:t>
            </a:r>
          </a:p>
          <a:p>
            <a:pPr lvl="0"/>
            <a:r>
              <a:rPr lang="ru-RU" dirty="0" smtClean="0"/>
              <a:t>письменно выражать свою мысль;</a:t>
            </a:r>
          </a:p>
          <a:p>
            <a:pPr lvl="0"/>
            <a:r>
              <a:rPr lang="ru-RU" dirty="0" smtClean="0"/>
              <a:t>привлекать дополнительные источники информации, пользоваться справочной литературой (словарями, энциклопедиями и пр.);</a:t>
            </a:r>
          </a:p>
          <a:p>
            <a:pPr lvl="0"/>
            <a:r>
              <a:rPr lang="ru-RU" dirty="0" smtClean="0"/>
              <a:t>адекватно оценивать результаты собственной работы.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Советы родителям четвероклассника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612648" y="1571612"/>
            <a:ext cx="8153400" cy="4524388"/>
          </a:xfrm>
        </p:spPr>
        <p:txBody>
          <a:bodyPr>
            <a:noAutofit/>
          </a:bodyPr>
          <a:lstStyle/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Отвечайте на все вопросы ребенка насколько возможно терпеливо и честно. 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Не ругайте ребенка за беспорядок в комнате или на столе, если это связано с творческим занятием и работа еще не закончена.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Показывайте ребенку, что он любим таким, какой он есть, а не за его достижения.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Предлагайте ребенку строить  самому планы и принимать решения.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Никогда не говорите ребенку, что он хуже других детей.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Никогда не наказывайте ребенка унижением.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Покупайте ребенку книги, связанные с его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интересами, приучайте к чтени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ю.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Приучайте ребенка мыслить самостоятельно.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Находите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время, чтобы каждый день побыть с ребенком наедине.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Никогда не ругайте ребенка за неумение и ошибки. Хвалите ребенка за учебную инициативу.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285898"/>
          </a:xfrm>
        </p:spPr>
        <p:txBody>
          <a:bodyPr/>
          <a:lstStyle/>
          <a:p>
            <a:pPr algn="ctr"/>
            <a:r>
              <a:rPr lang="ru-RU" b="1" dirty="0" smtClean="0"/>
              <a:t>Контактная информация </a:t>
            </a:r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>
          <a:xfrm>
            <a:off x="457200" y="1643063"/>
            <a:ext cx="8229600" cy="4681537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sz="3600" b="1" dirty="0" smtClean="0"/>
              <a:t>Телефон – 2-57-01</a:t>
            </a:r>
          </a:p>
          <a:p>
            <a:pPr algn="ctr">
              <a:buFont typeface="Wingdings 2" pitchFamily="18" charset="2"/>
              <a:buNone/>
            </a:pPr>
            <a:r>
              <a:rPr lang="ru-RU" sz="3600" b="1" dirty="0" smtClean="0"/>
              <a:t>Кабинет № 307</a:t>
            </a:r>
          </a:p>
          <a:p>
            <a:pPr eaLnBrk="1" hangingPunct="1">
              <a:buFont typeface="Arial" charset="0"/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2,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4б, 4в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, 5, 6, 7 классы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 Вербицкая Евгения Сергеевна</a:t>
            </a:r>
          </a:p>
          <a:p>
            <a:pPr eaLnBrk="1" hangingPunct="1">
              <a:buFont typeface="Arial" charset="0"/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1, 3,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4а классы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–Волкова Любовь Владимировна</a:t>
            </a:r>
          </a:p>
          <a:p>
            <a:pPr eaLnBrk="1" hangingPunct="1">
              <a:buFont typeface="Arial" charset="0"/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4г, 4д, 4и, 8, 9, 10, 11 классы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 Рябцева Екатерина   Николаевна</a:t>
            </a:r>
          </a:p>
          <a:p>
            <a:pPr eaLnBrk="1" hangingPunct="1">
              <a:buFont typeface="Arial" charset="0"/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1-9 классы (2 корпус)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Свищук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Елена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Мнайдаровна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чебная презентация курса института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Учебная презентация курса института</Template>
  <TotalTime>0</TotalTime>
  <Words>493</Words>
  <Application>Microsoft Office PowerPoint</Application>
  <PresentationFormat>Экран (4:3)</PresentationFormat>
  <Paragraphs>71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Учебная презентация курса института</vt:lpstr>
      <vt:lpstr>Центр  психолого-педагогической, медицинской и социальной помощи обучающимся  МАОУ СОШ № 7</vt:lpstr>
      <vt:lpstr>Нормативно-правовая база</vt:lpstr>
      <vt:lpstr>  Состав ППМС-центра  в МАОУ СОШ № 7 </vt:lpstr>
      <vt:lpstr> Основные направления  оказания помощи </vt:lpstr>
      <vt:lpstr>Информация на сайте школы kogschool7.ru</vt:lpstr>
      <vt:lpstr>Психологическая помощь обучающимся включает следующую деятельность педагога-психолога:</vt:lpstr>
      <vt:lpstr>Какие  общие умения важны для успешного обучения?  </vt:lpstr>
      <vt:lpstr> Советы родителям четвероклассника </vt:lpstr>
      <vt:lpstr>Контактная информация 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2009-12-30T18:02:36Z</dcterms:created>
  <dcterms:modified xsi:type="dcterms:W3CDTF">2018-09-19T12:14:22Z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TC103524791049</vt:lpwstr>
  </property>
</Properties>
</file>