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7"/>
  </p:notesMasterIdLst>
  <p:sldIdLst>
    <p:sldId id="322" r:id="rId2"/>
    <p:sldId id="324" r:id="rId3"/>
    <p:sldId id="326" r:id="rId4"/>
    <p:sldId id="342" r:id="rId5"/>
    <p:sldId id="335" r:id="rId6"/>
    <p:sldId id="305" r:id="rId7"/>
    <p:sldId id="347" r:id="rId8"/>
    <p:sldId id="328" r:id="rId9"/>
    <p:sldId id="329" r:id="rId10"/>
    <p:sldId id="330" r:id="rId11"/>
    <p:sldId id="344" r:id="rId12"/>
    <p:sldId id="337" r:id="rId13"/>
    <p:sldId id="345" r:id="rId14"/>
    <p:sldId id="346" r:id="rId15"/>
    <p:sldId id="331" r:id="rId16"/>
    <p:sldId id="333" r:id="rId17"/>
    <p:sldId id="348" r:id="rId18"/>
    <p:sldId id="349" r:id="rId19"/>
    <p:sldId id="351" r:id="rId20"/>
    <p:sldId id="352" r:id="rId21"/>
    <p:sldId id="353" r:id="rId22"/>
    <p:sldId id="354" r:id="rId23"/>
    <p:sldId id="355" r:id="rId24"/>
    <p:sldId id="356" r:id="rId25"/>
    <p:sldId id="263" r:id="rId26"/>
    <p:sldId id="271" r:id="rId27"/>
    <p:sldId id="272" r:id="rId28"/>
    <p:sldId id="260" r:id="rId29"/>
    <p:sldId id="273" r:id="rId30"/>
    <p:sldId id="274" r:id="rId31"/>
    <p:sldId id="276" r:id="rId32"/>
    <p:sldId id="289" r:id="rId33"/>
    <p:sldId id="290" r:id="rId34"/>
    <p:sldId id="288" r:id="rId35"/>
    <p:sldId id="291" r:id="rId36"/>
    <p:sldId id="292" r:id="rId37"/>
    <p:sldId id="293" r:id="rId38"/>
    <p:sldId id="315" r:id="rId39"/>
    <p:sldId id="316" r:id="rId40"/>
    <p:sldId id="317" r:id="rId41"/>
    <p:sldId id="319" r:id="rId42"/>
    <p:sldId id="320" r:id="rId43"/>
    <p:sldId id="265" r:id="rId44"/>
    <p:sldId id="343" r:id="rId45"/>
    <p:sldId id="294" r:id="rId4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2CEE"/>
    <a:srgbClr val="A86ED4"/>
    <a:srgbClr val="FF7979"/>
    <a:srgbClr val="C8D7DE"/>
    <a:srgbClr val="B9CCD5"/>
    <a:srgbClr val="F7EAE9"/>
    <a:srgbClr val="FAEFE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4954B7-8887-45CE-8039-D632B518348A}" type="doc">
      <dgm:prSet loTypeId="urn:microsoft.com/office/officeart/2005/8/layout/bProcess4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56E61E5B-C5DA-481A-92B2-7B774232D905}">
      <dgm:prSet phldrT="[Текст]" custT="1"/>
      <dgm:spPr>
        <a:solidFill>
          <a:srgbClr val="FF7979"/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Я ничего не узнал нового</a:t>
          </a:r>
          <a:endParaRPr lang="ru-RU" sz="2400" dirty="0">
            <a:solidFill>
              <a:schemeClr val="tx1"/>
            </a:solidFill>
          </a:endParaRPr>
        </a:p>
      </dgm:t>
    </dgm:pt>
    <dgm:pt modelId="{D90D3342-A2C3-4F52-BF48-14C682186365}" type="parTrans" cxnId="{DD30AF89-BD37-4C4F-95A5-8EF00BE462D6}">
      <dgm:prSet/>
      <dgm:spPr/>
      <dgm:t>
        <a:bodyPr/>
        <a:lstStyle/>
        <a:p>
          <a:endParaRPr lang="ru-RU"/>
        </a:p>
      </dgm:t>
    </dgm:pt>
    <dgm:pt modelId="{ADDBE258-C07E-489E-821F-C0F4568BF375}" type="sibTrans" cxnId="{DD30AF89-BD37-4C4F-95A5-8EF00BE462D6}">
      <dgm:prSet/>
      <dgm:spPr/>
      <dgm:t>
        <a:bodyPr/>
        <a:lstStyle/>
        <a:p>
          <a:endParaRPr lang="ru-RU"/>
        </a:p>
      </dgm:t>
    </dgm:pt>
    <dgm:pt modelId="{8FDFAEF7-CB35-495C-9629-78240EA8910C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Мне совсем ничего непонятно</a:t>
          </a:r>
          <a:endParaRPr lang="ru-RU" sz="2400" dirty="0">
            <a:solidFill>
              <a:schemeClr val="tx1"/>
            </a:solidFill>
          </a:endParaRPr>
        </a:p>
      </dgm:t>
    </dgm:pt>
    <dgm:pt modelId="{34694492-4761-469D-BA89-B4C1C7D7D542}" type="parTrans" cxnId="{9BF4D5E8-0C18-4A3D-BE5F-EE81D9427E87}">
      <dgm:prSet/>
      <dgm:spPr/>
      <dgm:t>
        <a:bodyPr/>
        <a:lstStyle/>
        <a:p>
          <a:endParaRPr lang="ru-RU"/>
        </a:p>
      </dgm:t>
    </dgm:pt>
    <dgm:pt modelId="{84AE7D37-047B-41B0-82AD-7EF42EBB874E}" type="sibTrans" cxnId="{9BF4D5E8-0C18-4A3D-BE5F-EE81D9427E87}">
      <dgm:prSet/>
      <dgm:spPr/>
      <dgm:t>
        <a:bodyPr/>
        <a:lstStyle/>
        <a:p>
          <a:endParaRPr lang="ru-RU"/>
        </a:p>
      </dgm:t>
    </dgm:pt>
    <dgm:pt modelId="{21DFF54C-1BA2-41BA-973C-28AE9DFEA846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Мне понятно, но я не смогу применять знания</a:t>
          </a:r>
          <a:endParaRPr lang="ru-RU" sz="2400" dirty="0">
            <a:solidFill>
              <a:schemeClr val="tx1"/>
            </a:solidFill>
          </a:endParaRPr>
        </a:p>
      </dgm:t>
    </dgm:pt>
    <dgm:pt modelId="{E4070AD3-05CC-449C-89AD-85DD5EE53681}" type="parTrans" cxnId="{361D7797-188E-488D-B86F-72912BAE50EF}">
      <dgm:prSet/>
      <dgm:spPr/>
      <dgm:t>
        <a:bodyPr/>
        <a:lstStyle/>
        <a:p>
          <a:endParaRPr lang="ru-RU"/>
        </a:p>
      </dgm:t>
    </dgm:pt>
    <dgm:pt modelId="{5C072568-58B0-4D03-AF39-260EE672F541}" type="sibTrans" cxnId="{361D7797-188E-488D-B86F-72912BAE50EF}">
      <dgm:prSet/>
      <dgm:spPr/>
      <dgm:t>
        <a:bodyPr/>
        <a:lstStyle/>
        <a:p>
          <a:endParaRPr lang="ru-RU"/>
        </a:p>
      </dgm:t>
    </dgm:pt>
    <dgm:pt modelId="{23C27DCB-DC8E-432A-A32F-69CD8965F67A}">
      <dgm:prSet custT="1"/>
      <dgm:spPr>
        <a:solidFill>
          <a:srgbClr val="92D050"/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Всё понятно, но я боюсь ошибиться</a:t>
          </a:r>
          <a:endParaRPr lang="ru-RU" sz="2400" dirty="0">
            <a:solidFill>
              <a:schemeClr val="tx1"/>
            </a:solidFill>
          </a:endParaRPr>
        </a:p>
      </dgm:t>
    </dgm:pt>
    <dgm:pt modelId="{45F05EEA-A333-4C81-AEE8-FBEF8B453277}" type="parTrans" cxnId="{2DBAA16B-9D11-414D-8B59-3EDFCC53B30C}">
      <dgm:prSet/>
      <dgm:spPr/>
      <dgm:t>
        <a:bodyPr/>
        <a:lstStyle/>
        <a:p>
          <a:endParaRPr lang="ru-RU"/>
        </a:p>
      </dgm:t>
    </dgm:pt>
    <dgm:pt modelId="{A9192B5E-189C-4BA9-92DC-A8B0E2FD64A5}" type="sibTrans" cxnId="{2DBAA16B-9D11-414D-8B59-3EDFCC53B30C}">
      <dgm:prSet/>
      <dgm:spPr/>
      <dgm:t>
        <a:bodyPr/>
        <a:lstStyle/>
        <a:p>
          <a:endParaRPr lang="ru-RU"/>
        </a:p>
      </dgm:t>
    </dgm:pt>
    <dgm:pt modelId="{0CDD1321-EEB3-47FF-A1F2-0F243C248B4F}">
      <dgm:prSet/>
      <dgm:spPr>
        <a:solidFill>
          <a:srgbClr val="00B0F0"/>
        </a:solidFill>
      </dgm:spPr>
      <dgm:t>
        <a:bodyPr/>
        <a:lstStyle/>
        <a:p>
          <a:r>
            <a:rPr lang="ru-RU" dirty="0" smtClean="0"/>
            <a:t>Мне всё понятно, и я попробую применять свои знания </a:t>
          </a:r>
          <a:endParaRPr lang="ru-RU" dirty="0"/>
        </a:p>
      </dgm:t>
    </dgm:pt>
    <dgm:pt modelId="{7A7738FF-7AAC-43BB-A48F-3D0142BDF751}" type="parTrans" cxnId="{25083AC6-CADD-4F63-B4C0-6E07A9C146A3}">
      <dgm:prSet/>
      <dgm:spPr/>
      <dgm:t>
        <a:bodyPr/>
        <a:lstStyle/>
        <a:p>
          <a:endParaRPr lang="ru-RU"/>
        </a:p>
      </dgm:t>
    </dgm:pt>
    <dgm:pt modelId="{57714223-85AC-4F71-BCD5-389D06813171}" type="sibTrans" cxnId="{25083AC6-CADD-4F63-B4C0-6E07A9C146A3}">
      <dgm:prSet/>
      <dgm:spPr/>
      <dgm:t>
        <a:bodyPr/>
        <a:lstStyle/>
        <a:p>
          <a:endParaRPr lang="ru-RU"/>
        </a:p>
      </dgm:t>
    </dgm:pt>
    <dgm:pt modelId="{AF19B389-4A67-4124-A6BE-3FDE9046F6AE}">
      <dgm:prSet custT="1"/>
      <dgm:spPr>
        <a:solidFill>
          <a:srgbClr val="A86ED4"/>
        </a:solidFill>
      </dgm:spPr>
      <dgm:t>
        <a:bodyPr/>
        <a:lstStyle/>
        <a:p>
          <a:r>
            <a:rPr lang="ru-RU" sz="2400" dirty="0" smtClean="0"/>
            <a:t>Я всё хорошо понял, и буду применять свои знания</a:t>
          </a:r>
          <a:endParaRPr lang="ru-RU" sz="2400" dirty="0"/>
        </a:p>
      </dgm:t>
    </dgm:pt>
    <dgm:pt modelId="{ED385550-96D5-4D5B-9FC4-55CF2A89113D}" type="parTrans" cxnId="{ECDF0FE8-81CD-49E8-97FC-43889CFC75F1}">
      <dgm:prSet/>
      <dgm:spPr/>
      <dgm:t>
        <a:bodyPr/>
        <a:lstStyle/>
        <a:p>
          <a:endParaRPr lang="ru-RU"/>
        </a:p>
      </dgm:t>
    </dgm:pt>
    <dgm:pt modelId="{BC2B6117-9230-4403-A005-9390CDD02FE4}" type="sibTrans" cxnId="{ECDF0FE8-81CD-49E8-97FC-43889CFC75F1}">
      <dgm:prSet/>
      <dgm:spPr/>
      <dgm:t>
        <a:bodyPr/>
        <a:lstStyle/>
        <a:p>
          <a:endParaRPr lang="ru-RU"/>
        </a:p>
      </dgm:t>
    </dgm:pt>
    <dgm:pt modelId="{E7DD421B-7750-4ED3-B79D-A7BD19FC44FE}" type="pres">
      <dgm:prSet presAssocID="{844954B7-8887-45CE-8039-D632B518348A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E2D99C10-C55E-4C1B-8871-AB7AE45C6BA0}" type="pres">
      <dgm:prSet presAssocID="{56E61E5B-C5DA-481A-92B2-7B774232D905}" presName="compNode" presStyleCnt="0"/>
      <dgm:spPr/>
    </dgm:pt>
    <dgm:pt modelId="{4AF86B2B-EA22-41E1-9488-E4A0F5F67DD9}" type="pres">
      <dgm:prSet presAssocID="{56E61E5B-C5DA-481A-92B2-7B774232D905}" presName="dummyConnPt" presStyleCnt="0"/>
      <dgm:spPr/>
    </dgm:pt>
    <dgm:pt modelId="{4D621CB7-C741-4B8A-87B8-0B25538BC4F3}" type="pres">
      <dgm:prSet presAssocID="{56E61E5B-C5DA-481A-92B2-7B774232D905}" presName="node" presStyleLbl="node1" presStyleIdx="0" presStyleCnt="6" custLinFactNeighborX="-41769" custLinFactNeighborY="43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3F04AD-D1FB-46DC-A9F5-DFFDF80567F1}" type="pres">
      <dgm:prSet presAssocID="{ADDBE258-C07E-489E-821F-C0F4568BF375}" presName="sibTrans" presStyleLbl="bgSibTrans2D1" presStyleIdx="0" presStyleCnt="5"/>
      <dgm:spPr/>
      <dgm:t>
        <a:bodyPr/>
        <a:lstStyle/>
        <a:p>
          <a:endParaRPr lang="ru-RU"/>
        </a:p>
      </dgm:t>
    </dgm:pt>
    <dgm:pt modelId="{8B9E4439-4D57-4918-A971-4DB535B4E27D}" type="pres">
      <dgm:prSet presAssocID="{8FDFAEF7-CB35-495C-9629-78240EA8910C}" presName="compNode" presStyleCnt="0"/>
      <dgm:spPr/>
    </dgm:pt>
    <dgm:pt modelId="{FB5F6B28-C39A-4772-8844-C24DFA77FAB1}" type="pres">
      <dgm:prSet presAssocID="{8FDFAEF7-CB35-495C-9629-78240EA8910C}" presName="dummyConnPt" presStyleCnt="0"/>
      <dgm:spPr/>
    </dgm:pt>
    <dgm:pt modelId="{9574A6E5-E198-48CE-9FA5-AF0FC4272760}" type="pres">
      <dgm:prSet presAssocID="{8FDFAEF7-CB35-495C-9629-78240EA8910C}" presName="node" presStyleLbl="node1" presStyleIdx="1" presStyleCnt="6" custLinFactNeighborX="-19993" custLinFactNeighborY="-63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54ACF5-3C81-4A3B-A105-75502753E97A}" type="pres">
      <dgm:prSet presAssocID="{84AE7D37-047B-41B0-82AD-7EF42EBB874E}" presName="sibTrans" presStyleLbl="bgSibTrans2D1" presStyleIdx="1" presStyleCnt="5"/>
      <dgm:spPr/>
      <dgm:t>
        <a:bodyPr/>
        <a:lstStyle/>
        <a:p>
          <a:endParaRPr lang="ru-RU"/>
        </a:p>
      </dgm:t>
    </dgm:pt>
    <dgm:pt modelId="{31F0992A-436E-41BA-9607-45FDC088E537}" type="pres">
      <dgm:prSet presAssocID="{21DFF54C-1BA2-41BA-973C-28AE9DFEA846}" presName="compNode" presStyleCnt="0"/>
      <dgm:spPr/>
    </dgm:pt>
    <dgm:pt modelId="{76D6F438-D874-4E81-887B-9B22375D9D1A}" type="pres">
      <dgm:prSet presAssocID="{21DFF54C-1BA2-41BA-973C-28AE9DFEA846}" presName="dummyConnPt" presStyleCnt="0"/>
      <dgm:spPr/>
    </dgm:pt>
    <dgm:pt modelId="{B6DEB26A-BC2A-444F-95EC-1BD0539D4DCE}" type="pres">
      <dgm:prSet presAssocID="{21DFF54C-1BA2-41BA-973C-28AE9DFEA846}" presName="node" presStyleLbl="node1" presStyleIdx="2" presStyleCnt="6" custLinFactNeighborX="3747" custLinFactNeighborY="-12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379746-2E47-4076-9ACF-73DCF98E7CA3}" type="pres">
      <dgm:prSet presAssocID="{5C072568-58B0-4D03-AF39-260EE672F541}" presName="sibTrans" presStyleLbl="bgSibTrans2D1" presStyleIdx="2" presStyleCnt="5"/>
      <dgm:spPr/>
      <dgm:t>
        <a:bodyPr/>
        <a:lstStyle/>
        <a:p>
          <a:endParaRPr lang="ru-RU"/>
        </a:p>
      </dgm:t>
    </dgm:pt>
    <dgm:pt modelId="{9D02D8D7-A970-42B1-A9EF-7E8534FA8CBB}" type="pres">
      <dgm:prSet presAssocID="{23C27DCB-DC8E-432A-A32F-69CD8965F67A}" presName="compNode" presStyleCnt="0"/>
      <dgm:spPr/>
    </dgm:pt>
    <dgm:pt modelId="{E8B89248-18F8-4F71-88E8-55532ED29BE9}" type="pres">
      <dgm:prSet presAssocID="{23C27DCB-DC8E-432A-A32F-69CD8965F67A}" presName="dummyConnPt" presStyleCnt="0"/>
      <dgm:spPr/>
    </dgm:pt>
    <dgm:pt modelId="{BD1C6F5E-B224-4273-A290-B00837D451E5}" type="pres">
      <dgm:prSet presAssocID="{23C27DCB-DC8E-432A-A32F-69CD8965F67A}" presName="node" presStyleLbl="node1" presStyleIdx="3" presStyleCnt="6" custScaleX="106622" custLinFactNeighborX="-13189" custLinFactNeighborY="-12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0D7FAA-1345-4637-AD43-9B36B4DCC14E}" type="pres">
      <dgm:prSet presAssocID="{A9192B5E-189C-4BA9-92DC-A8B0E2FD64A5}" presName="sibTrans" presStyleLbl="bgSibTrans2D1" presStyleIdx="3" presStyleCnt="5"/>
      <dgm:spPr/>
      <dgm:t>
        <a:bodyPr/>
        <a:lstStyle/>
        <a:p>
          <a:endParaRPr lang="ru-RU"/>
        </a:p>
      </dgm:t>
    </dgm:pt>
    <dgm:pt modelId="{08D1C6CB-4DFD-4DB7-A1C7-870083DBEAF0}" type="pres">
      <dgm:prSet presAssocID="{0CDD1321-EEB3-47FF-A1F2-0F243C248B4F}" presName="compNode" presStyleCnt="0"/>
      <dgm:spPr/>
    </dgm:pt>
    <dgm:pt modelId="{4285032B-F018-435D-BF30-FBDC0D54F0FF}" type="pres">
      <dgm:prSet presAssocID="{0CDD1321-EEB3-47FF-A1F2-0F243C248B4F}" presName="dummyConnPt" presStyleCnt="0"/>
      <dgm:spPr/>
    </dgm:pt>
    <dgm:pt modelId="{CB4C3860-7804-42C3-9E27-65813A1C92FF}" type="pres">
      <dgm:prSet presAssocID="{0CDD1321-EEB3-47FF-A1F2-0F243C248B4F}" presName="node" presStyleLbl="node1" presStyleIdx="4" presStyleCnt="6" custLinFactNeighborX="12516" custLinFactNeighborY="-63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FDA311-5D51-43C4-8511-76EDEA806FFA}" type="pres">
      <dgm:prSet presAssocID="{57714223-85AC-4F71-BCD5-389D06813171}" presName="sibTrans" presStyleLbl="bgSibTrans2D1" presStyleIdx="4" presStyleCnt="5"/>
      <dgm:spPr/>
      <dgm:t>
        <a:bodyPr/>
        <a:lstStyle/>
        <a:p>
          <a:endParaRPr lang="ru-RU"/>
        </a:p>
      </dgm:t>
    </dgm:pt>
    <dgm:pt modelId="{17B3D652-8854-4226-A215-B7F8D5ECB0FE}" type="pres">
      <dgm:prSet presAssocID="{AF19B389-4A67-4124-A6BE-3FDE9046F6AE}" presName="compNode" presStyleCnt="0"/>
      <dgm:spPr/>
    </dgm:pt>
    <dgm:pt modelId="{334EA1B6-CD66-46B1-87A4-A39A28562865}" type="pres">
      <dgm:prSet presAssocID="{AF19B389-4A67-4124-A6BE-3FDE9046F6AE}" presName="dummyConnPt" presStyleCnt="0"/>
      <dgm:spPr/>
    </dgm:pt>
    <dgm:pt modelId="{D1506754-1E5E-4174-AB1D-1F5DF5F464E2}" type="pres">
      <dgm:prSet presAssocID="{AF19B389-4A67-4124-A6BE-3FDE9046F6AE}" presName="node" presStyleLbl="node1" presStyleIdx="5" presStyleCnt="6" custLinFactNeighborX="41532" custLinFactNeighborY="87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A66D13-F62F-45BE-BA81-0BB7A5EF0FE4}" type="presOf" srcId="{21DFF54C-1BA2-41BA-973C-28AE9DFEA846}" destId="{B6DEB26A-BC2A-444F-95EC-1BD0539D4DCE}" srcOrd="0" destOrd="0" presId="urn:microsoft.com/office/officeart/2005/8/layout/bProcess4"/>
    <dgm:cxn modelId="{C2B9D107-C7A9-42AE-A70C-73991D78B85C}" type="presOf" srcId="{ADDBE258-C07E-489E-821F-C0F4568BF375}" destId="{D43F04AD-D1FB-46DC-A9F5-DFFDF80567F1}" srcOrd="0" destOrd="0" presId="urn:microsoft.com/office/officeart/2005/8/layout/bProcess4"/>
    <dgm:cxn modelId="{17DC8AC7-A829-4FE9-BFFA-F7BF53556194}" type="presOf" srcId="{5C072568-58B0-4D03-AF39-260EE672F541}" destId="{5C379746-2E47-4076-9ACF-73DCF98E7CA3}" srcOrd="0" destOrd="0" presId="urn:microsoft.com/office/officeart/2005/8/layout/bProcess4"/>
    <dgm:cxn modelId="{2DBAA16B-9D11-414D-8B59-3EDFCC53B30C}" srcId="{844954B7-8887-45CE-8039-D632B518348A}" destId="{23C27DCB-DC8E-432A-A32F-69CD8965F67A}" srcOrd="3" destOrd="0" parTransId="{45F05EEA-A333-4C81-AEE8-FBEF8B453277}" sibTransId="{A9192B5E-189C-4BA9-92DC-A8B0E2FD64A5}"/>
    <dgm:cxn modelId="{7FBFA18C-539C-483D-B6B3-4ECCFF58DBC8}" type="presOf" srcId="{844954B7-8887-45CE-8039-D632B518348A}" destId="{E7DD421B-7750-4ED3-B79D-A7BD19FC44FE}" srcOrd="0" destOrd="0" presId="urn:microsoft.com/office/officeart/2005/8/layout/bProcess4"/>
    <dgm:cxn modelId="{0D8403B4-519C-41C3-9866-870C38BEAD8A}" type="presOf" srcId="{84AE7D37-047B-41B0-82AD-7EF42EBB874E}" destId="{DA54ACF5-3C81-4A3B-A105-75502753E97A}" srcOrd="0" destOrd="0" presId="urn:microsoft.com/office/officeart/2005/8/layout/bProcess4"/>
    <dgm:cxn modelId="{9BF4D5E8-0C18-4A3D-BE5F-EE81D9427E87}" srcId="{844954B7-8887-45CE-8039-D632B518348A}" destId="{8FDFAEF7-CB35-495C-9629-78240EA8910C}" srcOrd="1" destOrd="0" parTransId="{34694492-4761-469D-BA89-B4C1C7D7D542}" sibTransId="{84AE7D37-047B-41B0-82AD-7EF42EBB874E}"/>
    <dgm:cxn modelId="{ECDF0FE8-81CD-49E8-97FC-43889CFC75F1}" srcId="{844954B7-8887-45CE-8039-D632B518348A}" destId="{AF19B389-4A67-4124-A6BE-3FDE9046F6AE}" srcOrd="5" destOrd="0" parTransId="{ED385550-96D5-4D5B-9FC4-55CF2A89113D}" sibTransId="{BC2B6117-9230-4403-A005-9390CDD02FE4}"/>
    <dgm:cxn modelId="{DD30AF89-BD37-4C4F-95A5-8EF00BE462D6}" srcId="{844954B7-8887-45CE-8039-D632B518348A}" destId="{56E61E5B-C5DA-481A-92B2-7B774232D905}" srcOrd="0" destOrd="0" parTransId="{D90D3342-A2C3-4F52-BF48-14C682186365}" sibTransId="{ADDBE258-C07E-489E-821F-C0F4568BF375}"/>
    <dgm:cxn modelId="{A9C7BA6D-312D-49BD-A29B-E7F26FC7CEF2}" type="presOf" srcId="{A9192B5E-189C-4BA9-92DC-A8B0E2FD64A5}" destId="{3E0D7FAA-1345-4637-AD43-9B36B4DCC14E}" srcOrd="0" destOrd="0" presId="urn:microsoft.com/office/officeart/2005/8/layout/bProcess4"/>
    <dgm:cxn modelId="{5610695E-9B87-4AAD-BE43-D1376F778195}" type="presOf" srcId="{8FDFAEF7-CB35-495C-9629-78240EA8910C}" destId="{9574A6E5-E198-48CE-9FA5-AF0FC4272760}" srcOrd="0" destOrd="0" presId="urn:microsoft.com/office/officeart/2005/8/layout/bProcess4"/>
    <dgm:cxn modelId="{361D7797-188E-488D-B86F-72912BAE50EF}" srcId="{844954B7-8887-45CE-8039-D632B518348A}" destId="{21DFF54C-1BA2-41BA-973C-28AE9DFEA846}" srcOrd="2" destOrd="0" parTransId="{E4070AD3-05CC-449C-89AD-85DD5EE53681}" sibTransId="{5C072568-58B0-4D03-AF39-260EE672F541}"/>
    <dgm:cxn modelId="{27F3E3B4-4399-44B5-8B9E-1ED60FD8EAFD}" type="presOf" srcId="{57714223-85AC-4F71-BCD5-389D06813171}" destId="{E9FDA311-5D51-43C4-8511-76EDEA806FFA}" srcOrd="0" destOrd="0" presId="urn:microsoft.com/office/officeart/2005/8/layout/bProcess4"/>
    <dgm:cxn modelId="{31BAFC12-60B2-4D97-87DC-0FD7B00F1BA3}" type="presOf" srcId="{23C27DCB-DC8E-432A-A32F-69CD8965F67A}" destId="{BD1C6F5E-B224-4273-A290-B00837D451E5}" srcOrd="0" destOrd="0" presId="urn:microsoft.com/office/officeart/2005/8/layout/bProcess4"/>
    <dgm:cxn modelId="{42424D89-1CE7-47F5-8534-CB5E18397A93}" type="presOf" srcId="{56E61E5B-C5DA-481A-92B2-7B774232D905}" destId="{4D621CB7-C741-4B8A-87B8-0B25538BC4F3}" srcOrd="0" destOrd="0" presId="urn:microsoft.com/office/officeart/2005/8/layout/bProcess4"/>
    <dgm:cxn modelId="{A5F41D0E-266D-4B23-8E20-FBC545B216CF}" type="presOf" srcId="{0CDD1321-EEB3-47FF-A1F2-0F243C248B4F}" destId="{CB4C3860-7804-42C3-9E27-65813A1C92FF}" srcOrd="0" destOrd="0" presId="urn:microsoft.com/office/officeart/2005/8/layout/bProcess4"/>
    <dgm:cxn modelId="{68C3156B-B8BB-4BE4-969C-DE3FBF0DA30C}" type="presOf" srcId="{AF19B389-4A67-4124-A6BE-3FDE9046F6AE}" destId="{D1506754-1E5E-4174-AB1D-1F5DF5F464E2}" srcOrd="0" destOrd="0" presId="urn:microsoft.com/office/officeart/2005/8/layout/bProcess4"/>
    <dgm:cxn modelId="{25083AC6-CADD-4F63-B4C0-6E07A9C146A3}" srcId="{844954B7-8887-45CE-8039-D632B518348A}" destId="{0CDD1321-EEB3-47FF-A1F2-0F243C248B4F}" srcOrd="4" destOrd="0" parTransId="{7A7738FF-7AAC-43BB-A48F-3D0142BDF751}" sibTransId="{57714223-85AC-4F71-BCD5-389D06813171}"/>
    <dgm:cxn modelId="{3F04AF3E-92A4-454D-A885-8EE4E373BBA1}" type="presParOf" srcId="{E7DD421B-7750-4ED3-B79D-A7BD19FC44FE}" destId="{E2D99C10-C55E-4C1B-8871-AB7AE45C6BA0}" srcOrd="0" destOrd="0" presId="urn:microsoft.com/office/officeart/2005/8/layout/bProcess4"/>
    <dgm:cxn modelId="{5E6B9E1B-D6A9-48BA-9B1B-B54A88E3EB1F}" type="presParOf" srcId="{E2D99C10-C55E-4C1B-8871-AB7AE45C6BA0}" destId="{4AF86B2B-EA22-41E1-9488-E4A0F5F67DD9}" srcOrd="0" destOrd="0" presId="urn:microsoft.com/office/officeart/2005/8/layout/bProcess4"/>
    <dgm:cxn modelId="{F7A4FF32-786F-4DA3-AEBD-50B7E75B5FA7}" type="presParOf" srcId="{E2D99C10-C55E-4C1B-8871-AB7AE45C6BA0}" destId="{4D621CB7-C741-4B8A-87B8-0B25538BC4F3}" srcOrd="1" destOrd="0" presId="urn:microsoft.com/office/officeart/2005/8/layout/bProcess4"/>
    <dgm:cxn modelId="{7CF3A870-B4F6-41DD-B7C3-C74F09B4A8C3}" type="presParOf" srcId="{E7DD421B-7750-4ED3-B79D-A7BD19FC44FE}" destId="{D43F04AD-D1FB-46DC-A9F5-DFFDF80567F1}" srcOrd="1" destOrd="0" presId="urn:microsoft.com/office/officeart/2005/8/layout/bProcess4"/>
    <dgm:cxn modelId="{C68F49AC-7A97-4A7E-808B-929D3E4ECC5F}" type="presParOf" srcId="{E7DD421B-7750-4ED3-B79D-A7BD19FC44FE}" destId="{8B9E4439-4D57-4918-A971-4DB535B4E27D}" srcOrd="2" destOrd="0" presId="urn:microsoft.com/office/officeart/2005/8/layout/bProcess4"/>
    <dgm:cxn modelId="{3E74C0B8-1F50-4C7E-BEE5-5A2CE6B643DF}" type="presParOf" srcId="{8B9E4439-4D57-4918-A971-4DB535B4E27D}" destId="{FB5F6B28-C39A-4772-8844-C24DFA77FAB1}" srcOrd="0" destOrd="0" presId="urn:microsoft.com/office/officeart/2005/8/layout/bProcess4"/>
    <dgm:cxn modelId="{140D6CF8-55AB-490F-8781-EA823C936EAB}" type="presParOf" srcId="{8B9E4439-4D57-4918-A971-4DB535B4E27D}" destId="{9574A6E5-E198-48CE-9FA5-AF0FC4272760}" srcOrd="1" destOrd="0" presId="urn:microsoft.com/office/officeart/2005/8/layout/bProcess4"/>
    <dgm:cxn modelId="{1D837606-F0AC-4461-B6B5-28723FCA99E7}" type="presParOf" srcId="{E7DD421B-7750-4ED3-B79D-A7BD19FC44FE}" destId="{DA54ACF5-3C81-4A3B-A105-75502753E97A}" srcOrd="3" destOrd="0" presId="urn:microsoft.com/office/officeart/2005/8/layout/bProcess4"/>
    <dgm:cxn modelId="{9144A15D-DF8B-452C-B534-FAD5F94CA2F6}" type="presParOf" srcId="{E7DD421B-7750-4ED3-B79D-A7BD19FC44FE}" destId="{31F0992A-436E-41BA-9607-45FDC088E537}" srcOrd="4" destOrd="0" presId="urn:microsoft.com/office/officeart/2005/8/layout/bProcess4"/>
    <dgm:cxn modelId="{F51CCDE0-7872-4DA6-9654-5C4D39D631B4}" type="presParOf" srcId="{31F0992A-436E-41BA-9607-45FDC088E537}" destId="{76D6F438-D874-4E81-887B-9B22375D9D1A}" srcOrd="0" destOrd="0" presId="urn:microsoft.com/office/officeart/2005/8/layout/bProcess4"/>
    <dgm:cxn modelId="{E577A7A3-014D-46D0-B872-E37DB778358F}" type="presParOf" srcId="{31F0992A-436E-41BA-9607-45FDC088E537}" destId="{B6DEB26A-BC2A-444F-95EC-1BD0539D4DCE}" srcOrd="1" destOrd="0" presId="urn:microsoft.com/office/officeart/2005/8/layout/bProcess4"/>
    <dgm:cxn modelId="{B4571406-141D-45D5-A76E-37E0F85A55CD}" type="presParOf" srcId="{E7DD421B-7750-4ED3-B79D-A7BD19FC44FE}" destId="{5C379746-2E47-4076-9ACF-73DCF98E7CA3}" srcOrd="5" destOrd="0" presId="urn:microsoft.com/office/officeart/2005/8/layout/bProcess4"/>
    <dgm:cxn modelId="{04593A13-C1BE-4963-85B3-FE2651C6FE92}" type="presParOf" srcId="{E7DD421B-7750-4ED3-B79D-A7BD19FC44FE}" destId="{9D02D8D7-A970-42B1-A9EF-7E8534FA8CBB}" srcOrd="6" destOrd="0" presId="urn:microsoft.com/office/officeart/2005/8/layout/bProcess4"/>
    <dgm:cxn modelId="{32E1DC26-EE3F-4C27-B871-59BB0D09C1EF}" type="presParOf" srcId="{9D02D8D7-A970-42B1-A9EF-7E8534FA8CBB}" destId="{E8B89248-18F8-4F71-88E8-55532ED29BE9}" srcOrd="0" destOrd="0" presId="urn:microsoft.com/office/officeart/2005/8/layout/bProcess4"/>
    <dgm:cxn modelId="{A539E453-1320-4BA2-9D05-4F4AC61C03D9}" type="presParOf" srcId="{9D02D8D7-A970-42B1-A9EF-7E8534FA8CBB}" destId="{BD1C6F5E-B224-4273-A290-B00837D451E5}" srcOrd="1" destOrd="0" presId="urn:microsoft.com/office/officeart/2005/8/layout/bProcess4"/>
    <dgm:cxn modelId="{EB7DAC35-EC99-444D-92E5-890C794DB3E5}" type="presParOf" srcId="{E7DD421B-7750-4ED3-B79D-A7BD19FC44FE}" destId="{3E0D7FAA-1345-4637-AD43-9B36B4DCC14E}" srcOrd="7" destOrd="0" presId="urn:microsoft.com/office/officeart/2005/8/layout/bProcess4"/>
    <dgm:cxn modelId="{76EA7F94-0AF1-42F4-A14E-B6DE74E65F7F}" type="presParOf" srcId="{E7DD421B-7750-4ED3-B79D-A7BD19FC44FE}" destId="{08D1C6CB-4DFD-4DB7-A1C7-870083DBEAF0}" srcOrd="8" destOrd="0" presId="urn:microsoft.com/office/officeart/2005/8/layout/bProcess4"/>
    <dgm:cxn modelId="{3A02E77C-43F0-4641-B512-FE4772F5F566}" type="presParOf" srcId="{08D1C6CB-4DFD-4DB7-A1C7-870083DBEAF0}" destId="{4285032B-F018-435D-BF30-FBDC0D54F0FF}" srcOrd="0" destOrd="0" presId="urn:microsoft.com/office/officeart/2005/8/layout/bProcess4"/>
    <dgm:cxn modelId="{51158653-8387-49B2-BA62-E969AF36D136}" type="presParOf" srcId="{08D1C6CB-4DFD-4DB7-A1C7-870083DBEAF0}" destId="{CB4C3860-7804-42C3-9E27-65813A1C92FF}" srcOrd="1" destOrd="0" presId="urn:microsoft.com/office/officeart/2005/8/layout/bProcess4"/>
    <dgm:cxn modelId="{09F64095-2860-418D-B74E-3ABBB241FC9E}" type="presParOf" srcId="{E7DD421B-7750-4ED3-B79D-A7BD19FC44FE}" destId="{E9FDA311-5D51-43C4-8511-76EDEA806FFA}" srcOrd="9" destOrd="0" presId="urn:microsoft.com/office/officeart/2005/8/layout/bProcess4"/>
    <dgm:cxn modelId="{0F653B34-19D6-4066-89D3-351BE0E2430D}" type="presParOf" srcId="{E7DD421B-7750-4ED3-B79D-A7BD19FC44FE}" destId="{17B3D652-8854-4226-A215-B7F8D5ECB0FE}" srcOrd="10" destOrd="0" presId="urn:microsoft.com/office/officeart/2005/8/layout/bProcess4"/>
    <dgm:cxn modelId="{55DDDCFA-EE0D-45CB-9AAC-456ACF6766A2}" type="presParOf" srcId="{17B3D652-8854-4226-A215-B7F8D5ECB0FE}" destId="{334EA1B6-CD66-46B1-87A4-A39A28562865}" srcOrd="0" destOrd="0" presId="urn:microsoft.com/office/officeart/2005/8/layout/bProcess4"/>
    <dgm:cxn modelId="{EF04C7AE-2272-4225-8D35-66B5C1312200}" type="presParOf" srcId="{17B3D652-8854-4226-A215-B7F8D5ECB0FE}" destId="{D1506754-1E5E-4174-AB1D-1F5DF5F464E2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3F04AD-D1FB-46DC-A9F5-DFFDF80567F1}">
      <dsp:nvSpPr>
        <dsp:cNvPr id="0" name=""/>
        <dsp:cNvSpPr/>
      </dsp:nvSpPr>
      <dsp:spPr>
        <a:xfrm rot="4503018">
          <a:off x="-165111" y="1289623"/>
          <a:ext cx="1931905" cy="2456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621CB7-C741-4B8A-87B8-0B25538BC4F3}">
      <dsp:nvSpPr>
        <dsp:cNvPr id="0" name=""/>
        <dsp:cNvSpPr/>
      </dsp:nvSpPr>
      <dsp:spPr>
        <a:xfrm>
          <a:off x="0" y="72009"/>
          <a:ext cx="2729834" cy="1637900"/>
        </a:xfrm>
        <a:prstGeom prst="roundRect">
          <a:avLst>
            <a:gd name="adj" fmla="val 10000"/>
          </a:avLst>
        </a:prstGeom>
        <a:solidFill>
          <a:srgbClr val="FF7979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Я ничего не узнал нового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0" y="72009"/>
        <a:ext cx="2729834" cy="1637900"/>
      </dsp:txXfrm>
    </dsp:sp>
    <dsp:sp modelId="{DA54ACF5-3C81-4A3B-A105-75502753E97A}">
      <dsp:nvSpPr>
        <dsp:cNvPr id="0" name=""/>
        <dsp:cNvSpPr/>
      </dsp:nvSpPr>
      <dsp:spPr>
        <a:xfrm rot="4299975">
          <a:off x="355805" y="3197835"/>
          <a:ext cx="2042195" cy="2456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74A6E5-E198-48CE-9FA5-AF0FC4272760}">
      <dsp:nvSpPr>
        <dsp:cNvPr id="0" name=""/>
        <dsp:cNvSpPr/>
      </dsp:nvSpPr>
      <dsp:spPr>
        <a:xfrm>
          <a:off x="504062" y="1944211"/>
          <a:ext cx="2729834" cy="1637900"/>
        </a:xfrm>
        <a:prstGeom prst="roundRect">
          <a:avLst>
            <a:gd name="adj" fmla="val 10000"/>
          </a:avLst>
        </a:prstGeom>
        <a:solidFill>
          <a:srgbClr val="FFC000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Мне совсем ничего непонятно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504062" y="1944211"/>
        <a:ext cx="2729834" cy="1637900"/>
      </dsp:txXfrm>
    </dsp:sp>
    <dsp:sp modelId="{5C379746-2E47-4076-9ACF-73DCF98E7CA3}">
      <dsp:nvSpPr>
        <dsp:cNvPr id="0" name=""/>
        <dsp:cNvSpPr/>
      </dsp:nvSpPr>
      <dsp:spPr>
        <a:xfrm>
          <a:off x="1709464" y="4167102"/>
          <a:ext cx="3246990" cy="2456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DEB26A-BC2A-444F-95EC-1BD0539D4DCE}">
      <dsp:nvSpPr>
        <dsp:cNvPr id="0" name=""/>
        <dsp:cNvSpPr/>
      </dsp:nvSpPr>
      <dsp:spPr>
        <a:xfrm>
          <a:off x="1152124" y="3888432"/>
          <a:ext cx="2729834" cy="1637900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Мне понятно, но я не смогу применять знания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1152124" y="3888432"/>
        <a:ext cx="2729834" cy="1637900"/>
      </dsp:txXfrm>
    </dsp:sp>
    <dsp:sp modelId="{3E0D7FAA-1345-4637-AD43-9B36B4DCC14E}">
      <dsp:nvSpPr>
        <dsp:cNvPr id="0" name=""/>
        <dsp:cNvSpPr/>
      </dsp:nvSpPr>
      <dsp:spPr>
        <a:xfrm rot="17384428">
          <a:off x="4286616" y="3197835"/>
          <a:ext cx="2059570" cy="24568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1C6F5E-B224-4273-A290-B00837D451E5}">
      <dsp:nvSpPr>
        <dsp:cNvPr id="0" name=""/>
        <dsp:cNvSpPr/>
      </dsp:nvSpPr>
      <dsp:spPr>
        <a:xfrm>
          <a:off x="4320479" y="3888432"/>
          <a:ext cx="2910604" cy="1637900"/>
        </a:xfrm>
        <a:prstGeom prst="roundRect">
          <a:avLst>
            <a:gd name="adj" fmla="val 10000"/>
          </a:avLst>
        </a:prstGeom>
        <a:solidFill>
          <a:srgbClr val="92D050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Всё понятно, но я боюсь ошибиться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4320479" y="3888432"/>
        <a:ext cx="2910604" cy="1637900"/>
      </dsp:txXfrm>
    </dsp:sp>
    <dsp:sp modelId="{E9FDA311-5D51-43C4-8511-76EDEA806FFA}">
      <dsp:nvSpPr>
        <dsp:cNvPr id="0" name=""/>
        <dsp:cNvSpPr/>
      </dsp:nvSpPr>
      <dsp:spPr>
        <a:xfrm rot="17619856">
          <a:off x="5083478" y="1325624"/>
          <a:ext cx="1959262" cy="24568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4C3860-7804-42C3-9E27-65813A1C92FF}">
      <dsp:nvSpPr>
        <dsp:cNvPr id="0" name=""/>
        <dsp:cNvSpPr/>
      </dsp:nvSpPr>
      <dsp:spPr>
        <a:xfrm>
          <a:off x="5112568" y="1944211"/>
          <a:ext cx="2729834" cy="1637900"/>
        </a:xfrm>
        <a:prstGeom prst="roundRect">
          <a:avLst>
            <a:gd name="adj" fmla="val 10000"/>
          </a:avLst>
        </a:prstGeom>
        <a:solidFill>
          <a:srgbClr val="00B0F0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Мне всё понятно, и я попробую применять свои знания </a:t>
          </a:r>
          <a:endParaRPr lang="ru-RU" sz="2300" kern="1200" dirty="0"/>
        </a:p>
      </dsp:txBody>
      <dsp:txXfrm>
        <a:off x="5112568" y="1944211"/>
        <a:ext cx="2729834" cy="1637900"/>
      </dsp:txXfrm>
    </dsp:sp>
    <dsp:sp modelId="{D1506754-1E5E-4174-AB1D-1F5DF5F464E2}">
      <dsp:nvSpPr>
        <dsp:cNvPr id="0" name=""/>
        <dsp:cNvSpPr/>
      </dsp:nvSpPr>
      <dsp:spPr>
        <a:xfrm>
          <a:off x="5904657" y="144011"/>
          <a:ext cx="2729834" cy="1637900"/>
        </a:xfrm>
        <a:prstGeom prst="roundRect">
          <a:avLst>
            <a:gd name="adj" fmla="val 10000"/>
          </a:avLst>
        </a:prstGeom>
        <a:solidFill>
          <a:srgbClr val="A86ED4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Я всё хорошо понял, и буду применять свои знания</a:t>
          </a:r>
          <a:endParaRPr lang="ru-RU" sz="2400" kern="1200" dirty="0"/>
        </a:p>
      </dsp:txBody>
      <dsp:txXfrm>
        <a:off x="5904657" y="144011"/>
        <a:ext cx="2729834" cy="1637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4B2AEA9-89AA-4C0E-80F4-3E5DEB9AFCD6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69B7941-3BDD-4F2A-A497-B40F97097C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579A31-12BB-47F0-B027-2917AD6F2589}" type="slidenum">
              <a:rPr lang="ru-RU" altLang="ru-RU" smtClean="0">
                <a:latin typeface="Arial" pitchFamily="34" charset="0"/>
              </a:rPr>
              <a:pPr/>
              <a:t>26</a:t>
            </a:fld>
            <a:endParaRPr lang="ru-RU" alt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A50D57-C38D-49FB-A85E-239ECCC9D949}" type="slidenum">
              <a:rPr lang="ru-RU" altLang="ru-RU" smtClean="0">
                <a:latin typeface="Arial" pitchFamily="34" charset="0"/>
              </a:rPr>
              <a:pPr/>
              <a:t>34</a:t>
            </a:fld>
            <a:endParaRPr lang="ru-RU" alt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6" name="Прямоугольник 21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FDCB8-58EF-4BF1-A0D1-CB02787A693E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D3DEDAF-B7B8-47E6-8CF6-822FF2EAF0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A613E-20EC-456C-878C-8ED74DD23672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01AC1-01A0-4D65-9D15-B27DD1185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6" name="Прямоугольник 21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8F74D-BB81-4B5F-80E4-F9A765B3B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BCF6B-0099-4C02-9980-8AC4D269DDFB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78578-B82E-4341-9BC6-FE3B60E862B9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B299E-0C1C-49F9-A2D2-27BF597E1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6" name="Прямоугольник 21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8" name="Прямоугольник 24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9" name="Прямоугольник 25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CCC4C-DAAE-4920-8653-DFD920C6D491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40F2709-07F6-4143-AAF5-08F2FCF3E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9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AB8B6-C7A0-46ED-8A4D-B282B5B4F960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DE6A9-6085-4CF7-9803-D22BB8CFE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8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9" name="Прямоугольник 2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10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11" name="Прямоугольник 24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A420D-B454-428B-B2A5-93661D848D6F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94BB8AD-AAC0-44EC-BCAE-C600EFD27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48368-FBBE-4395-8111-46F93564788C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E27B5-6A20-42E3-9628-DCE021856E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3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4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5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42994-FC9A-49EA-B483-5262275F5414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11DD524-6BFE-4173-A6BD-0815EA518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7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8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9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42E2565-2894-4500-BD7E-830B48166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C1062-576D-40A3-9CA4-08DC3172E44C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7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8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9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559D6-2A76-4E07-B858-51BB2A73B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4D38A-C75F-4639-A464-9CCD875B5288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102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102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102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E7C76505-88A9-4EE8-826A-913B1C10E52C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BFBB4582-5DE8-41D5-A4B9-DB6B65397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7" r:id="rId1"/>
    <p:sldLayoutId id="2147484168" r:id="rId2"/>
    <p:sldLayoutId id="2147484169" r:id="rId3"/>
    <p:sldLayoutId id="2147484170" r:id="rId4"/>
    <p:sldLayoutId id="2147484171" r:id="rId5"/>
    <p:sldLayoutId id="2147484172" r:id="rId6"/>
    <p:sldLayoutId id="2147484173" r:id="rId7"/>
    <p:sldLayoutId id="2147484174" r:id="rId8"/>
    <p:sldLayoutId id="2147484175" r:id="rId9"/>
    <p:sldLayoutId id="2147484176" r:id="rId10"/>
    <p:sldLayoutId id="214748417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vseznaika.do.am/znaika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hyperlink" Target="http://foto.rambler.ru/public/acemourano/_photos/1864200/1864200-web.jpg" TargetMode="Externa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Uzer\Desktop\Detskie_pesni_-_Listopad_Listik_listik_listopad%20(mp3cut.ru).mp3" TargetMode="External"/><Relationship Id="rId1" Type="http://schemas.openxmlformats.org/officeDocument/2006/relationships/tags" Target="../tags/tag1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gif"/><Relationship Id="rId7" Type="http://schemas.openxmlformats.org/officeDocument/2006/relationships/image" Target="../media/image35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gif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gif"/><Relationship Id="rId7" Type="http://schemas.openxmlformats.org/officeDocument/2006/relationships/image" Target="../media/image35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gif"/><Relationship Id="rId4" Type="http://schemas.openxmlformats.org/officeDocument/2006/relationships/image" Target="../media/image32.png"/><Relationship Id="rId9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55138" cy="701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00188" y="2571750"/>
            <a:ext cx="607218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Monotype Sorts" pitchFamily="2" charset="2"/>
              <a:buNone/>
              <a:defRPr/>
            </a:pPr>
            <a:r>
              <a:rPr lang="ru-RU" sz="4000" b="1" dirty="0">
                <a:solidFill>
                  <a:srgbClr val="FF797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«СЛОЖНЫЕ СЛОВА»</a:t>
            </a:r>
            <a:endParaRPr lang="ru-RU" sz="4000" dirty="0">
              <a:solidFill>
                <a:srgbClr val="FF797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4563" y="1500188"/>
            <a:ext cx="4071937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урока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028" descr="title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DAEDFF"/>
              </a:clrFrom>
              <a:clrTo>
                <a:srgbClr val="DAE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88" y="3857625"/>
            <a:ext cx="324167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175" y="1588"/>
            <a:ext cx="9147175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Прямоугольник 3"/>
          <p:cNvSpPr>
            <a:spLocks noChangeArrowheads="1"/>
          </p:cNvSpPr>
          <p:nvPr/>
        </p:nvSpPr>
        <p:spPr bwMode="auto">
          <a:xfrm>
            <a:off x="1714500" y="1357313"/>
            <a:ext cx="55006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Какую роль играют</a:t>
            </a:r>
          </a:p>
          <a:p>
            <a:pPr algn="ctr"/>
            <a:r>
              <a:rPr lang="ru-RU" sz="2400" b="1" i="1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 сложные слова в речи?</a:t>
            </a:r>
            <a:endParaRPr lang="ru-RU" sz="2400" b="1" i="1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6628" name="Прямоугольник 4"/>
          <p:cNvSpPr>
            <a:spLocks noChangeArrowheads="1"/>
          </p:cNvSpPr>
          <p:nvPr/>
        </p:nvSpPr>
        <p:spPr bwMode="auto">
          <a:xfrm>
            <a:off x="1571625" y="2357438"/>
            <a:ext cx="442912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ru-RU" sz="2800" b="1">
                <a:latin typeface="Times New Roman" pitchFamily="18" charset="0"/>
                <a:cs typeface="Times New Roman" pitchFamily="18" charset="0"/>
              </a:rPr>
              <a:t>Выпадение снега в большом количестве.</a:t>
            </a:r>
          </a:p>
          <a:p>
            <a:endParaRPr kumimoji="1" lang="ru-RU" sz="2800" b="1">
              <a:latin typeface="Times New Roman" pitchFamily="18" charset="0"/>
              <a:cs typeface="Times New Roman" pitchFamily="18" charset="0"/>
            </a:endParaRPr>
          </a:p>
          <a:p>
            <a:r>
              <a:rPr kumimoji="1" lang="ru-RU" sz="2800" b="1">
                <a:latin typeface="Times New Roman" pitchFamily="18" charset="0"/>
                <a:cs typeface="Times New Roman" pitchFamily="18" charset="0"/>
              </a:rPr>
              <a:t>Завод ,на котором делают масло.    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857875" y="2643188"/>
            <a:ext cx="171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Calibri" pitchFamily="34" charset="0"/>
              </a:rPr>
              <a:t>Снегопад.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929313" y="3786188"/>
            <a:ext cx="2000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Calibri" pitchFamily="34" charset="0"/>
              </a:rPr>
              <a:t>Маслозавод.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85938" y="4786313"/>
            <a:ext cx="5357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Краткость речи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175" y="1588"/>
            <a:ext cx="9147175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1714500" y="2428875"/>
            <a:ext cx="607218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Monotype Sorts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сено          кол                      кофе                     молоть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 масло       ход                     бетон                    мешать</a:t>
            </a:r>
          </a:p>
          <a:p>
            <a:pPr>
              <a:buFont typeface="Monotype Sorts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лёд           косилка              мясо                     ловить</a:t>
            </a:r>
          </a:p>
          <a:p>
            <a:pPr>
              <a:buFont typeface="Monotype Sorts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везде         завод                  мышь                   рубить</a:t>
            </a:r>
          </a:p>
          <a:p>
            <a:pPr>
              <a:buFont typeface="Monotype Sorts"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                </a:t>
            </a:r>
          </a:p>
        </p:txBody>
      </p:sp>
      <p:sp>
        <p:nvSpPr>
          <p:cNvPr id="27652" name="Прямоугольник 3"/>
          <p:cNvSpPr>
            <a:spLocks noChangeArrowheads="1"/>
          </p:cNvSpPr>
          <p:nvPr/>
        </p:nvSpPr>
        <p:spPr bwMode="auto">
          <a:xfrm>
            <a:off x="2071688" y="1357313"/>
            <a:ext cx="5087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Конструкторское  бюро</a:t>
            </a:r>
            <a:endParaRPr lang="ru-RU" sz="36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Минус 4"/>
          <p:cNvSpPr/>
          <p:nvPr/>
        </p:nvSpPr>
        <p:spPr>
          <a:xfrm>
            <a:off x="4286250" y="0"/>
            <a:ext cx="46038" cy="607218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rot="16200000" flipH="1">
            <a:off x="2250281" y="2607469"/>
            <a:ext cx="714375" cy="6429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2393157" y="3036094"/>
            <a:ext cx="642937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2357438" y="3000375"/>
            <a:ext cx="642937" cy="500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2286000" y="2643188"/>
            <a:ext cx="571500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286375" y="2643188"/>
            <a:ext cx="114300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286375" y="2928938"/>
            <a:ext cx="114300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214938" y="3214688"/>
            <a:ext cx="1214437" cy="357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5357813" y="3214688"/>
            <a:ext cx="1143000" cy="357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662" name="Picture 2" descr="C:\Users\алёна\Desktop\Мои рисунки\о школе\на уроке\парная работа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4538" y="4071938"/>
            <a:ext cx="237331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175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Прямоугольник 2"/>
          <p:cNvSpPr>
            <a:spLocks noChangeArrowheads="1"/>
          </p:cNvSpPr>
          <p:nvPr/>
        </p:nvSpPr>
        <p:spPr bwMode="auto">
          <a:xfrm>
            <a:off x="1500188" y="1285875"/>
            <a:ext cx="6072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Соединительная  гласная  в  сложных  словах.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1785938" y="2214563"/>
            <a:ext cx="184150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7" name="Прямоугольник 98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57325" y="3681413"/>
            <a:ext cx="40227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Прямоугольник 100"/>
          <p:cNvPicPr>
            <a:picLocks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57325" y="2024063"/>
            <a:ext cx="4005263" cy="185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Прямоугольник 194"/>
          <p:cNvSpPr>
            <a:spLocks noChangeArrowheads="1"/>
          </p:cNvSpPr>
          <p:nvPr/>
        </p:nvSpPr>
        <p:spPr bwMode="auto">
          <a:xfrm>
            <a:off x="4643438" y="4143375"/>
            <a:ext cx="184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0" name="TextBox 195"/>
          <p:cNvSpPr txBox="1">
            <a:spLocks noChangeArrowheads="1"/>
          </p:cNvSpPr>
          <p:nvPr/>
        </p:nvSpPr>
        <p:spPr bwMode="auto">
          <a:xfrm>
            <a:off x="5643563" y="2714625"/>
            <a:ext cx="1214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7" name="TextBox 196"/>
          <p:cNvSpPr txBox="1">
            <a:spLocks noChangeArrowheads="1"/>
          </p:cNvSpPr>
          <p:nvPr/>
        </p:nvSpPr>
        <p:spPr bwMode="auto">
          <a:xfrm>
            <a:off x="3214688" y="2000250"/>
            <a:ext cx="785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98" name="TextBox 197"/>
          <p:cNvSpPr txBox="1">
            <a:spLocks noChangeArrowheads="1"/>
          </p:cNvSpPr>
          <p:nvPr/>
        </p:nvSpPr>
        <p:spPr bwMode="auto">
          <a:xfrm>
            <a:off x="3214688" y="3643313"/>
            <a:ext cx="1071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8683" name="TextBox 201"/>
          <p:cNvSpPr txBox="1">
            <a:spLocks noChangeArrowheads="1"/>
          </p:cNvSpPr>
          <p:nvPr/>
        </p:nvSpPr>
        <p:spPr bwMode="auto">
          <a:xfrm>
            <a:off x="1857375" y="4857750"/>
            <a:ext cx="342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3" name="Прямоугольник 202"/>
          <p:cNvSpPr/>
          <p:nvPr/>
        </p:nvSpPr>
        <p:spPr>
          <a:xfrm>
            <a:off x="1714480" y="3000372"/>
            <a:ext cx="331828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пыл    </a:t>
            </a:r>
            <a:r>
              <a:rPr lang="ru-RU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сос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204" name="TextBox 203"/>
          <p:cNvSpPr txBox="1">
            <a:spLocks noChangeArrowheads="1"/>
          </p:cNvSpPr>
          <p:nvPr/>
        </p:nvSpPr>
        <p:spPr bwMode="auto">
          <a:xfrm>
            <a:off x="3286125" y="2786063"/>
            <a:ext cx="7858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D42CA8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06" name="Прямоугольник 205"/>
          <p:cNvSpPr>
            <a:spLocks noChangeArrowheads="1"/>
          </p:cNvSpPr>
          <p:nvPr/>
        </p:nvSpPr>
        <p:spPr bwMode="auto">
          <a:xfrm>
            <a:off x="3357563" y="4572000"/>
            <a:ext cx="595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D42CA8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8687" name="TextBox 206"/>
          <p:cNvSpPr txBox="1">
            <a:spLocks noChangeArrowheads="1"/>
          </p:cNvSpPr>
          <p:nvPr/>
        </p:nvSpPr>
        <p:spPr bwMode="auto">
          <a:xfrm>
            <a:off x="1857375" y="4929188"/>
            <a:ext cx="3071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8" name="Прямоугольник 207"/>
          <p:cNvSpPr/>
          <p:nvPr/>
        </p:nvSpPr>
        <p:spPr>
          <a:xfrm>
            <a:off x="1785918" y="4786322"/>
            <a:ext cx="354770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каш     вар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" grpId="0"/>
      <p:bldP spid="198" grpId="0"/>
      <p:bldP spid="20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55138" cy="701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28" descr="title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DAEDFF"/>
              </a:clrFrom>
              <a:clrTo>
                <a:srgbClr val="DAE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4929188"/>
            <a:ext cx="2143125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643063" y="1214438"/>
            <a:ext cx="6143625" cy="5286375"/>
          </a:xfrm>
          <a:prstGeom prst="rect">
            <a:avLst/>
          </a:prstGeom>
        </p:spPr>
        <p:txBody>
          <a:bodyPr/>
          <a:lstStyle/>
          <a:p>
            <a:pPr marL="273050" indent="-27305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u-RU" altLang="ru-RU" sz="2000" b="1" dirty="0">
                <a:solidFill>
                  <a:srgbClr val="352CEE"/>
                </a:solidFill>
                <a:latin typeface="+mn-lt"/>
              </a:rPr>
              <a:t>Когда пишется О, а когда Е ?</a:t>
            </a:r>
            <a:r>
              <a:rPr lang="ru-RU" altLang="ru-RU" sz="2000" b="1" dirty="0">
                <a:latin typeface="+mn-lt"/>
              </a:rPr>
              <a:t> </a:t>
            </a:r>
          </a:p>
          <a:p>
            <a:pPr marL="514350" indent="-5143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  <a:p>
            <a:pPr marL="273050" indent="-27305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ru-RU" altLang="ru-RU" sz="3200" b="1" dirty="0">
              <a:latin typeface="+mn-lt"/>
            </a:endParaRPr>
          </a:p>
          <a:p>
            <a:pPr marL="273050" indent="-27305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ru-RU" altLang="ru-RU" sz="3200" b="1" i="1" dirty="0">
              <a:latin typeface="+mn-lt"/>
            </a:endParaRPr>
          </a:p>
          <a:p>
            <a:pPr marL="273050" indent="-27305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ru-RU" altLang="ru-RU" sz="3000" i="1" dirty="0">
              <a:latin typeface="+mn-lt"/>
            </a:endParaRPr>
          </a:p>
        </p:txBody>
      </p:sp>
      <p:sp>
        <p:nvSpPr>
          <p:cNvPr id="29701" name="Прямоугольник 7"/>
          <p:cNvSpPr>
            <a:spLocks noChangeArrowheads="1"/>
          </p:cNvSpPr>
          <p:nvPr/>
        </p:nvSpPr>
        <p:spPr bwMode="auto">
          <a:xfrm>
            <a:off x="1714500" y="1714500"/>
            <a:ext cx="600075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altLang="ru-RU" sz="3200" b="1">
                <a:latin typeface="Bookman Old Style" pitchFamily="18" charset="0"/>
              </a:rPr>
              <a:t>После </a:t>
            </a:r>
            <a:r>
              <a:rPr lang="ru-RU" altLang="ru-RU" sz="3200" b="1">
                <a:solidFill>
                  <a:srgbClr val="00B050"/>
                </a:solidFill>
                <a:latin typeface="Bookman Old Style" pitchFamily="18" charset="0"/>
              </a:rPr>
              <a:t>мягких, шипящих </a:t>
            </a:r>
            <a:r>
              <a:rPr lang="ru-RU" altLang="ru-RU" sz="3200" b="1">
                <a:latin typeface="Bookman Old Style" pitchFamily="18" charset="0"/>
              </a:rPr>
              <a:t>и</a:t>
            </a:r>
            <a:r>
              <a:rPr lang="ru-RU" altLang="ru-RU" sz="3200" b="1">
                <a:solidFill>
                  <a:srgbClr val="00B050"/>
                </a:solidFill>
                <a:latin typeface="Bookman Old Style" pitchFamily="18" charset="0"/>
              </a:rPr>
              <a:t> Ц</a:t>
            </a:r>
            <a:r>
              <a:rPr lang="ru-RU" altLang="ru-RU" sz="3200" b="1">
                <a:latin typeface="Bookman Old Style" pitchFamily="18" charset="0"/>
              </a:rPr>
              <a:t/>
            </a:r>
            <a:br>
              <a:rPr lang="ru-RU" altLang="ru-RU" sz="3200" b="1">
                <a:latin typeface="Bookman Old Style" pitchFamily="18" charset="0"/>
              </a:rPr>
            </a:br>
            <a:r>
              <a:rPr lang="ru-RU" altLang="ru-RU" sz="3200" b="1">
                <a:latin typeface="Bookman Old Style" pitchFamily="18" charset="0"/>
              </a:rPr>
              <a:t>В сложных словах пусть будет </a:t>
            </a:r>
            <a:r>
              <a:rPr lang="ru-RU" altLang="ru-RU" sz="3200" b="1">
                <a:solidFill>
                  <a:srgbClr val="00B050"/>
                </a:solidFill>
                <a:latin typeface="Bookman Old Style" pitchFamily="18" charset="0"/>
              </a:rPr>
              <a:t>Е</a:t>
            </a:r>
            <a:r>
              <a:rPr lang="ru-RU" altLang="ru-RU" sz="3200" b="1">
                <a:latin typeface="Bookman Old Style" pitchFamily="18" charset="0"/>
              </a:rPr>
              <a:t>.</a:t>
            </a:r>
            <a:br>
              <a:rPr lang="ru-RU" altLang="ru-RU" sz="3200" b="1">
                <a:latin typeface="Bookman Old Style" pitchFamily="18" charset="0"/>
              </a:rPr>
            </a:br>
            <a:r>
              <a:rPr lang="ru-RU" altLang="ru-RU" sz="3200" b="1">
                <a:latin typeface="Bookman Old Style" pitchFamily="18" charset="0"/>
              </a:rPr>
              <a:t>А после </a:t>
            </a:r>
            <a:r>
              <a:rPr lang="ru-RU" altLang="ru-RU" sz="3200" b="1">
                <a:solidFill>
                  <a:srgbClr val="352CEE"/>
                </a:solidFill>
                <a:latin typeface="Bookman Old Style" pitchFamily="18" charset="0"/>
              </a:rPr>
              <a:t>твердых </a:t>
            </a:r>
            <a:r>
              <a:rPr lang="ru-RU" altLang="ru-RU" sz="3200" b="1">
                <a:latin typeface="Bookman Old Style" pitchFamily="18" charset="0"/>
              </a:rPr>
              <a:t>пусть будет </a:t>
            </a:r>
            <a:r>
              <a:rPr lang="ru-RU" altLang="ru-RU" sz="3200" b="1">
                <a:solidFill>
                  <a:srgbClr val="352CEE"/>
                </a:solidFill>
                <a:latin typeface="Bookman Old Style" pitchFamily="18" charset="0"/>
              </a:rPr>
              <a:t>О </a:t>
            </a:r>
            <a:r>
              <a:rPr lang="ru-RU" altLang="ru-RU" sz="3200" b="1">
                <a:latin typeface="Bookman Old Style" pitchFamily="18" charset="0"/>
              </a:rPr>
              <a:t>–</a:t>
            </a:r>
            <a:br>
              <a:rPr lang="ru-RU" altLang="ru-RU" sz="3200" b="1">
                <a:latin typeface="Bookman Old Style" pitchFamily="18" charset="0"/>
              </a:rPr>
            </a:br>
            <a:r>
              <a:rPr lang="ru-RU" altLang="ru-RU" sz="3200" b="1">
                <a:latin typeface="Bookman Old Style" pitchFamily="18" charset="0"/>
              </a:rPr>
              <a:t>Не перепутает их никто!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1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55138" cy="701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6000" y="1214438"/>
            <a:ext cx="4071938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Алгоритм: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028" descr="title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DAEDFF"/>
              </a:clrFrom>
              <a:clrTo>
                <a:srgbClr val="DAE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4929188"/>
            <a:ext cx="2143125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571625" y="1928813"/>
            <a:ext cx="6143625" cy="5286375"/>
          </a:xfrm>
          <a:prstGeom prst="rect">
            <a:avLst/>
          </a:prstGeom>
        </p:spPr>
        <p:txBody>
          <a:bodyPr/>
          <a:lstStyle/>
          <a:p>
            <a:pPr marL="273050" indent="-27305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u-RU" altLang="ru-RU" sz="2000" b="1" dirty="0">
                <a:solidFill>
                  <a:srgbClr val="352CEE"/>
                </a:solidFill>
                <a:latin typeface="+mn-lt"/>
              </a:rPr>
              <a:t>Когда пишется О, а когда Е ?</a:t>
            </a:r>
            <a:r>
              <a:rPr lang="ru-RU" altLang="ru-RU" sz="2000" b="1" dirty="0">
                <a:latin typeface="+mn-lt"/>
              </a:rPr>
              <a:t> </a:t>
            </a:r>
          </a:p>
          <a:p>
            <a:pPr marL="514350" indent="-5143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1.Прочитай слово</a:t>
            </a:r>
          </a:p>
          <a:p>
            <a:pPr marL="514350" indent="-5143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2. Убедись, что оно сложное (найди корни)</a:t>
            </a:r>
          </a:p>
          <a:p>
            <a:pPr marL="514350" indent="-5143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3. Если сложное, на какой согласный звук оканчивается первый корень. Если </a:t>
            </a: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на твёрдый</a:t>
            </a:r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 – надо писать </a:t>
            </a: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О</a:t>
            </a:r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, если </a:t>
            </a:r>
            <a:r>
              <a:rPr lang="ru-RU" sz="2400" b="1" dirty="0">
                <a:solidFill>
                  <a:srgbClr val="00B050"/>
                </a:solidFill>
                <a:latin typeface="Bookman Old Style" pitchFamily="18" charset="0"/>
              </a:rPr>
              <a:t>на мягкий – Е</a:t>
            </a:r>
          </a:p>
          <a:p>
            <a:pPr marL="514350" indent="-5143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4. Запиши слово </a:t>
            </a:r>
          </a:p>
          <a:p>
            <a:pPr marL="273050" indent="-27305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ru-RU" altLang="ru-RU" sz="3200" b="1" dirty="0">
              <a:latin typeface="+mn-lt"/>
            </a:endParaRPr>
          </a:p>
          <a:p>
            <a:pPr marL="273050" indent="-27305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ru-RU" altLang="ru-RU" sz="3200" b="1" i="1" dirty="0">
              <a:latin typeface="+mn-lt"/>
            </a:endParaRPr>
          </a:p>
          <a:p>
            <a:pPr marL="273050" indent="-27305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ru-RU" altLang="ru-RU" sz="3000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1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17" descr="Картинка 14 из 211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6F8F7"/>
              </a:clrFrom>
              <a:clrTo>
                <a:srgbClr val="F6F8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63" y="1643063"/>
            <a:ext cx="1473200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9" descr="Картинка 107 из 9088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88" y="3429000"/>
            <a:ext cx="12128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Прямоугольник 4"/>
          <p:cNvSpPr>
            <a:spLocks noChangeArrowheads="1"/>
          </p:cNvSpPr>
          <p:nvPr/>
        </p:nvSpPr>
        <p:spPr bwMode="auto">
          <a:xfrm>
            <a:off x="1285875" y="4857750"/>
            <a:ext cx="5572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Все длинные слова – это сложные слова.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31750" name="Прямоугольник 5"/>
          <p:cNvSpPr>
            <a:spLocks noChangeArrowheads="1"/>
          </p:cNvSpPr>
          <p:nvPr/>
        </p:nvSpPr>
        <p:spPr bwMode="auto">
          <a:xfrm>
            <a:off x="2714625" y="1285875"/>
            <a:ext cx="457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Слова, в которых два корня называются сложными словами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31751" name="TextBox 6"/>
          <p:cNvSpPr txBox="1">
            <a:spLocks noChangeArrowheads="1"/>
          </p:cNvSpPr>
          <p:nvPr/>
        </p:nvSpPr>
        <p:spPr bwMode="auto">
          <a:xfrm>
            <a:off x="3143250" y="1928813"/>
            <a:ext cx="1785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00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6000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8" name="Выгнутая вверх стрелка 7"/>
          <p:cNvSpPr/>
          <p:nvPr/>
        </p:nvSpPr>
        <p:spPr>
          <a:xfrm>
            <a:off x="4357688" y="4286250"/>
            <a:ext cx="571500" cy="21431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>
            <a:off x="5286375" y="4286250"/>
            <a:ext cx="571500" cy="21431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Минус 9"/>
          <p:cNvSpPr/>
          <p:nvPr/>
        </p:nvSpPr>
        <p:spPr>
          <a:xfrm>
            <a:off x="3857625" y="4572000"/>
            <a:ext cx="2571750" cy="11747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55" name="TextBox 11"/>
          <p:cNvSpPr txBox="1">
            <a:spLocks noChangeArrowheads="1"/>
          </p:cNvSpPr>
          <p:nvPr/>
        </p:nvSpPr>
        <p:spPr bwMode="auto">
          <a:xfrm>
            <a:off x="4857750" y="3071813"/>
            <a:ext cx="571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11138" y="0"/>
            <a:ext cx="9355138" cy="701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28" descr="title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DAEDFF"/>
              </a:clrFrom>
              <a:clrTo>
                <a:srgbClr val="DAE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5072063"/>
            <a:ext cx="2071688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Прямоугольник 3"/>
          <p:cNvSpPr>
            <a:spLocks noChangeArrowheads="1"/>
          </p:cNvSpPr>
          <p:nvPr/>
        </p:nvSpPr>
        <p:spPr bwMode="auto">
          <a:xfrm>
            <a:off x="1500188" y="1143000"/>
            <a:ext cx="7286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Bookman Old Style" pitchFamily="18" charset="0"/>
              </a:rPr>
              <a:t>1.Слова, у которых два  корня </a:t>
            </a:r>
          </a:p>
          <a:p>
            <a:r>
              <a:rPr lang="ru-RU" sz="2800">
                <a:solidFill>
                  <a:srgbClr val="002060"/>
                </a:solidFill>
                <a:latin typeface="Bookman Old Style" pitchFamily="18" charset="0"/>
              </a:rPr>
              <a:t>называются 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000500" y="1571625"/>
            <a:ext cx="3500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C00000"/>
                </a:solidFill>
                <a:latin typeface="Bookman Old Style" pitchFamily="18" charset="0"/>
              </a:rPr>
              <a:t>сложными</a:t>
            </a:r>
          </a:p>
        </p:txBody>
      </p:sp>
      <p:sp>
        <p:nvSpPr>
          <p:cNvPr id="32774" name="Прямоугольник 6"/>
          <p:cNvSpPr>
            <a:spLocks noChangeArrowheads="1"/>
          </p:cNvSpPr>
          <p:nvPr/>
        </p:nvSpPr>
        <p:spPr bwMode="auto">
          <a:xfrm>
            <a:off x="1428750" y="2214563"/>
            <a:ext cx="7286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Bookman Old Style" pitchFamily="18" charset="0"/>
              </a:rPr>
              <a:t>2.Как образуются сложные слова?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357313" y="2643188"/>
            <a:ext cx="66436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C00000"/>
                </a:solidFill>
                <a:latin typeface="Bookman Old Style" pitchFamily="18" charset="0"/>
              </a:rPr>
              <a:t>Образуются сложением двух корней</a:t>
            </a:r>
          </a:p>
        </p:txBody>
      </p:sp>
      <p:sp>
        <p:nvSpPr>
          <p:cNvPr id="32776" name="Прямоугольник 8"/>
          <p:cNvSpPr>
            <a:spLocks noChangeArrowheads="1"/>
          </p:cNvSpPr>
          <p:nvPr/>
        </p:nvSpPr>
        <p:spPr bwMode="auto">
          <a:xfrm>
            <a:off x="1500188" y="3429000"/>
            <a:ext cx="7286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  <a:latin typeface="Bookman Old Style" pitchFamily="18" charset="0"/>
              </a:rPr>
              <a:t>3.Как называются гласные, которые соединяют корни в сложных словах?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571625" y="4214813"/>
            <a:ext cx="66436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C00000"/>
                </a:solidFill>
                <a:latin typeface="Bookman Old Style" pitchFamily="18" charset="0"/>
              </a:rPr>
              <a:t>Соединительные гласные</a:t>
            </a:r>
          </a:p>
        </p:txBody>
      </p:sp>
      <p:cxnSp>
        <p:nvCxnSpPr>
          <p:cNvPr id="13" name="Прямая со стрелкой 12"/>
          <p:cNvCxnSpPr/>
          <p:nvPr/>
        </p:nvCxnSpPr>
        <p:spPr bwMode="auto">
          <a:xfrm rot="5400000">
            <a:off x="3357556" y="4714884"/>
            <a:ext cx="500064" cy="35719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 bwMode="auto">
          <a:xfrm rot="16200000" flipH="1">
            <a:off x="4357688" y="4714882"/>
            <a:ext cx="500061" cy="35718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143250" y="5072063"/>
            <a:ext cx="571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0070C0"/>
                </a:solidFill>
              </a:rPr>
              <a:t>о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643438" y="5072063"/>
            <a:ext cx="571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00B050"/>
                </a:solidFill>
              </a:rPr>
              <a:t>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25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1676400" y="2209800"/>
            <a:ext cx="59436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Листопад</a:t>
            </a:r>
          </a:p>
        </p:txBody>
      </p:sp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2362200" y="3657600"/>
            <a:ext cx="46482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электронная физминутка для глаз</a:t>
            </a:r>
          </a:p>
        </p:txBody>
      </p:sp>
      <p:pic>
        <p:nvPicPr>
          <p:cNvPr id="4" name="Detskie_pesni_-_Listopad_Listik_listik_listopad (mp3cut.ru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50" y="60721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5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148" grpId="0" animBg="1"/>
      <p:bldP spid="614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32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71800" y="16002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32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286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32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35052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 descr="32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3600" y="3048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32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3600" y="34290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992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16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762000"/>
            <a:ext cx="472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29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5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11138" y="0"/>
            <a:ext cx="9355138" cy="701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57313" y="2071688"/>
            <a:ext cx="6072187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Monotype Sorts" pitchFamily="2" charset="2"/>
              <a:buNone/>
              <a:defRPr/>
            </a:pPr>
            <a:r>
              <a:rPr lang="ru-RU" sz="4000" b="1" dirty="0">
                <a:solidFill>
                  <a:srgbClr val="FF797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>
                <a:solidFill>
                  <a:srgbClr val="FF797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лёд    </a:t>
            </a:r>
            <a:r>
              <a:rPr lang="ru-RU" sz="8000" b="1" dirty="0" err="1">
                <a:solidFill>
                  <a:srgbClr val="FF797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руб</a:t>
            </a:r>
            <a:endParaRPr lang="ru-RU" sz="8000" dirty="0">
              <a:solidFill>
                <a:srgbClr val="FF797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028" descr="title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DAEDFF"/>
              </a:clrFrom>
              <a:clrTo>
                <a:srgbClr val="DAE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88" y="3857625"/>
            <a:ext cx="324167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85852" y="1285860"/>
            <a:ext cx="6534160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cap="all" dirty="0">
                <a:ln/>
                <a:solidFill>
                  <a:srgbClr val="352CEE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  <a:t>Страна Грамматика</a:t>
            </a:r>
          </a:p>
        </p:txBody>
      </p:sp>
      <p:sp>
        <p:nvSpPr>
          <p:cNvPr id="8" name="Дуга 7"/>
          <p:cNvSpPr/>
          <p:nvPr/>
        </p:nvSpPr>
        <p:spPr>
          <a:xfrm rot="18140280">
            <a:off x="5253038" y="1979613"/>
            <a:ext cx="1423987" cy="2058987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b="1" dirty="0"/>
          </a:p>
        </p:txBody>
      </p:sp>
      <p:sp>
        <p:nvSpPr>
          <p:cNvPr id="9" name="Дуга 8"/>
          <p:cNvSpPr/>
          <p:nvPr/>
        </p:nvSpPr>
        <p:spPr>
          <a:xfrm rot="18140280">
            <a:off x="2790825" y="1939925"/>
            <a:ext cx="1490663" cy="2354263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71934" y="2143116"/>
            <a:ext cx="697627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52CEE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352CE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8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533400"/>
            <a:ext cx="5638800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948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39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09800" y="914400"/>
            <a:ext cx="490378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484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46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43200" y="609600"/>
            <a:ext cx="384016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1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58000" y="1143000"/>
            <a:ext cx="15240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 descr="1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9600" y="5029200"/>
            <a:ext cx="10239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 descr="16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66000">
            <a:off x="7162800" y="48006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 descr="1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3400" y="990600"/>
            <a:ext cx="15240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423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3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95400" y="1143000"/>
            <a:ext cx="7086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08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41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5000" y="762000"/>
            <a:ext cx="5486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531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142875" y="0"/>
            <a:ext cx="7272338" cy="981075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352CEE"/>
                </a:solidFill>
              </a:rPr>
              <a:t>Заполни    кроссворд</a:t>
            </a:r>
          </a:p>
        </p:txBody>
      </p:sp>
      <p:sp>
        <p:nvSpPr>
          <p:cNvPr id="43011" name="Содержимое 2"/>
          <p:cNvSpPr>
            <a:spLocks noGrp="1"/>
          </p:cNvSpPr>
          <p:nvPr>
            <p:ph sz="quarter" idx="1"/>
          </p:nvPr>
        </p:nvSpPr>
        <p:spPr>
          <a:xfrm>
            <a:off x="2260600" y="1463675"/>
            <a:ext cx="6429375" cy="6064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mtClean="0"/>
              <a:t>Картинки  тебе будут подсказкой</a:t>
            </a:r>
            <a:endParaRPr lang="ru-RU" altLang="ru-RU" sz="3200" b="1" smtClean="0">
              <a:solidFill>
                <a:srgbClr val="C0000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alt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75" y="2157413"/>
          <a:ext cx="6700842" cy="4219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4538"/>
                <a:gridCol w="744538"/>
                <a:gridCol w="744538"/>
                <a:gridCol w="744538"/>
                <a:gridCol w="744538"/>
                <a:gridCol w="744538"/>
                <a:gridCol w="744538"/>
                <a:gridCol w="744538"/>
                <a:gridCol w="744538"/>
              </a:tblGrid>
              <a:tr h="703263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EF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EF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EF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EF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EF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EF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EF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2400" kern="1200" dirty="0">
                        <a:solidFill>
                          <a:srgbClr val="C8D7DE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</a:tr>
              <a:tr h="703263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C8D7DE"/>
                        </a:solidFill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</a:tr>
              <a:tr h="7032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 marL="91437" marR="91437" marT="45723" marB="4572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C8D7DE"/>
                        </a:solidFill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</a:tr>
              <a:tr h="7032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marL="91437" marR="91437" marT="45723" marB="4572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2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5</a:t>
                      </a:r>
                      <a:endParaRPr lang="ru-RU" sz="2400" b="1" dirty="0"/>
                    </a:p>
                  </a:txBody>
                  <a:tcPr marL="91437" marR="91437" marT="45723" marB="4572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</a:tr>
              <a:tr h="7032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6</a:t>
                      </a:r>
                      <a:endParaRPr lang="ru-RU" sz="2400" b="1" dirty="0"/>
                    </a:p>
                  </a:txBody>
                  <a:tcPr marL="91437" marR="91437" marT="45723" marB="4572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</a:tr>
            </a:tbl>
          </a:graphicData>
        </a:graphic>
      </p:graphicFrame>
      <p:sp>
        <p:nvSpPr>
          <p:cNvPr id="43084" name="Содержимое 2"/>
          <p:cNvSpPr txBox="1">
            <a:spLocks/>
          </p:cNvSpPr>
          <p:nvPr/>
        </p:nvSpPr>
        <p:spPr bwMode="auto">
          <a:xfrm>
            <a:off x="336550" y="2565400"/>
            <a:ext cx="5048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ru-RU" altLang="ru-RU" sz="2700" b="1">
                <a:latin typeface="Georgia" pitchFamily="18" charset="0"/>
              </a:rPr>
              <a:t>2</a:t>
            </a:r>
            <a:endParaRPr lang="ru-RU" altLang="ru-RU" sz="3200" b="1">
              <a:solidFill>
                <a:srgbClr val="C00000"/>
              </a:solidFill>
              <a:latin typeface="Georgia" pitchFamily="18" charset="0"/>
            </a:endParaRPr>
          </a:p>
          <a:p>
            <a:pPr marL="273050" indent="-2730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endParaRPr lang="ru-RU" altLang="ru-RU" sz="2700">
              <a:latin typeface="Georgia" pitchFamily="18" charset="0"/>
            </a:endParaRPr>
          </a:p>
        </p:txBody>
      </p:sp>
      <p:pic>
        <p:nvPicPr>
          <p:cNvPr id="21544" name="Picture 40" descr="C:\Users\алёна\Pictures\0008-009-Pylesos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669838" y="5371541"/>
            <a:ext cx="1215683" cy="1381909"/>
          </a:xfrm>
          <a:prstGeom prst="round2DiagRect">
            <a:avLst>
              <a:gd name="adj1" fmla="val 50000"/>
              <a:gd name="adj2" fmla="val 489"/>
            </a:avLst>
          </a:prstGeom>
          <a:noFill/>
          <a:effectLst>
            <a:softEdge rad="127000"/>
          </a:effectLst>
          <a:extLst>
            <a:ext uri="{909E8E84-426E-40DD-AFC4-6F175D3DCCD1}"/>
          </a:extLst>
        </p:spPr>
      </p:pic>
      <p:pic>
        <p:nvPicPr>
          <p:cNvPr id="43086" name="Picture 41" descr="C:\Users\алёна\Pictures\001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24663" y="4897438"/>
            <a:ext cx="1109662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87" name="Picture 43" descr="C:\Users\алёна\Pictures\1372784449_samolet4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08838" y="188913"/>
            <a:ext cx="167640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88" name="Picture 45" descr="C:\Users\алёна\Pictures\lkw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415213" y="3849688"/>
            <a:ext cx="19907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89" name="Picture 47" descr="C:\Users\алёна\Pictures\Oursontrotinette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54838" y="3068638"/>
            <a:ext cx="979487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90" name="Picture 48" descr="C:\Users\алёна\Pictures\helikopter_0019.gif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646988" y="2089150"/>
            <a:ext cx="12382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91" name="Picture 2" descr="C:\Users\алёна\Desktop\Мои рисунки\о школе\на уроке\парная работа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912813"/>
            <a:ext cx="1841500" cy="122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547813" y="2211388"/>
            <a:ext cx="5113337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4000" b="1" dirty="0">
                <a:solidFill>
                  <a:srgbClr val="352CEE"/>
                </a:solidFill>
                <a:latin typeface="Georgia"/>
                <a:ea typeface="+mj-ea"/>
                <a:cs typeface="+mj-cs"/>
              </a:rPr>
              <a:t>С   А   М  О   Л  Ё  Т </a:t>
            </a:r>
            <a:endParaRPr lang="ru-RU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352CEE"/>
                </a:solidFill>
              </a:rPr>
              <a:t>Словарь: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САМОЛЁТ</a:t>
            </a:r>
          </a:p>
        </p:txBody>
      </p:sp>
      <p:sp>
        <p:nvSpPr>
          <p:cNvPr id="44035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1285875"/>
            <a:ext cx="4295775" cy="52863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32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Самолёт – </a:t>
            </a:r>
            <a:r>
              <a:rPr lang="ru-RU" altLang="ru-RU" sz="3200" smtClean="0"/>
              <a:t>так в  армии Петра 1 называли особый самоходный паром, который движется силой речной струи, на котором пересекали реки. </a:t>
            </a:r>
          </a:p>
          <a:p>
            <a:pPr eaLnBrk="1" hangingPunct="1">
              <a:buFont typeface="Wingdings 2" pitchFamily="18" charset="2"/>
              <a:buNone/>
            </a:pPr>
            <a:endParaRPr lang="ru-RU" altLang="ru-RU" sz="3200" b="1" i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6" name="Picture 2" descr="C:\Users\алёна\Pictures\pic_1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81525" y="1844675"/>
            <a:ext cx="431482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352CEE"/>
                </a:solidFill>
              </a:rPr>
              <a:t>Словарь: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САМОЛЁТ</a:t>
            </a:r>
          </a:p>
        </p:txBody>
      </p:sp>
      <p:sp>
        <p:nvSpPr>
          <p:cNvPr id="45059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1285875"/>
            <a:ext cx="3422650" cy="52863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32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Самолёт –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3200" smtClean="0">
                <a:latin typeface="Times New Roman" pitchFamily="18" charset="0"/>
                <a:cs typeface="Calibri" pitchFamily="34" charset="0"/>
              </a:rPr>
              <a:t>ручной ткацкий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3200" smtClean="0">
                <a:latin typeface="Times New Roman" pitchFamily="18" charset="0"/>
                <a:cs typeface="Calibri" pitchFamily="34" charset="0"/>
              </a:rPr>
              <a:t>станок с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3200" smtClean="0">
                <a:latin typeface="Times New Roman" pitchFamily="18" charset="0"/>
                <a:cs typeface="Calibri" pitchFamily="34" charset="0"/>
              </a:rPr>
              <a:t>приспособлением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3200" smtClean="0">
                <a:latin typeface="Times New Roman" pitchFamily="18" charset="0"/>
                <a:cs typeface="Calibri" pitchFamily="34" charset="0"/>
              </a:rPr>
              <a:t>для челнока. </a:t>
            </a:r>
            <a:endParaRPr lang="ru-RU" altLang="ru-RU" sz="3200" b="1" i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60" name="Picture 3" descr="C:\Users\алёна\Pictures\51d576186157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89363" y="1700213"/>
            <a:ext cx="4960937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7510463" cy="7588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352CEE"/>
                </a:solidFill>
              </a:rPr>
              <a:t>Словарь: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САМОЛЁТ</a:t>
            </a:r>
          </a:p>
        </p:txBody>
      </p:sp>
      <p:sp>
        <p:nvSpPr>
          <p:cNvPr id="46083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1285875"/>
            <a:ext cx="8534400" cy="12065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32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Самолёт – </a:t>
            </a:r>
            <a:r>
              <a:rPr lang="ru-RU" altLang="ru-RU" sz="3200" smtClean="0"/>
              <a:t>всё то, что может само летать по воздуху ( волшебный ковёр-самолёт) </a:t>
            </a:r>
          </a:p>
          <a:p>
            <a:pPr eaLnBrk="1" hangingPunct="1">
              <a:buFont typeface="Wingdings 2" pitchFamily="18" charset="2"/>
              <a:buNone/>
            </a:pPr>
            <a:endParaRPr lang="ru-RU" altLang="ru-RU" sz="3200" b="1" i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4" name="Picture 5" descr="C:\Users\алёна\Pictures\669785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6375" y="2341563"/>
            <a:ext cx="6361113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6" descr="C:\Users\алёна\Pictures\13138697_64eae0cf9ad592b943d8ebb28120b10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0063" y="87313"/>
            <a:ext cx="22939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352CEE"/>
                </a:solidFill>
              </a:rPr>
              <a:t>Словарь: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САМОЛЁТ</a:t>
            </a:r>
          </a:p>
        </p:txBody>
      </p:sp>
      <p:sp>
        <p:nvSpPr>
          <p:cNvPr id="47107" name="Содержимое 2"/>
          <p:cNvSpPr>
            <a:spLocks noGrp="1"/>
          </p:cNvSpPr>
          <p:nvPr>
            <p:ph sz="quarter" idx="1"/>
          </p:nvPr>
        </p:nvSpPr>
        <p:spPr>
          <a:xfrm>
            <a:off x="827088" y="1744663"/>
            <a:ext cx="3567112" cy="437673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altLang="ru-RU" sz="32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Аэроплан –</a:t>
            </a:r>
            <a:r>
              <a:rPr lang="ru-RU" altLang="ru-RU" sz="3200" smtClean="0">
                <a:latin typeface="Times New Roman" pitchFamily="18" charset="0"/>
                <a:cs typeface="Calibri" pitchFamily="34" charset="0"/>
              </a:rPr>
              <a:t>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3200" smtClean="0">
                <a:latin typeface="Times New Roman" pitchFamily="18" charset="0"/>
                <a:cs typeface="Calibri" pitchFamily="34" charset="0"/>
              </a:rPr>
              <a:t>парить по воздуху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3200" smtClean="0">
                <a:latin typeface="Times New Roman" pitchFamily="18" charset="0"/>
                <a:cs typeface="Calibri" pitchFamily="34" charset="0"/>
              </a:rPr>
              <a:t>(это слово заимствованно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3200" smtClean="0">
                <a:latin typeface="Times New Roman" pitchFamily="18" charset="0"/>
                <a:cs typeface="Calibri" pitchFamily="34" charset="0"/>
              </a:rPr>
              <a:t>из греческого и французского языков)</a:t>
            </a:r>
            <a:endParaRPr lang="ru-RU" altLang="ru-RU" sz="3200" b="1" i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8" name="Picture 3" descr="C:\Users\алёна\Pictures\st_new_040814_3a9282d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5688" y="3933825"/>
            <a:ext cx="3741737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4" descr="C:\Users\алёна\Pictures\Planes-helicopters-rockets-coloring-pages-9-1024x6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86325" y="1484313"/>
            <a:ext cx="37496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11138" y="0"/>
            <a:ext cx="9355138" cy="701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14500" y="857250"/>
            <a:ext cx="5072063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Корзина идей</a:t>
            </a:r>
            <a:endParaRPr lang="ru-RU" sz="4400" dirty="0">
              <a:solidFill>
                <a:srgbClr val="C0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6" name="Picture 1028" descr="title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DAEDFF"/>
              </a:clrFrom>
              <a:clrTo>
                <a:srgbClr val="DAE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428625"/>
            <a:ext cx="2143125" cy="114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7" descr="new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1687513"/>
            <a:ext cx="4000500" cy="431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5" descr="post-53826-1224482375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625" y="2786063"/>
            <a:ext cx="17526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6" descr="post-56918-1250505756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72188" y="3071813"/>
            <a:ext cx="223996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6" descr="Детские отрисовки солнышко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428625"/>
            <a:ext cx="174625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ятиугольник 10"/>
          <p:cNvSpPr/>
          <p:nvPr/>
        </p:nvSpPr>
        <p:spPr>
          <a:xfrm>
            <a:off x="642938" y="2000250"/>
            <a:ext cx="2438400" cy="762000"/>
          </a:xfrm>
          <a:prstGeom prst="homePlat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</a:rPr>
              <a:t>Узнаем</a:t>
            </a:r>
          </a:p>
        </p:txBody>
      </p:sp>
      <p:sp>
        <p:nvSpPr>
          <p:cNvPr id="12" name="Выноска-облако 11"/>
          <p:cNvSpPr/>
          <p:nvPr/>
        </p:nvSpPr>
        <p:spPr>
          <a:xfrm>
            <a:off x="3143250" y="1857375"/>
            <a:ext cx="4143375" cy="1481138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Как образуются слова с двумя корнями</a:t>
            </a:r>
          </a:p>
        </p:txBody>
      </p:sp>
      <p:sp>
        <p:nvSpPr>
          <p:cNvPr id="13" name="Выноска-облако 12"/>
          <p:cNvSpPr/>
          <p:nvPr/>
        </p:nvSpPr>
        <p:spPr>
          <a:xfrm>
            <a:off x="2214563" y="3357563"/>
            <a:ext cx="4357687" cy="2433637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Будем учиться различать, образовывать, правильно писать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 слова с двумя корнями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>
          <a:xfrm>
            <a:off x="142875" y="0"/>
            <a:ext cx="7272338" cy="981075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352CEE"/>
                </a:solidFill>
              </a:rPr>
              <a:t>Заполни    кроссворд</a:t>
            </a:r>
          </a:p>
        </p:txBody>
      </p:sp>
      <p:sp>
        <p:nvSpPr>
          <p:cNvPr id="48131" name="Содержимое 2"/>
          <p:cNvSpPr>
            <a:spLocks noGrp="1"/>
          </p:cNvSpPr>
          <p:nvPr>
            <p:ph sz="quarter" idx="1"/>
          </p:nvPr>
        </p:nvSpPr>
        <p:spPr>
          <a:xfrm>
            <a:off x="2260600" y="1463675"/>
            <a:ext cx="6429375" cy="6064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mtClean="0"/>
              <a:t>Картинки  тебе будут подсказкой</a:t>
            </a:r>
            <a:endParaRPr lang="ru-RU" altLang="ru-RU" sz="3200" b="1" smtClean="0">
              <a:solidFill>
                <a:srgbClr val="C0000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alt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75" y="2157413"/>
          <a:ext cx="6700842" cy="4219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4538"/>
                <a:gridCol w="744538"/>
                <a:gridCol w="744538"/>
                <a:gridCol w="744538"/>
                <a:gridCol w="744538"/>
                <a:gridCol w="744538"/>
                <a:gridCol w="744538"/>
                <a:gridCol w="744538"/>
                <a:gridCol w="744538"/>
              </a:tblGrid>
              <a:tr h="703263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EF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EF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EF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EF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EF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EF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EF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2400" kern="1200" dirty="0">
                        <a:solidFill>
                          <a:srgbClr val="C8D7DE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</a:tr>
              <a:tr h="703263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C8D7DE"/>
                        </a:solidFill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</a:tr>
              <a:tr h="7032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 marL="91437" marR="91437" marT="45723" marB="4572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C8D7DE"/>
                        </a:solidFill>
                      </a:endParaRPr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</a:tr>
              <a:tr h="7032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marL="91437" marR="91437" marT="45723" marB="4572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2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5</a:t>
                      </a:r>
                      <a:endParaRPr lang="ru-RU" sz="2400" b="1" dirty="0"/>
                    </a:p>
                  </a:txBody>
                  <a:tcPr marL="91437" marR="91437" marT="45723" marB="4572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</a:tr>
              <a:tr h="7032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6</a:t>
                      </a:r>
                      <a:endParaRPr lang="ru-RU" sz="2400" b="1" dirty="0"/>
                    </a:p>
                  </a:txBody>
                  <a:tcPr marL="91437" marR="91437" marT="45723" marB="4572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37" marR="9143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7DE"/>
                    </a:solidFill>
                  </a:tcPr>
                </a:tc>
              </a:tr>
            </a:tbl>
          </a:graphicData>
        </a:graphic>
      </p:graphicFrame>
      <p:sp>
        <p:nvSpPr>
          <p:cNvPr id="48204" name="Содержимое 2"/>
          <p:cNvSpPr txBox="1">
            <a:spLocks/>
          </p:cNvSpPr>
          <p:nvPr/>
        </p:nvSpPr>
        <p:spPr bwMode="auto">
          <a:xfrm>
            <a:off x="336550" y="2565400"/>
            <a:ext cx="5048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rgbClr val="D16349"/>
              </a:buClr>
              <a:buSzPct val="85000"/>
              <a:buFont typeface="Wingdings 2" pitchFamily="18" charset="2"/>
              <a:buNone/>
            </a:pPr>
            <a:r>
              <a:rPr lang="ru-RU" altLang="ru-RU" sz="2700" b="1">
                <a:solidFill>
                  <a:srgbClr val="000000"/>
                </a:solidFill>
                <a:latin typeface="Georgia" pitchFamily="18" charset="0"/>
              </a:rPr>
              <a:t>2</a:t>
            </a:r>
            <a:endParaRPr lang="ru-RU" altLang="ru-RU" sz="3200" b="1">
              <a:solidFill>
                <a:srgbClr val="C00000"/>
              </a:solidFill>
              <a:latin typeface="Georgia" pitchFamily="18" charset="0"/>
            </a:endParaRPr>
          </a:p>
          <a:p>
            <a:pPr marL="273050" indent="-273050">
              <a:spcBef>
                <a:spcPct val="20000"/>
              </a:spcBef>
              <a:buClr>
                <a:srgbClr val="D16349"/>
              </a:buClr>
              <a:buSzPct val="85000"/>
              <a:buFont typeface="Wingdings 2" pitchFamily="18" charset="2"/>
              <a:buNone/>
            </a:pPr>
            <a:endParaRPr lang="ru-RU" altLang="ru-RU" sz="270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21544" name="Picture 40" descr="C:\Users\алёна\Pictures\0008-009-Pylesos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669838" y="5371541"/>
            <a:ext cx="1215683" cy="1381909"/>
          </a:xfrm>
          <a:prstGeom prst="round2DiagRect">
            <a:avLst>
              <a:gd name="adj1" fmla="val 50000"/>
              <a:gd name="adj2" fmla="val 489"/>
            </a:avLst>
          </a:prstGeom>
          <a:noFill/>
          <a:effectLst>
            <a:softEdge rad="127000"/>
          </a:effectLst>
          <a:extLst>
            <a:ext uri="{909E8E84-426E-40DD-AFC4-6F175D3DCCD1}"/>
          </a:extLst>
        </p:spPr>
      </p:pic>
      <p:pic>
        <p:nvPicPr>
          <p:cNvPr id="48206" name="Picture 41" descr="C:\Users\алёна\Pictures\001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24663" y="4897438"/>
            <a:ext cx="1109662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207" name="Picture 43" descr="C:\Users\алёна\Pictures\1372784449_samolet4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08838" y="188913"/>
            <a:ext cx="167640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208" name="Picture 45" descr="C:\Users\алёна\Pictures\lkw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415213" y="3849688"/>
            <a:ext cx="19907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209" name="Picture 47" descr="C:\Users\алёна\Pictures\Oursontrotinette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54838" y="3068638"/>
            <a:ext cx="979487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210" name="Picture 48" descr="C:\Users\алёна\Pictures\helikopter_0019.gif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646988" y="2089150"/>
            <a:ext cx="12382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211" name="Picture 2" descr="C:\Users\алёна\Desktop\Мои рисунки\о школе\на уроке\парная работа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912813"/>
            <a:ext cx="1841500" cy="122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920750" y="2932113"/>
            <a:ext cx="59039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000" b="1">
                <a:solidFill>
                  <a:srgbClr val="352CEE"/>
                </a:solidFill>
                <a:latin typeface="Georgia" pitchFamily="18" charset="0"/>
              </a:rPr>
              <a:t>В   Е   Р   Т  О   Л  Ё  Т </a:t>
            </a:r>
            <a:endParaRPr lang="ru-RU" altLang="ru-RU">
              <a:solidFill>
                <a:srgbClr val="000000"/>
              </a:solidFill>
            </a:endParaRPr>
          </a:p>
        </p:txBody>
      </p:sp>
      <p:pic>
        <p:nvPicPr>
          <p:cNvPr id="48213" name="Picture 84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292225" y="2089150"/>
            <a:ext cx="5565775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446213" y="3565525"/>
            <a:ext cx="53784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000" b="1">
                <a:solidFill>
                  <a:srgbClr val="352CEE"/>
                </a:solidFill>
                <a:latin typeface="Georgia" pitchFamily="18" charset="0"/>
              </a:rPr>
              <a:t>С   А   М  О   К   А   Т 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06525" y="4241800"/>
            <a:ext cx="6262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000" b="1">
                <a:solidFill>
                  <a:srgbClr val="352CEE"/>
                </a:solidFill>
                <a:latin typeface="Georgia" pitchFamily="18" charset="0"/>
              </a:rPr>
              <a:t>С   А   М  О   С  В   А  Л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41450" y="5018088"/>
            <a:ext cx="53832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000" b="1">
                <a:solidFill>
                  <a:srgbClr val="352CEE"/>
                </a:solidFill>
                <a:latin typeface="Georgia" pitchFamily="18" charset="0"/>
              </a:rPr>
              <a:t>Н   О   С  О   Р   О  Г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446213" y="5724525"/>
            <a:ext cx="53784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000" b="1">
                <a:solidFill>
                  <a:srgbClr val="352CEE"/>
                </a:solidFill>
                <a:latin typeface="Georgia" pitchFamily="18" charset="0"/>
              </a:rPr>
              <a:t>П   Ы  Л  Е   С  О   С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3606800" y="2052638"/>
            <a:ext cx="936625" cy="4379912"/>
          </a:xfrm>
          <a:prstGeom prst="fra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8929688" cy="771525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352CEE"/>
                </a:solidFill>
              </a:rPr>
              <a:t>Учимся применять правила</a:t>
            </a:r>
            <a:endParaRPr lang="ru-RU" altLang="ru-RU" sz="4000" smtClean="0">
              <a:solidFill>
                <a:srgbClr val="352CEE"/>
              </a:solidFill>
            </a:endParaRPr>
          </a:p>
        </p:txBody>
      </p:sp>
      <p:sp>
        <p:nvSpPr>
          <p:cNvPr id="49155" name="Содержимое 2"/>
          <p:cNvSpPr>
            <a:spLocks noGrp="1"/>
          </p:cNvSpPr>
          <p:nvPr>
            <p:ph sz="quarter" idx="1"/>
          </p:nvPr>
        </p:nvSpPr>
        <p:spPr>
          <a:xfrm>
            <a:off x="428625" y="1628775"/>
            <a:ext cx="8504238" cy="44640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3000" smtClean="0">
                <a:solidFill>
                  <a:srgbClr val="231F20"/>
                </a:solidFill>
                <a:latin typeface="Times New Roman" pitchFamily="18" charset="0"/>
                <a:cs typeface="Calibri" pitchFamily="34" charset="0"/>
              </a:rPr>
              <a:t>Работа в тетради «Пишем грамотно» с. 28 </a:t>
            </a:r>
          </a:p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3000" b="1" smtClean="0">
                <a:solidFill>
                  <a:srgbClr val="231F20"/>
                </a:solidFill>
                <a:latin typeface="Times New Roman" pitchFamily="18" charset="0"/>
                <a:cs typeface="Calibri" pitchFamily="34" charset="0"/>
              </a:rPr>
              <a:t> </a:t>
            </a:r>
            <a:r>
              <a:rPr lang="ru-RU" altLang="ru-RU" sz="3000" smtClean="0"/>
              <a:t>Упражнение </a:t>
            </a:r>
            <a:r>
              <a:rPr lang="ru-RU" altLang="ru-RU" sz="3000" b="1" smtClean="0"/>
              <a:t>1</a:t>
            </a:r>
          </a:p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3000" b="1" i="1" smtClean="0"/>
              <a:t>Составьте  сложные слова из частей.</a:t>
            </a:r>
            <a:r>
              <a:rPr lang="ru-RU" altLang="ru-RU" sz="3000" smtClean="0"/>
              <a:t>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3000" b="1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altLang="ru-RU" sz="3000" smtClean="0"/>
              <a:t>Цветными карандашами соедините части слова.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altLang="ru-RU" sz="3000" smtClean="0"/>
              <a:t>Получившиеся слова запишите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3000" smtClean="0"/>
              <a:t>в нужный столбик: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3000" smtClean="0"/>
              <a:t>с гласной О или Е. </a:t>
            </a:r>
            <a:endParaRPr lang="ru-RU" altLang="ru-RU" sz="2800" i="1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24638" y="4581525"/>
            <a:ext cx="22828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352CEE"/>
                </a:solidFill>
              </a:rPr>
              <a:t>Проверка  1 группы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179388" y="1268413"/>
          <a:ext cx="8785225" cy="5399089"/>
        </p:xfrm>
        <a:graphic>
          <a:graphicData uri="http://schemas.openxmlformats.org/drawingml/2006/table">
            <a:tbl>
              <a:tblPr/>
              <a:tblGrid>
                <a:gridCol w="4392612"/>
                <a:gridCol w="4392613"/>
              </a:tblGrid>
              <a:tr h="1120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</a:rPr>
                        <a:t>с гласной    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</a:rPr>
                        <a:t> с гласной  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71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снегоход                                    </a:t>
                      </a: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пешеход</a:t>
                      </a: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</a:tr>
              <a:tr h="1471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снегокат</a:t>
                      </a: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овцевод</a:t>
                      </a:r>
                      <a:endParaRPr kumimoji="0" lang="ru-RU" altLang="ru-RU" sz="4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endParaRPr kumimoji="0" lang="ru-RU" altLang="ru-RU" sz="4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</a:tr>
              <a:tr h="1335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снегопад</a:t>
                      </a: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352CEE"/>
                </a:solidFill>
              </a:rPr>
              <a:t>Проверка  2 группы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179388" y="1268413"/>
          <a:ext cx="8785226" cy="540067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392613"/>
                <a:gridCol w="4392613"/>
              </a:tblGrid>
              <a:tr h="120297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 гласной    О</a:t>
                      </a:r>
                      <a:endParaRPr lang="ru-RU" sz="3600" dirty="0"/>
                    </a:p>
                  </a:txBody>
                  <a:tcPr marL="91443" marR="9144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 с гласной  Е</a:t>
                      </a:r>
                      <a:endParaRPr lang="ru-RU" sz="3600" dirty="0"/>
                    </a:p>
                  </a:txBody>
                  <a:tcPr marL="91443" marR="91443" marT="45721" marB="45721"/>
                </a:tc>
              </a:tr>
              <a:tr h="12653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/>
                        <a:t>в</a:t>
                      </a:r>
                      <a:r>
                        <a:rPr lang="ru-RU" sz="4400" dirty="0" smtClean="0">
                          <a:effectLst/>
                        </a:rPr>
                        <a:t>одовоз                                    </a:t>
                      </a:r>
                      <a:endParaRPr lang="ru-RU" sz="4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3" marR="91443" marT="45721" marB="45721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ru-RU" sz="4400" dirty="0" smtClean="0"/>
                        <a:t>з</a:t>
                      </a:r>
                      <a:r>
                        <a:rPr lang="ru-RU" sz="4400" dirty="0" smtClean="0">
                          <a:effectLst/>
                        </a:rPr>
                        <a:t>емлемер</a:t>
                      </a:r>
                      <a:endParaRPr lang="ru-RU" sz="4400" i="1" dirty="0"/>
                    </a:p>
                  </a:txBody>
                  <a:tcPr marL="91443" marR="91443" marT="45721" marB="45721"/>
                </a:tc>
              </a:tr>
              <a:tr h="16671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4400" dirty="0" smtClean="0"/>
                        <a:t>в</a:t>
                      </a:r>
                      <a:r>
                        <a:rPr lang="ru-RU" sz="4400" dirty="0" smtClean="0">
                          <a:effectLst/>
                        </a:rPr>
                        <a:t>одопад </a:t>
                      </a:r>
                      <a:endParaRPr lang="ru-RU" sz="4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3" marR="91443" marT="45721" marB="45721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4400" dirty="0" smtClean="0"/>
                        <a:t>з</a:t>
                      </a:r>
                      <a:r>
                        <a:rPr lang="ru-RU" sz="4400" dirty="0" smtClean="0">
                          <a:effectLst/>
                        </a:rPr>
                        <a:t>емлекоп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sz="4400" dirty="0" smtClean="0"/>
                        <a:t> </a:t>
                      </a:r>
                      <a:endParaRPr lang="ru-RU" sz="4400" i="1" dirty="0"/>
                    </a:p>
                  </a:txBody>
                  <a:tcPr marL="91443" marR="91443" marT="45721" marB="45721"/>
                </a:tc>
              </a:tr>
              <a:tr h="12653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effectLst/>
                        </a:rPr>
                        <a:t>паровоз</a:t>
                      </a:r>
                      <a:endParaRPr lang="ru-RU" sz="4400" b="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3" marR="91443" marT="45721" marB="45721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ru-RU" sz="4400" i="1" dirty="0"/>
                    </a:p>
                  </a:txBody>
                  <a:tcPr marL="91443" marR="91443" marT="45721" marB="4572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352CEE"/>
                </a:solidFill>
              </a:rPr>
              <a:t>Проверка  3 группы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179388" y="1341438"/>
          <a:ext cx="8785226" cy="532764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392613"/>
                <a:gridCol w="4392613"/>
              </a:tblGrid>
              <a:tr h="122451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 гласной    О</a:t>
                      </a:r>
                      <a:endParaRPr lang="ru-RU" sz="3600" dirty="0"/>
                    </a:p>
                  </a:txBody>
                  <a:tcPr marL="91443" marR="91443" marT="45712" marB="4571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 с гласной  Е</a:t>
                      </a:r>
                      <a:endParaRPr lang="ru-RU" sz="3600" dirty="0"/>
                    </a:p>
                  </a:txBody>
                  <a:tcPr marL="91443" marR="91443" marT="45712" marB="45712"/>
                </a:tc>
              </a:tr>
              <a:tr h="1367713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ru-RU" sz="4400" dirty="0" smtClean="0"/>
                        <a:t>самовар</a:t>
                      </a:r>
                    </a:p>
                  </a:txBody>
                  <a:tcPr marL="91443" marR="91443" marT="45712" marB="45712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ru-RU" sz="4400" dirty="0" smtClean="0"/>
                        <a:t>вездеход</a:t>
                      </a:r>
                      <a:endParaRPr lang="ru-RU" sz="4400" i="1" dirty="0"/>
                    </a:p>
                  </a:txBody>
                  <a:tcPr marL="91443" marR="91443" marT="45712" marB="45712"/>
                </a:tc>
              </a:tr>
              <a:tr h="1367713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ru-RU" sz="4400" dirty="0" smtClean="0"/>
                        <a:t>самокат</a:t>
                      </a:r>
                      <a:endParaRPr lang="ru-RU" sz="4400" dirty="0"/>
                    </a:p>
                  </a:txBody>
                  <a:tcPr marL="91443" marR="91443" marT="45712" marB="45712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ru-RU" sz="4400" dirty="0" smtClean="0"/>
                        <a:t>мореход </a:t>
                      </a:r>
                      <a:endParaRPr lang="ru-RU" sz="4400" i="1" dirty="0"/>
                    </a:p>
                  </a:txBody>
                  <a:tcPr marL="91443" marR="91443" marT="45712" marB="45712"/>
                </a:tc>
              </a:tr>
              <a:tr h="1367713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пароход</a:t>
                      </a:r>
                      <a:endParaRPr lang="ru-RU" sz="4400" dirty="0"/>
                    </a:p>
                  </a:txBody>
                  <a:tcPr marL="91443" marR="91443" marT="45712" marB="45712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ru-RU" sz="4400" i="1" dirty="0"/>
                    </a:p>
                  </a:txBody>
                  <a:tcPr marL="91443" marR="91443" marT="45712" marB="45712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352CEE"/>
                </a:solidFill>
              </a:rPr>
              <a:t>Проверка  4 группы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179388" y="1412875"/>
          <a:ext cx="8785226" cy="534987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392613"/>
                <a:gridCol w="4392613"/>
              </a:tblGrid>
              <a:tr h="1134095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 гласной    О</a:t>
                      </a:r>
                      <a:endParaRPr lang="ru-RU" sz="3600" dirty="0"/>
                    </a:p>
                  </a:txBody>
                  <a:tcPr marL="91443" marR="91443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 с гласной  Е</a:t>
                      </a:r>
                      <a:endParaRPr lang="ru-RU" sz="3600" dirty="0"/>
                    </a:p>
                  </a:txBody>
                  <a:tcPr marL="91443" marR="91443" marT="45725" marB="45725"/>
                </a:tc>
              </a:tr>
              <a:tr h="14327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effectLst/>
                        </a:rPr>
                        <a:t>гололёд</a:t>
                      </a:r>
                      <a:endParaRPr lang="ru-RU" sz="4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3" marR="91443" marT="45725" marB="4572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effectLst/>
                        </a:rPr>
                        <a:t>сталевар </a:t>
                      </a:r>
                    </a:p>
                    <a:p>
                      <a:pPr algn="ctr"/>
                      <a:endParaRPr lang="ru-RU" sz="4400" dirty="0"/>
                    </a:p>
                  </a:txBody>
                  <a:tcPr marL="91443" marR="91443" marT="45725" marB="45725"/>
                </a:tc>
              </a:tr>
              <a:tr h="14327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effectLst/>
                        </a:rPr>
                        <a:t> ледоход</a:t>
                      </a:r>
                      <a:endParaRPr lang="ru-RU" sz="4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3" marR="91443" marT="45725" marB="4572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effectLst/>
                        </a:rPr>
                        <a:t>кашевар</a:t>
                      </a:r>
                    </a:p>
                    <a:p>
                      <a:pPr algn="ctr"/>
                      <a:endParaRPr lang="ru-RU" sz="4400" dirty="0"/>
                    </a:p>
                  </a:txBody>
                  <a:tcPr marL="91443" marR="91443" marT="45725" marB="45725"/>
                </a:tc>
              </a:tr>
              <a:tr h="13503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effectLst/>
                        </a:rPr>
                        <a:t>ледокол</a:t>
                      </a:r>
                      <a:endParaRPr lang="ru-RU" sz="4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3" marR="91443" marT="45725" marB="45725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ru-RU" sz="4400" i="1" dirty="0"/>
                    </a:p>
                  </a:txBody>
                  <a:tcPr marL="91443" marR="91443" marT="45725" marB="457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352CEE"/>
                </a:solidFill>
              </a:rPr>
              <a:t>Проверка  5 группы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179388" y="1412875"/>
          <a:ext cx="8785226" cy="526732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92613"/>
                <a:gridCol w="4392613"/>
              </a:tblGrid>
              <a:tr h="1134056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 гласной    О</a:t>
                      </a:r>
                      <a:endParaRPr lang="ru-RU" sz="3600" dirty="0"/>
                    </a:p>
                  </a:txBody>
                  <a:tcPr marL="91443" marR="91443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 с гласной  Е</a:t>
                      </a:r>
                      <a:endParaRPr lang="ru-RU" sz="3600" dirty="0"/>
                    </a:p>
                  </a:txBody>
                  <a:tcPr marL="91443" marR="91443" marT="45723" marB="45723"/>
                </a:tc>
              </a:tr>
              <a:tr h="13503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kern="1200" dirty="0" smtClean="0">
                          <a:effectLst/>
                        </a:rPr>
                        <a:t>рыболов </a:t>
                      </a:r>
                      <a:endParaRPr lang="ru-RU" sz="4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3" marR="91443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4400" kern="1200" dirty="0" smtClean="0">
                          <a:effectLst/>
                        </a:rPr>
                        <a:t>птицеферма</a:t>
                      </a:r>
                      <a:endParaRPr lang="ru-RU" sz="4400" dirty="0"/>
                    </a:p>
                  </a:txBody>
                  <a:tcPr marL="91443" marR="91443" marT="45723" marB="45723"/>
                </a:tc>
              </a:tr>
              <a:tr h="14326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effectLst/>
                        </a:rPr>
                        <a:t> </a:t>
                      </a:r>
                      <a:r>
                        <a:rPr kumimoji="0" lang="ru-RU" sz="4400" kern="1200" dirty="0" smtClean="0">
                          <a:effectLst/>
                        </a:rPr>
                        <a:t>мухолов </a:t>
                      </a:r>
                      <a:endParaRPr lang="ru-RU" sz="4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3" marR="91443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kern="1200" dirty="0" smtClean="0">
                          <a:effectLst/>
                        </a:rPr>
                        <a:t>птицелов </a:t>
                      </a:r>
                    </a:p>
                    <a:p>
                      <a:pPr algn="ctr"/>
                      <a:endParaRPr lang="ru-RU" sz="4400" dirty="0"/>
                    </a:p>
                  </a:txBody>
                  <a:tcPr marL="91443" marR="91443" marT="45723" marB="45723"/>
                </a:tc>
              </a:tr>
              <a:tr h="13503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kern="1200" dirty="0" smtClean="0">
                          <a:effectLst/>
                        </a:rPr>
                        <a:t>мухомор</a:t>
                      </a:r>
                      <a:endParaRPr lang="ru-RU" sz="4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3" marR="91443" marT="45723" marB="45723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effectLst/>
                        </a:rPr>
                        <a:t> </a:t>
                      </a:r>
                    </a:p>
                    <a:p>
                      <a:pPr marL="0" indent="0" algn="ctr">
                        <a:buNone/>
                      </a:pPr>
                      <a:endParaRPr lang="ru-RU" sz="4400" i="1" dirty="0"/>
                    </a:p>
                  </a:txBody>
                  <a:tcPr marL="91443" marR="91443" marT="45723" marB="4572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352CEE"/>
                </a:solidFill>
              </a:rPr>
              <a:t>Проверка  6 группы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179388" y="1196975"/>
          <a:ext cx="8785226" cy="546893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392613"/>
                <a:gridCol w="4392613"/>
              </a:tblGrid>
              <a:tr h="949018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 гласной    О</a:t>
                      </a:r>
                      <a:endParaRPr lang="ru-RU" sz="3600" dirty="0"/>
                    </a:p>
                  </a:txBody>
                  <a:tcPr marL="91443" marR="91443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 с гласной  Е</a:t>
                      </a:r>
                      <a:endParaRPr lang="ru-RU" sz="3600" dirty="0"/>
                    </a:p>
                  </a:txBody>
                  <a:tcPr marL="91443" marR="91443" marT="45721" marB="45721"/>
                </a:tc>
              </a:tr>
              <a:tr h="11299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kern="1200" dirty="0" smtClean="0">
                          <a:effectLst/>
                        </a:rPr>
                        <a:t> лесовод</a:t>
                      </a:r>
                      <a:endParaRPr lang="ru-RU" sz="4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3" marR="91443" marT="45721" marB="4572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kern="1200" dirty="0" smtClean="0">
                          <a:effectLst/>
                        </a:rPr>
                        <a:t>овощевод</a:t>
                      </a:r>
                      <a:endParaRPr lang="ru-RU" sz="4400" i="0" dirty="0"/>
                    </a:p>
                  </a:txBody>
                  <a:tcPr marL="91443" marR="91443" marT="45721" marB="45721"/>
                </a:tc>
              </a:tr>
              <a:tr h="11299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effectLst/>
                        </a:rPr>
                        <a:t> </a:t>
                      </a:r>
                      <a:r>
                        <a:rPr kumimoji="0" lang="ru-RU" sz="4400" kern="1200" dirty="0" smtClean="0">
                          <a:effectLst/>
                        </a:rPr>
                        <a:t>самолёт</a:t>
                      </a:r>
                      <a:endParaRPr lang="ru-RU" sz="4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3" marR="91443" marT="45721" marB="4572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dirty="0"/>
                    </a:p>
                  </a:txBody>
                  <a:tcPr marL="91443" marR="91443" marT="45721" marB="45721"/>
                </a:tc>
              </a:tr>
              <a:tr h="11299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kern="1200" dirty="0" smtClean="0">
                          <a:effectLst/>
                        </a:rPr>
                        <a:t>вертолёт</a:t>
                      </a:r>
                      <a:endParaRPr lang="ru-RU" sz="4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3" marR="91443" marT="45721" marB="45721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effectLst/>
                        </a:rPr>
                        <a:t> </a:t>
                      </a:r>
                    </a:p>
                    <a:p>
                      <a:pPr marL="0" indent="0" algn="ctr">
                        <a:buNone/>
                      </a:pPr>
                      <a:endParaRPr lang="ru-RU" sz="4400" i="1" dirty="0"/>
                    </a:p>
                  </a:txBody>
                  <a:tcPr marL="91443" marR="91443" marT="45721" marB="45721"/>
                </a:tc>
              </a:tr>
              <a:tr h="11299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kern="1200" dirty="0" smtClean="0">
                          <a:effectLst/>
                        </a:rPr>
                        <a:t>лесоруб</a:t>
                      </a:r>
                      <a:endParaRPr lang="ru-RU" sz="4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3" marR="91443" marT="45721" marB="45721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ru-RU" sz="4400" i="1" dirty="0"/>
                    </a:p>
                  </a:txBody>
                  <a:tcPr marL="91443" marR="91443" marT="45721" marB="4572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hlinkClick r:id="" action="ppaction://macro?name=DA"/>
          </p:cNvPr>
          <p:cNvSpPr/>
          <p:nvPr/>
        </p:nvSpPr>
        <p:spPr>
          <a:xfrm>
            <a:off x="2786063" y="2714625"/>
            <a:ext cx="4513262" cy="8572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</a:t>
            </a:r>
          </a:p>
        </p:txBody>
      </p:sp>
      <p:sp>
        <p:nvSpPr>
          <p:cNvPr id="5" name="Скругленный прямоугольник 4">
            <a:hlinkClick r:id="" action="ppaction://macro?name=NET"/>
          </p:cNvPr>
          <p:cNvSpPr/>
          <p:nvPr/>
        </p:nvSpPr>
        <p:spPr>
          <a:xfrm>
            <a:off x="785813" y="1714500"/>
            <a:ext cx="3787775" cy="8572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</a:t>
            </a:r>
          </a:p>
        </p:txBody>
      </p:sp>
      <p:sp>
        <p:nvSpPr>
          <p:cNvPr id="6" name="Скругленный прямоугольник 5">
            <a:hlinkClick r:id="" action="ppaction://macro?name=NET"/>
          </p:cNvPr>
          <p:cNvSpPr/>
          <p:nvPr/>
        </p:nvSpPr>
        <p:spPr>
          <a:xfrm>
            <a:off x="4000500" y="3786188"/>
            <a:ext cx="4464050" cy="8572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составные</a:t>
            </a:r>
          </a:p>
        </p:txBody>
      </p:sp>
      <p:sp>
        <p:nvSpPr>
          <p:cNvPr id="56325" name="Прямоугольник 7"/>
          <p:cNvSpPr>
            <a:spLocks noChangeArrowheads="1"/>
          </p:cNvSpPr>
          <p:nvPr/>
        </p:nvSpPr>
        <p:spPr bwMode="auto">
          <a:xfrm>
            <a:off x="1619250" y="357188"/>
            <a:ext cx="63103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1.Как называются слова с двумя корнями?</a:t>
            </a:r>
          </a:p>
        </p:txBody>
      </p:sp>
      <p:pic>
        <p:nvPicPr>
          <p:cNvPr id="28678" name="Рисунок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000372"/>
            <a:ext cx="2500149" cy="3287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27" name="Picture 4" descr="http://s48.radikal.ru/i122/1108/4a/01f31e9621df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05819">
            <a:off x="239713" y="192088"/>
            <a:ext cx="12461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8" name="Picture 2" descr="http://s49.radikal.ru/i124/1108/88/12d9c941bb9d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1120178">
            <a:off x="7038975" y="4873625"/>
            <a:ext cx="1214438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hlinkClick r:id="" action="ppaction://macro?name=DA"/>
          </p:cNvPr>
          <p:cNvSpPr/>
          <p:nvPr/>
        </p:nvSpPr>
        <p:spPr>
          <a:xfrm>
            <a:off x="3429000" y="3714750"/>
            <a:ext cx="4321175" cy="8572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-о-   -е-</a:t>
            </a:r>
          </a:p>
        </p:txBody>
      </p:sp>
      <p:sp>
        <p:nvSpPr>
          <p:cNvPr id="5" name="Скругленный прямоугольник 4">
            <a:hlinkClick r:id="" action="ppaction://macro?name=NET"/>
          </p:cNvPr>
          <p:cNvSpPr/>
          <p:nvPr/>
        </p:nvSpPr>
        <p:spPr>
          <a:xfrm>
            <a:off x="285750" y="1571625"/>
            <a:ext cx="4005263" cy="8572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-и-   -е-</a:t>
            </a:r>
          </a:p>
        </p:txBody>
      </p:sp>
      <p:sp>
        <p:nvSpPr>
          <p:cNvPr id="6" name="Скругленный прямоугольник 5">
            <a:hlinkClick r:id="" action="ppaction://macro?name=NET"/>
          </p:cNvPr>
          <p:cNvSpPr/>
          <p:nvPr/>
        </p:nvSpPr>
        <p:spPr>
          <a:xfrm>
            <a:off x="2214563" y="2571750"/>
            <a:ext cx="4679950" cy="8572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-о-  -а-</a:t>
            </a:r>
          </a:p>
        </p:txBody>
      </p:sp>
      <p:sp>
        <p:nvSpPr>
          <p:cNvPr id="57349" name="Прямоугольник 7"/>
          <p:cNvSpPr>
            <a:spLocks noChangeArrowheads="1"/>
          </p:cNvSpPr>
          <p:nvPr/>
        </p:nvSpPr>
        <p:spPr bwMode="auto">
          <a:xfrm>
            <a:off x="1716088" y="282575"/>
            <a:ext cx="70294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2.Какие соединительные гласные </a:t>
            </a:r>
          </a:p>
          <a:p>
            <a:pPr algn="ctr"/>
            <a:r>
              <a:rPr lang="ru-RU" altLang="ru-RU" sz="2800" b="1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пишутся в сложных словах?</a:t>
            </a:r>
          </a:p>
        </p:txBody>
      </p:sp>
      <p:pic>
        <p:nvPicPr>
          <p:cNvPr id="29702" name="Рисунок 8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286124"/>
            <a:ext cx="2428860" cy="3219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7351" name="Picture 4" descr="http://s48.radikal.ru/i122/1108/4a/01f31e9621df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752348">
            <a:off x="245269" y="116681"/>
            <a:ext cx="124618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2" name="Picture 2" descr="http://s49.radikal.ru/i124/1108/88/12d9c941bb9d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1120178">
            <a:off x="6321425" y="4529138"/>
            <a:ext cx="1600200" cy="17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175" y="1588"/>
            <a:ext cx="9147175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1"/>
          <p:cNvSpPr>
            <a:spLocks noChangeArrowheads="1"/>
          </p:cNvSpPr>
          <p:nvPr/>
        </p:nvSpPr>
        <p:spPr bwMode="auto">
          <a:xfrm>
            <a:off x="1714500" y="1214438"/>
            <a:ext cx="578643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 sz="3600" b="1" i="1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План исследований:</a:t>
            </a:r>
            <a:endParaRPr lang="ru-RU" sz="36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2400" b="1">
                <a:solidFill>
                  <a:srgbClr val="352CEE"/>
                </a:solidFill>
                <a:latin typeface="Bookman Old Style" pitchFamily="18" charset="0"/>
                <a:cs typeface="Times New Roman" pitchFamily="18" charset="0"/>
              </a:rPr>
              <a:t>1.Как образуются сложные слова?</a:t>
            </a:r>
          </a:p>
          <a:p>
            <a:pPr eaLnBrk="0" hangingPunct="0">
              <a:tabLst>
                <a:tab pos="457200" algn="l"/>
              </a:tabLst>
            </a:pPr>
            <a:r>
              <a:rPr lang="ru-RU" sz="2400" b="1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2.При помощи чего соединяются корни в сложных словах?</a:t>
            </a:r>
          </a:p>
          <a:p>
            <a:pPr eaLnBrk="0" hangingPunct="0">
              <a:tabLst>
                <a:tab pos="457200" algn="l"/>
              </a:tabLst>
            </a:pPr>
            <a:r>
              <a:rPr lang="ru-RU" sz="2400" b="1">
                <a:solidFill>
                  <a:srgbClr val="00B050"/>
                </a:solidFill>
                <a:latin typeface="Bookman Old Style" pitchFamily="18" charset="0"/>
                <a:cs typeface="Times New Roman" pitchFamily="18" charset="0"/>
              </a:rPr>
              <a:t>3.Какую роль играют сложные слова в речи?</a:t>
            </a:r>
          </a:p>
          <a:p>
            <a:pPr eaLnBrk="0" hangingPunct="0">
              <a:tabLst>
                <a:tab pos="457200" algn="l"/>
              </a:tabLst>
            </a:pPr>
            <a:r>
              <a:rPr lang="ru-RU" sz="2400" b="1">
                <a:solidFill>
                  <a:srgbClr val="7030A0"/>
                </a:solidFill>
                <a:latin typeface="Bookman Old Style" pitchFamily="18" charset="0"/>
                <a:cs typeface="Times New Roman" pitchFamily="18" charset="0"/>
              </a:rPr>
              <a:t>4.Составление схемы-подсказки для орфограммы «Сложные слова».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hlinkClick r:id="" action="ppaction://macro?name=DA"/>
          </p:cNvPr>
          <p:cNvSpPr/>
          <p:nvPr/>
        </p:nvSpPr>
        <p:spPr>
          <a:xfrm>
            <a:off x="684213" y="1571625"/>
            <a:ext cx="3284537" cy="8572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-о-</a:t>
            </a:r>
          </a:p>
        </p:txBody>
      </p:sp>
      <p:sp>
        <p:nvSpPr>
          <p:cNvPr id="5" name="Скругленный прямоугольник 4">
            <a:hlinkClick r:id="" action="ppaction://macro?name=NET"/>
          </p:cNvPr>
          <p:cNvSpPr/>
          <p:nvPr/>
        </p:nvSpPr>
        <p:spPr>
          <a:xfrm>
            <a:off x="1928813" y="2714625"/>
            <a:ext cx="4797425" cy="8572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-е-</a:t>
            </a:r>
          </a:p>
        </p:txBody>
      </p:sp>
      <p:sp>
        <p:nvSpPr>
          <p:cNvPr id="6" name="Скругленный прямоугольник 5">
            <a:hlinkClick r:id="" action="ppaction://macro?name=NET"/>
          </p:cNvPr>
          <p:cNvSpPr/>
          <p:nvPr/>
        </p:nvSpPr>
        <p:spPr>
          <a:xfrm>
            <a:off x="3000375" y="3714750"/>
            <a:ext cx="4581525" cy="8572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-а-</a:t>
            </a:r>
          </a:p>
        </p:txBody>
      </p:sp>
      <p:sp>
        <p:nvSpPr>
          <p:cNvPr id="58373" name="Прямоугольник 7"/>
          <p:cNvSpPr>
            <a:spLocks noChangeArrowheads="1"/>
          </p:cNvSpPr>
          <p:nvPr/>
        </p:nvSpPr>
        <p:spPr bwMode="auto">
          <a:xfrm>
            <a:off x="1428750" y="357188"/>
            <a:ext cx="75358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C00000"/>
                </a:solidFill>
                <a:cs typeface="Times New Roman" pitchFamily="18" charset="0"/>
              </a:rPr>
              <a:t>3.Какая соединительная гласная пишется </a:t>
            </a:r>
          </a:p>
          <a:p>
            <a:pPr algn="ctr"/>
            <a:r>
              <a:rPr lang="ru-RU" altLang="ru-RU" sz="2400" b="1">
                <a:solidFill>
                  <a:srgbClr val="C00000"/>
                </a:solidFill>
                <a:cs typeface="Times New Roman" pitchFamily="18" charset="0"/>
              </a:rPr>
              <a:t>в словах </a:t>
            </a:r>
            <a:r>
              <a:rPr lang="ru-RU" altLang="ru-RU" sz="2400" b="1" i="1">
                <a:solidFill>
                  <a:srgbClr val="002060"/>
                </a:solidFill>
                <a:cs typeface="Times New Roman" pitchFamily="18" charset="0"/>
              </a:rPr>
              <a:t>сад...вод,  скор..варка, дом..хозяйка</a:t>
            </a:r>
            <a:r>
              <a:rPr lang="ru-RU" altLang="ru-RU" sz="2400" b="1">
                <a:solidFill>
                  <a:srgbClr val="C00000"/>
                </a:solidFill>
                <a:cs typeface="Times New Roman" pitchFamily="18" charset="0"/>
              </a:rPr>
              <a:t>?</a:t>
            </a:r>
          </a:p>
        </p:txBody>
      </p:sp>
      <p:pic>
        <p:nvPicPr>
          <p:cNvPr id="30726" name="Рисунок 8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571876"/>
            <a:ext cx="2214546" cy="2789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8375" name="Picture 4" descr="http://s48.radikal.ru/i122/1108/4a/01f31e9621df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05819">
            <a:off x="234950" y="147638"/>
            <a:ext cx="10890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6" name="Picture 2" descr="http://s49.radikal.ru/i124/1108/88/12d9c941bb9d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1120178">
            <a:off x="6580188" y="4695825"/>
            <a:ext cx="149066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hlinkClick r:id="" action="ppaction://macro?name=DA"/>
          </p:cNvPr>
          <p:cNvSpPr/>
          <p:nvPr/>
        </p:nvSpPr>
        <p:spPr>
          <a:xfrm>
            <a:off x="3357563" y="3714750"/>
            <a:ext cx="4522787" cy="98583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скалолаз</a:t>
            </a:r>
          </a:p>
        </p:txBody>
      </p:sp>
      <p:sp>
        <p:nvSpPr>
          <p:cNvPr id="5" name="Скругленный прямоугольник 4">
            <a:hlinkClick r:id="" action="ppaction://macro?name=NET"/>
          </p:cNvPr>
          <p:cNvSpPr/>
          <p:nvPr/>
        </p:nvSpPr>
        <p:spPr>
          <a:xfrm>
            <a:off x="857250" y="1714500"/>
            <a:ext cx="4586288" cy="8572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лазоскал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" action="ppaction://macro?name=NET"/>
          </p:cNvPr>
          <p:cNvSpPr/>
          <p:nvPr/>
        </p:nvSpPr>
        <p:spPr>
          <a:xfrm>
            <a:off x="2071688" y="2714625"/>
            <a:ext cx="4414837" cy="8572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скалелаз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397" name="Прямоугольник 7"/>
          <p:cNvSpPr>
            <a:spLocks noChangeArrowheads="1"/>
          </p:cNvSpPr>
          <p:nvPr/>
        </p:nvSpPr>
        <p:spPr bwMode="auto">
          <a:xfrm>
            <a:off x="1547813" y="223838"/>
            <a:ext cx="68754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4.Какое сложное слово получится</a:t>
            </a:r>
          </a:p>
          <a:p>
            <a:pPr algn="ctr"/>
            <a:r>
              <a:rPr lang="ru-RU" altLang="ru-RU" sz="2800" b="1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из слов </a:t>
            </a:r>
            <a:r>
              <a:rPr lang="ru-RU" altLang="ru-RU" sz="2800" b="1" i="1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скала</a:t>
            </a:r>
            <a:r>
              <a:rPr lang="ru-RU" altLang="ru-RU" sz="2800" b="1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 и  </a:t>
            </a:r>
            <a:r>
              <a:rPr lang="ru-RU" altLang="ru-RU" sz="2800" b="1" i="1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лазить</a:t>
            </a:r>
            <a:r>
              <a:rPr lang="ru-RU" altLang="ru-RU" sz="2800" b="1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32774" name="Рисунок 8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500438"/>
            <a:ext cx="2214546" cy="2933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9399" name="Picture 4" descr="http://s48.radikal.ru/i122/1108/4a/01f31e9621df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05819">
            <a:off x="239713" y="192088"/>
            <a:ext cx="12461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0" name="Picture 2" descr="http://s49.radikal.ru/i124/1108/88/12d9c941bb9d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1120178">
            <a:off x="6511925" y="4770438"/>
            <a:ext cx="1511300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hlinkClick r:id="" action="ppaction://macro?name=DA"/>
          </p:cNvPr>
          <p:cNvSpPr/>
          <p:nvPr/>
        </p:nvSpPr>
        <p:spPr>
          <a:xfrm>
            <a:off x="2928938" y="3500438"/>
            <a:ext cx="4827587" cy="8572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-е-</a:t>
            </a:r>
          </a:p>
        </p:txBody>
      </p:sp>
      <p:sp>
        <p:nvSpPr>
          <p:cNvPr id="5" name="Скругленный прямоугольник 4">
            <a:hlinkClick r:id="" action="ppaction://macro?name=NET"/>
          </p:cNvPr>
          <p:cNvSpPr/>
          <p:nvPr/>
        </p:nvSpPr>
        <p:spPr>
          <a:xfrm>
            <a:off x="1143000" y="1428750"/>
            <a:ext cx="4427538" cy="91598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-о-</a:t>
            </a:r>
          </a:p>
        </p:txBody>
      </p:sp>
      <p:sp>
        <p:nvSpPr>
          <p:cNvPr id="6" name="Скругленный прямоугольник 5">
            <a:hlinkClick r:id="" action="ppaction://macro?name=NET"/>
          </p:cNvPr>
          <p:cNvSpPr/>
          <p:nvPr/>
        </p:nvSpPr>
        <p:spPr>
          <a:xfrm>
            <a:off x="1928813" y="2428875"/>
            <a:ext cx="5011737" cy="8572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-и-</a:t>
            </a:r>
          </a:p>
        </p:txBody>
      </p:sp>
      <p:sp>
        <p:nvSpPr>
          <p:cNvPr id="60421" name="Прямоугольник 7"/>
          <p:cNvSpPr>
            <a:spLocks noChangeArrowheads="1"/>
          </p:cNvSpPr>
          <p:nvPr/>
        </p:nvSpPr>
        <p:spPr bwMode="auto">
          <a:xfrm>
            <a:off x="1071563" y="214313"/>
            <a:ext cx="74564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algn="ctr"/>
            <a:r>
              <a:rPr lang="ru-RU" altLang="ru-RU" sz="2800" b="1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5.Вставь соединительную гласную в слово </a:t>
            </a:r>
            <a:r>
              <a:rPr lang="ru-RU" altLang="ru-RU" sz="2800" b="1" i="1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мор…плаватель</a:t>
            </a:r>
            <a:r>
              <a:rPr lang="ru-RU" altLang="ru-RU" sz="2800" b="1" i="1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3798" name="Рисунок 8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643314"/>
            <a:ext cx="2168912" cy="2741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0423" name="Picture 4" descr="http://s48.radikal.ru/i122/1108/4a/01f31e9621df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05819">
            <a:off x="142875" y="247650"/>
            <a:ext cx="124618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4" name="Picture 2" descr="http://s49.radikal.ru/i124/1108/88/12d9c941bb9d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2097874">
            <a:off x="6048375" y="4416425"/>
            <a:ext cx="1214438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214313"/>
            <a:ext cx="8534400" cy="7588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Ключ ответов:</a:t>
            </a:r>
            <a:endParaRPr lang="ru-RU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144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357313"/>
            <a:ext cx="8699500" cy="4643437"/>
          </a:xfrm>
        </p:spPr>
        <p:txBody>
          <a:bodyPr/>
          <a:lstStyle/>
          <a:p>
            <a:pPr marL="514350" indent="-514350" algn="ctr" eaLnBrk="1" hangingPunct="1">
              <a:buFont typeface="Wingdings 2" pitchFamily="18" charset="2"/>
              <a:buAutoNum type="arabicPeriod"/>
            </a:pPr>
            <a:endParaRPr lang="ru-RU" altLang="ru-RU" sz="4400" b="1" smtClean="0">
              <a:latin typeface="Bookman Old Style" pitchFamily="18" charset="0"/>
            </a:endParaRPr>
          </a:p>
          <a:p>
            <a:pPr marL="514350" indent="-514350" algn="ctr" eaLnBrk="1" hangingPunct="1">
              <a:buFont typeface="Wingdings 2" pitchFamily="18" charset="2"/>
              <a:buAutoNum type="arabicPeriod"/>
            </a:pPr>
            <a:endParaRPr lang="ru-RU" altLang="ru-RU" sz="4400" b="1" smtClean="0">
              <a:latin typeface="Bookman Old Style" pitchFamily="18" charset="0"/>
            </a:endParaRPr>
          </a:p>
          <a:p>
            <a:pPr marL="514350" indent="-514350" algn="ctr" eaLnBrk="1" hangingPunct="1">
              <a:buFont typeface="Wingdings 2" pitchFamily="18" charset="2"/>
              <a:buNone/>
            </a:pPr>
            <a:endParaRPr lang="ru-RU" altLang="ru-RU" sz="4400" b="1" smtClean="0">
              <a:latin typeface="Bookman Old Style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88" y="2571750"/>
          <a:ext cx="8501125" cy="1813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1500198"/>
                <a:gridCol w="1071570"/>
                <a:gridCol w="2286016"/>
                <a:gridCol w="1214449"/>
              </a:tblGrid>
              <a:tr h="90662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1</a:t>
                      </a:r>
                      <a:endParaRPr lang="ru-RU" sz="3200" b="1" dirty="0">
                        <a:solidFill>
                          <a:srgbClr val="FFFF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2</a:t>
                      </a:r>
                      <a:endParaRPr lang="ru-RU" sz="3200" b="1" dirty="0">
                        <a:solidFill>
                          <a:srgbClr val="FFFF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3</a:t>
                      </a:r>
                      <a:endParaRPr lang="ru-RU" sz="3200" b="1" dirty="0">
                        <a:solidFill>
                          <a:srgbClr val="FFFF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4</a:t>
                      </a:r>
                      <a:endParaRPr lang="ru-RU" sz="3200" b="1" dirty="0">
                        <a:solidFill>
                          <a:srgbClr val="FFFF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5</a:t>
                      </a:r>
                      <a:endParaRPr lang="ru-RU" sz="3200" b="1" dirty="0">
                        <a:solidFill>
                          <a:srgbClr val="FFFF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90662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352CEE"/>
                          </a:solidFill>
                          <a:latin typeface="Bookman Old Style" pitchFamily="18" charset="0"/>
                        </a:rPr>
                        <a:t>сложные</a:t>
                      </a:r>
                      <a:endParaRPr lang="ru-RU" sz="3200" b="1" dirty="0">
                        <a:solidFill>
                          <a:srgbClr val="352CEE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352CEE"/>
                          </a:solidFill>
                          <a:latin typeface="Bookman Old Style" pitchFamily="18" charset="0"/>
                        </a:rPr>
                        <a:t>о,</a:t>
                      </a:r>
                      <a:r>
                        <a:rPr lang="ru-RU" sz="3200" b="1" baseline="0" dirty="0" smtClean="0">
                          <a:solidFill>
                            <a:srgbClr val="352CEE"/>
                          </a:solidFill>
                          <a:latin typeface="Bookman Old Style" pitchFamily="18" charset="0"/>
                        </a:rPr>
                        <a:t> е</a:t>
                      </a:r>
                      <a:endParaRPr lang="ru-RU" sz="3200" b="1" dirty="0">
                        <a:solidFill>
                          <a:srgbClr val="352CEE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352CEE"/>
                          </a:solidFill>
                          <a:latin typeface="Bookman Old Style" pitchFamily="18" charset="0"/>
                        </a:rPr>
                        <a:t>о</a:t>
                      </a:r>
                      <a:endParaRPr lang="ru-RU" sz="3200" b="1" dirty="0">
                        <a:solidFill>
                          <a:srgbClr val="352CEE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352CEE"/>
                          </a:solidFill>
                          <a:latin typeface="Bookman Old Style" pitchFamily="18" charset="0"/>
                        </a:rPr>
                        <a:t>скалолаз</a:t>
                      </a:r>
                      <a:endParaRPr lang="ru-RU" sz="3200" b="1" dirty="0">
                        <a:solidFill>
                          <a:srgbClr val="352CEE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352CEE"/>
                          </a:solidFill>
                          <a:latin typeface="Bookman Old Style" pitchFamily="18" charset="0"/>
                        </a:rPr>
                        <a:t>е</a:t>
                      </a:r>
                      <a:endParaRPr lang="ru-RU" sz="3200" b="1" dirty="0">
                        <a:solidFill>
                          <a:srgbClr val="352CEE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4" name="Picture 2" descr="http://s49.radikal.ru/i124/1108/88/12d9c941bb9d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2097874">
            <a:off x="6557963" y="4872038"/>
            <a:ext cx="1214437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5" name="Picture 4" descr="http://s48.radikal.ru/i122/1108/4a/01f31e9621df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05819">
            <a:off x="2214563" y="4827588"/>
            <a:ext cx="1346200" cy="138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28" descr="title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DAEDFF"/>
              </a:clrFrom>
              <a:clrTo>
                <a:srgbClr val="DAE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214313"/>
            <a:ext cx="2143125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Рисунок 1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55138" cy="701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28" descr="title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DAEDFF"/>
              </a:clrFrom>
              <a:clrTo>
                <a:srgbClr val="DAE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4929188"/>
            <a:ext cx="2143125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643063" y="1143000"/>
            <a:ext cx="6143625" cy="5286375"/>
          </a:xfrm>
          <a:prstGeom prst="rect">
            <a:avLst/>
          </a:prstGeom>
        </p:spPr>
        <p:txBody>
          <a:bodyPr/>
          <a:lstStyle/>
          <a:p>
            <a:pPr marL="273050" indent="-27305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u-RU" altLang="ru-RU" sz="2000" b="1" dirty="0">
                <a:solidFill>
                  <a:srgbClr val="352CEE"/>
                </a:solidFill>
                <a:latin typeface="+mn-lt"/>
              </a:rPr>
              <a:t>Домашнее задание:</a:t>
            </a:r>
            <a:r>
              <a:rPr lang="ru-RU" altLang="ru-RU" sz="2000" b="1" dirty="0">
                <a:latin typeface="+mn-lt"/>
              </a:rPr>
              <a:t> </a:t>
            </a:r>
          </a:p>
          <a:p>
            <a:pPr marL="514350" indent="-5143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  <a:p>
            <a:pPr marL="273050" indent="-27305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ru-RU" altLang="ru-RU" sz="3200" b="1" dirty="0">
              <a:latin typeface="+mn-lt"/>
            </a:endParaRPr>
          </a:p>
          <a:p>
            <a:pPr marL="273050" indent="-27305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ru-RU" altLang="ru-RU" sz="3200" b="1" i="1" dirty="0">
              <a:latin typeface="+mn-lt"/>
            </a:endParaRPr>
          </a:p>
          <a:p>
            <a:pPr marL="273050" indent="-27305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ru-RU" altLang="ru-RU" sz="3000" i="1" dirty="0">
              <a:latin typeface="+mn-lt"/>
            </a:endParaRPr>
          </a:p>
        </p:txBody>
      </p:sp>
      <p:sp>
        <p:nvSpPr>
          <p:cNvPr id="62469" name="Rectangle 1"/>
          <p:cNvSpPr>
            <a:spLocks noChangeArrowheads="1"/>
          </p:cNvSpPr>
          <p:nvPr/>
        </p:nvSpPr>
        <p:spPr bwMode="auto">
          <a:xfrm>
            <a:off x="1928813" y="1571625"/>
            <a:ext cx="56975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1600" b="1">
                <a:solidFill>
                  <a:srgbClr val="C0000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-А домашнее задание вы выберите себе сами.</a:t>
            </a:r>
          </a:p>
          <a:p>
            <a:pPr algn="ctr" eaLnBrk="0" hangingPunct="0"/>
            <a:r>
              <a:rPr lang="ru-RU" sz="1600" b="1">
                <a:solidFill>
                  <a:srgbClr val="C0000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Вы видите две карточки: зелёную и розовую.</a:t>
            </a:r>
          </a:p>
          <a:p>
            <a:pPr algn="ctr" eaLnBrk="0" hangingPunct="0"/>
            <a:r>
              <a:rPr lang="ru-RU" sz="1600" b="1">
                <a:solidFill>
                  <a:srgbClr val="C0000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На зелёной карточке задание более трудное,</a:t>
            </a:r>
          </a:p>
          <a:p>
            <a:pPr algn="ctr" eaLnBrk="0" hangingPunct="0"/>
            <a:r>
              <a:rPr lang="ru-RU" sz="1600" b="1">
                <a:solidFill>
                  <a:srgbClr val="C0000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а на розовой - полегче.  </a:t>
            </a:r>
          </a:p>
          <a:p>
            <a:pPr algn="ctr" eaLnBrk="0" hangingPunct="0"/>
            <a:r>
              <a:rPr lang="ru-RU" sz="1600" b="1">
                <a:solidFill>
                  <a:srgbClr val="C0000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Кто желает, тот может выполнить оба задания</a:t>
            </a:r>
            <a:r>
              <a:rPr lang="ru-RU" sz="1600" b="1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</p:txBody>
      </p:sp>
      <p:sp>
        <p:nvSpPr>
          <p:cNvPr id="62470" name="Text Box 2"/>
          <p:cNvSpPr txBox="1">
            <a:spLocks noChangeArrowheads="1"/>
          </p:cNvSpPr>
          <p:nvPr/>
        </p:nvSpPr>
        <p:spPr bwMode="auto">
          <a:xfrm>
            <a:off x="2500313" y="3000375"/>
            <a:ext cx="4286250" cy="2143125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ru-RU" sz="1200" b="1">
                <a:latin typeface="Calibri" pitchFamily="34" charset="0"/>
              </a:rPr>
              <a:t>Образуйте сложные слова по образцу:</a:t>
            </a:r>
          </a:p>
          <a:p>
            <a:pPr>
              <a:spcAft>
                <a:spcPts val="1000"/>
              </a:spcAft>
            </a:pPr>
            <a:r>
              <a:rPr lang="ru-RU" sz="1200" b="1" i="1">
                <a:latin typeface="Calibri" pitchFamily="34" charset="0"/>
              </a:rPr>
              <a:t>Красная грудка – (какая?) красногрудая</a:t>
            </a:r>
          </a:p>
          <a:p>
            <a:pPr>
              <a:spcAft>
                <a:spcPts val="1000"/>
              </a:spcAft>
            </a:pPr>
            <a:r>
              <a:rPr lang="ru-RU" sz="1200" b="1" i="1">
                <a:latin typeface="Calibri" pitchFamily="34" charset="0"/>
              </a:rPr>
              <a:t>Яркая голова - _________________________</a:t>
            </a:r>
          </a:p>
          <a:p>
            <a:pPr>
              <a:spcAft>
                <a:spcPts val="1000"/>
              </a:spcAft>
            </a:pPr>
            <a:r>
              <a:rPr lang="ru-RU" sz="1200" b="1" i="1">
                <a:latin typeface="Calibri" pitchFamily="34" charset="0"/>
              </a:rPr>
              <a:t>Длинные ноги -  ________________________</a:t>
            </a:r>
          </a:p>
          <a:p>
            <a:pPr>
              <a:spcAft>
                <a:spcPts val="1000"/>
              </a:spcAft>
            </a:pPr>
            <a:r>
              <a:rPr lang="ru-RU" sz="1200" b="1" i="1">
                <a:latin typeface="Calibri" pitchFamily="34" charset="0"/>
              </a:rPr>
              <a:t>Короткий хвост -   _____________________</a:t>
            </a:r>
          </a:p>
          <a:p>
            <a:pPr>
              <a:spcAft>
                <a:spcPts val="1000"/>
              </a:spcAft>
            </a:pPr>
            <a:r>
              <a:rPr lang="ru-RU" sz="1200" b="1" i="1">
                <a:latin typeface="Calibri" pitchFamily="34" charset="0"/>
              </a:rPr>
              <a:t>Пёстрые крылья -   _____________________</a:t>
            </a:r>
          </a:p>
          <a:p>
            <a:pPr>
              <a:spcAft>
                <a:spcPts val="1000"/>
              </a:spcAft>
            </a:pPr>
            <a:r>
              <a:rPr lang="ru-RU" sz="1200" b="1" i="1">
                <a:latin typeface="Calibri" pitchFamily="34" charset="0"/>
              </a:rPr>
              <a:t>По воде плавает -  _________________________</a:t>
            </a:r>
          </a:p>
          <a:p>
            <a:endParaRPr lang="ru-RU"/>
          </a:p>
        </p:txBody>
      </p:sp>
      <p:sp>
        <p:nvSpPr>
          <p:cNvPr id="62471" name="Text Box 3"/>
          <p:cNvSpPr txBox="1">
            <a:spLocks noChangeArrowheads="1"/>
          </p:cNvSpPr>
          <p:nvPr/>
        </p:nvSpPr>
        <p:spPr bwMode="auto">
          <a:xfrm>
            <a:off x="2500313" y="5214938"/>
            <a:ext cx="4357687" cy="841375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ru-RU" sz="1200" b="1">
                <a:latin typeface="Calibri" pitchFamily="34" charset="0"/>
              </a:rPr>
              <a:t>Из ряда слов выписать сложные слова:</a:t>
            </a:r>
          </a:p>
          <a:p>
            <a:pPr>
              <a:spcAft>
                <a:spcPts val="1000"/>
              </a:spcAft>
            </a:pPr>
            <a:r>
              <a:rPr lang="ru-RU" sz="1200" b="1" i="1">
                <a:latin typeface="Calibri" pitchFamily="34" charset="0"/>
              </a:rPr>
              <a:t>Ледокол,  снеговик,  пешеход,  островок,  паровоз,  землекоп,  земляника,  самолёт,  утконос,  стенгазета,  вездеход.</a:t>
            </a:r>
            <a:endParaRPr lang="ru-RU" sz="12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/>
          </p:nvPr>
        </p:nvSpPr>
        <p:spPr>
          <a:xfrm>
            <a:off x="147638" y="17463"/>
            <a:ext cx="8964612" cy="758825"/>
          </a:xfrm>
        </p:spPr>
        <p:txBody>
          <a:bodyPr/>
          <a:lstStyle/>
          <a:p>
            <a:r>
              <a:rPr lang="ru-RU" altLang="ru-RU" b="1" smtClean="0">
                <a:solidFill>
                  <a:srgbClr val="352CEE"/>
                </a:solidFill>
              </a:rPr>
              <a:t>Найди своё место на данной лестнице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179512" y="1124744"/>
          <a:ext cx="8640960" cy="5733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55138" cy="701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14563" y="1214438"/>
            <a:ext cx="5214937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Составляем предложение: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028" descr="title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DAEDFF"/>
              </a:clrFrom>
              <a:clrTo>
                <a:srgbClr val="DAE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88" y="3857625"/>
            <a:ext cx="324167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571625" y="1928813"/>
            <a:ext cx="75723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>
                    <a:lumMod val="10000"/>
                  </a:schemeClr>
                </a:solidFill>
              </a:rPr>
              <a:t>Ветер, подул, снегопада, после, холодный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357313" y="2714625"/>
            <a:ext cx="7500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70C0"/>
                </a:solidFill>
                <a:latin typeface="Bookman Old Style" pitchFamily="18" charset="0"/>
              </a:rPr>
              <a:t>После снегопада подул холодный ветер. 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 bwMode="auto">
          <a:xfrm>
            <a:off x="7143768" y="3143248"/>
            <a:ext cx="1071544" cy="1588"/>
          </a:xfrm>
          <a:prstGeom prst="lin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 bwMode="auto">
          <a:xfrm>
            <a:off x="4357686" y="3143248"/>
            <a:ext cx="1000125" cy="1588"/>
          </a:xfrm>
          <a:prstGeom prst="lin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 bwMode="auto">
          <a:xfrm>
            <a:off x="4357686" y="3214686"/>
            <a:ext cx="1000125" cy="1588"/>
          </a:xfrm>
          <a:prstGeom prst="lin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 bwMode="auto">
          <a:xfrm rot="10800000">
            <a:off x="6072188" y="2643188"/>
            <a:ext cx="1357312" cy="71437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 bwMode="auto">
          <a:xfrm rot="10800000">
            <a:off x="3214688" y="2643188"/>
            <a:ext cx="1357312" cy="71437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1857375" y="1571625"/>
            <a:ext cx="5572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Половина рамки 4"/>
          <p:cNvSpPr/>
          <p:nvPr/>
        </p:nvSpPr>
        <p:spPr>
          <a:xfrm rot="2759166">
            <a:off x="4133057" y="3044031"/>
            <a:ext cx="927100" cy="960437"/>
          </a:xfrm>
          <a:prstGeom prst="halfFrame">
            <a:avLst>
              <a:gd name="adj1" fmla="val 7245"/>
              <a:gd name="adj2" fmla="val 108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оловина рамки 6"/>
          <p:cNvSpPr/>
          <p:nvPr/>
        </p:nvSpPr>
        <p:spPr>
          <a:xfrm rot="2759166">
            <a:off x="5133182" y="4687094"/>
            <a:ext cx="927100" cy="960437"/>
          </a:xfrm>
          <a:prstGeom prst="halfFrame">
            <a:avLst>
              <a:gd name="adj1" fmla="val 10433"/>
              <a:gd name="adj2" fmla="val 93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6429375" y="4857750"/>
            <a:ext cx="1000125" cy="642938"/>
          </a:xfrm>
          <a:prstGeom prst="frame">
            <a:avLst>
              <a:gd name="adj1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5715000" y="3357563"/>
            <a:ext cx="1000125" cy="642937"/>
          </a:xfrm>
          <a:prstGeom prst="frame">
            <a:avLst>
              <a:gd name="adj1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Минус 14"/>
          <p:cNvSpPr/>
          <p:nvPr/>
        </p:nvSpPr>
        <p:spPr>
          <a:xfrm>
            <a:off x="1428750" y="3786188"/>
            <a:ext cx="4500563" cy="28575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Минус 15"/>
          <p:cNvSpPr/>
          <p:nvPr/>
        </p:nvSpPr>
        <p:spPr>
          <a:xfrm>
            <a:off x="1071563" y="5357813"/>
            <a:ext cx="5929312" cy="21431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Минус 16"/>
          <p:cNvSpPr/>
          <p:nvPr/>
        </p:nvSpPr>
        <p:spPr>
          <a:xfrm>
            <a:off x="1357313" y="2143125"/>
            <a:ext cx="4714875" cy="35718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Выгнутая вверх стрелка 19"/>
          <p:cNvSpPr/>
          <p:nvPr/>
        </p:nvSpPr>
        <p:spPr>
          <a:xfrm>
            <a:off x="3857625" y="1428750"/>
            <a:ext cx="1571625" cy="642938"/>
          </a:xfrm>
          <a:prstGeom prst="curvedDownArrow">
            <a:avLst>
              <a:gd name="adj1" fmla="val 25000"/>
              <a:gd name="adj2" fmla="val 2666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>
            <a:off x="3357563" y="4572000"/>
            <a:ext cx="1571625" cy="642938"/>
          </a:xfrm>
          <a:prstGeom prst="curvedDownArrow">
            <a:avLst>
              <a:gd name="adj1" fmla="val 25000"/>
              <a:gd name="adj2" fmla="val 2666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Минус 21"/>
          <p:cNvSpPr/>
          <p:nvPr/>
        </p:nvSpPr>
        <p:spPr>
          <a:xfrm>
            <a:off x="1714500" y="1500188"/>
            <a:ext cx="2357438" cy="357187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3643313" y="928688"/>
            <a:ext cx="117475" cy="192881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Минус 23"/>
          <p:cNvSpPr/>
          <p:nvPr/>
        </p:nvSpPr>
        <p:spPr>
          <a:xfrm>
            <a:off x="1643063" y="4572000"/>
            <a:ext cx="1785937" cy="35718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Минус 24"/>
          <p:cNvSpPr/>
          <p:nvPr/>
        </p:nvSpPr>
        <p:spPr>
          <a:xfrm>
            <a:off x="3143250" y="3857625"/>
            <a:ext cx="142875" cy="22860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Выгнутая вверх стрелка 25"/>
          <p:cNvSpPr/>
          <p:nvPr/>
        </p:nvSpPr>
        <p:spPr>
          <a:xfrm>
            <a:off x="2295525" y="2938463"/>
            <a:ext cx="1571625" cy="642937"/>
          </a:xfrm>
          <a:prstGeom prst="curvedDownArrow">
            <a:avLst>
              <a:gd name="adj1" fmla="val 25000"/>
              <a:gd name="adj2" fmla="val 2666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714750" y="4714875"/>
            <a:ext cx="1071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643188" y="3143250"/>
            <a:ext cx="928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сад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214813" y="1571625"/>
            <a:ext cx="928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1857375" y="1571625"/>
            <a:ext cx="5572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6215063" y="4500563"/>
            <a:ext cx="1000125" cy="642937"/>
          </a:xfrm>
          <a:prstGeom prst="frame">
            <a:avLst>
              <a:gd name="adj1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Минус 16"/>
          <p:cNvSpPr/>
          <p:nvPr/>
        </p:nvSpPr>
        <p:spPr>
          <a:xfrm>
            <a:off x="2000250" y="5000625"/>
            <a:ext cx="4714875" cy="35718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Выгнутая вверх стрелка 19"/>
          <p:cNvSpPr/>
          <p:nvPr/>
        </p:nvSpPr>
        <p:spPr>
          <a:xfrm>
            <a:off x="4214813" y="3857625"/>
            <a:ext cx="1571625" cy="642938"/>
          </a:xfrm>
          <a:prstGeom prst="curvedDownArrow">
            <a:avLst>
              <a:gd name="adj1" fmla="val 25000"/>
              <a:gd name="adj2" fmla="val 2666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Выгнутая вверх стрелка 25"/>
          <p:cNvSpPr/>
          <p:nvPr/>
        </p:nvSpPr>
        <p:spPr>
          <a:xfrm>
            <a:off x="2286000" y="3929063"/>
            <a:ext cx="1571625" cy="642937"/>
          </a:xfrm>
          <a:prstGeom prst="curvedDownArrow">
            <a:avLst>
              <a:gd name="adj1" fmla="val 25000"/>
              <a:gd name="adj2" fmla="val 2666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643188" y="4286250"/>
            <a:ext cx="1143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лун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429125" y="4357688"/>
            <a:ext cx="928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000232" y="1428736"/>
            <a:ext cx="500470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луна + ходить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857356" y="2643182"/>
            <a:ext cx="53497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сложение двух корней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786182" y="4214818"/>
            <a:ext cx="412047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175" y="1588"/>
            <a:ext cx="9147175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2143125" y="1143000"/>
            <a:ext cx="5087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Конструкторское  бюро</a:t>
            </a:r>
            <a:endParaRPr lang="ru-RU" sz="36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1412875" y="1857375"/>
            <a:ext cx="7731125" cy="446405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u-RU" sz="2400" i="1" dirty="0">
                <a:latin typeface="+mn-lt"/>
              </a:rPr>
              <a:t>Пароход – ходить парой </a:t>
            </a:r>
          </a:p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ru-RU" sz="2400" dirty="0">
              <a:latin typeface="+mn-lt"/>
            </a:endParaRPr>
          </a:p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u-RU" sz="2400" i="1" dirty="0">
                <a:latin typeface="+mn-lt"/>
              </a:rPr>
              <a:t>Сероватый – серая вата </a:t>
            </a:r>
          </a:p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ru-RU" sz="2400" dirty="0">
              <a:latin typeface="+mn-lt"/>
            </a:endParaRPr>
          </a:p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u-RU" sz="2400" i="1" dirty="0">
                <a:latin typeface="+mn-lt"/>
              </a:rPr>
              <a:t>Мышеловка – ловкая мышка</a:t>
            </a:r>
          </a:p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u-RU" sz="2400" i="1" dirty="0">
                <a:latin typeface="+mn-lt"/>
              </a:rPr>
              <a:t> </a:t>
            </a:r>
            <a:endParaRPr lang="ru-RU" sz="2400" dirty="0">
              <a:latin typeface="+mn-lt"/>
            </a:endParaRPr>
          </a:p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u-RU" sz="2400" i="1" dirty="0">
                <a:latin typeface="+mn-lt"/>
              </a:rPr>
              <a:t>Величайший – великий чай  </a:t>
            </a:r>
            <a:endParaRPr lang="ru-RU" sz="2400" dirty="0">
              <a:latin typeface="+mn-lt"/>
            </a:endParaRPr>
          </a:p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defRPr/>
            </a:pP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6" name="Арка 15"/>
          <p:cNvSpPr/>
          <p:nvPr/>
        </p:nvSpPr>
        <p:spPr bwMode="auto">
          <a:xfrm>
            <a:off x="3500438" y="1714500"/>
            <a:ext cx="571500" cy="500063"/>
          </a:xfrm>
          <a:prstGeom prst="blockArc">
            <a:avLst>
              <a:gd name="adj1" fmla="val 11195835"/>
              <a:gd name="adj2" fmla="val 21343003"/>
              <a:gd name="adj3" fmla="val 13445"/>
            </a:avLst>
          </a:prstGeom>
          <a:solidFill>
            <a:srgbClr val="352C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Арка 16"/>
          <p:cNvSpPr/>
          <p:nvPr/>
        </p:nvSpPr>
        <p:spPr bwMode="auto">
          <a:xfrm>
            <a:off x="4286250" y="1785938"/>
            <a:ext cx="493713" cy="441325"/>
          </a:xfrm>
          <a:prstGeom prst="blockArc">
            <a:avLst>
              <a:gd name="adj1" fmla="val 10660169"/>
              <a:gd name="adj2" fmla="val 21343003"/>
              <a:gd name="adj3" fmla="val 13445"/>
            </a:avLst>
          </a:prstGeom>
          <a:solidFill>
            <a:srgbClr val="352C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Арка 18"/>
          <p:cNvSpPr/>
          <p:nvPr/>
        </p:nvSpPr>
        <p:spPr bwMode="auto">
          <a:xfrm>
            <a:off x="3357563" y="2571750"/>
            <a:ext cx="571500" cy="500063"/>
          </a:xfrm>
          <a:prstGeom prst="blockArc">
            <a:avLst>
              <a:gd name="adj1" fmla="val 11195835"/>
              <a:gd name="adj2" fmla="val 21343003"/>
              <a:gd name="adj3" fmla="val 13445"/>
            </a:avLst>
          </a:prstGeom>
          <a:solidFill>
            <a:srgbClr val="352C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Арка 20"/>
          <p:cNvSpPr/>
          <p:nvPr/>
        </p:nvSpPr>
        <p:spPr bwMode="auto">
          <a:xfrm>
            <a:off x="4143375" y="2643188"/>
            <a:ext cx="571500" cy="500062"/>
          </a:xfrm>
          <a:prstGeom prst="blockArc">
            <a:avLst>
              <a:gd name="adj1" fmla="val 11195835"/>
              <a:gd name="adj2" fmla="val 21343003"/>
              <a:gd name="adj3" fmla="val 13445"/>
            </a:avLst>
          </a:prstGeom>
          <a:solidFill>
            <a:srgbClr val="352C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Арка 22"/>
          <p:cNvSpPr/>
          <p:nvPr/>
        </p:nvSpPr>
        <p:spPr bwMode="auto">
          <a:xfrm>
            <a:off x="3286125" y="3429000"/>
            <a:ext cx="571500" cy="500063"/>
          </a:xfrm>
          <a:prstGeom prst="blockArc">
            <a:avLst>
              <a:gd name="adj1" fmla="val 11195835"/>
              <a:gd name="adj2" fmla="val 21343003"/>
              <a:gd name="adj3" fmla="val 13445"/>
            </a:avLst>
          </a:prstGeom>
          <a:solidFill>
            <a:srgbClr val="352C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Арка 24"/>
          <p:cNvSpPr/>
          <p:nvPr/>
        </p:nvSpPr>
        <p:spPr bwMode="auto">
          <a:xfrm>
            <a:off x="4071938" y="3500438"/>
            <a:ext cx="571500" cy="500062"/>
          </a:xfrm>
          <a:prstGeom prst="blockArc">
            <a:avLst>
              <a:gd name="adj1" fmla="val 11195835"/>
              <a:gd name="adj2" fmla="val 21343003"/>
              <a:gd name="adj3" fmla="val 13445"/>
            </a:avLst>
          </a:prstGeom>
          <a:solidFill>
            <a:srgbClr val="352C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Арка 25"/>
          <p:cNvSpPr/>
          <p:nvPr/>
        </p:nvSpPr>
        <p:spPr bwMode="auto">
          <a:xfrm>
            <a:off x="3286125" y="4357688"/>
            <a:ext cx="571500" cy="500062"/>
          </a:xfrm>
          <a:prstGeom prst="blockArc">
            <a:avLst>
              <a:gd name="adj1" fmla="val 11195835"/>
              <a:gd name="adj2" fmla="val 21343003"/>
              <a:gd name="adj3" fmla="val 13445"/>
            </a:avLst>
          </a:prstGeom>
          <a:solidFill>
            <a:srgbClr val="352C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Арка 26"/>
          <p:cNvSpPr/>
          <p:nvPr/>
        </p:nvSpPr>
        <p:spPr bwMode="auto">
          <a:xfrm>
            <a:off x="4000500" y="4429125"/>
            <a:ext cx="571500" cy="500063"/>
          </a:xfrm>
          <a:prstGeom prst="blockArc">
            <a:avLst>
              <a:gd name="adj1" fmla="val 11195835"/>
              <a:gd name="adj2" fmla="val 21343003"/>
              <a:gd name="adj3" fmla="val 13445"/>
            </a:avLst>
          </a:prstGeom>
          <a:solidFill>
            <a:srgbClr val="352C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8" name="Picture 4" descr="C:\My Documents\Мои рисунки\заставка\лица мальчишек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500166" y="1785926"/>
            <a:ext cx="1755032" cy="1555092"/>
          </a:xfrm>
          <a:prstGeom prst="ellipse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4590" name="TextBox 7"/>
          <p:cNvSpPr txBox="1">
            <a:spLocks noChangeArrowheads="1"/>
          </p:cNvSpPr>
          <p:nvPr/>
        </p:nvSpPr>
        <p:spPr bwMode="auto">
          <a:xfrm>
            <a:off x="1571625" y="3357563"/>
            <a:ext cx="1785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/>
              <a:t>Петя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175" y="1588"/>
            <a:ext cx="9147175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2071688" y="1000125"/>
            <a:ext cx="5087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Конструкторское  бюро</a:t>
            </a:r>
            <a:endParaRPr lang="ru-RU" sz="3600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1571625" y="1785938"/>
            <a:ext cx="6286500" cy="4464050"/>
          </a:xfrm>
          <a:prstGeom prst="rect">
            <a:avLst/>
          </a:prstGeom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u-RU" sz="2400" b="1" i="1" dirty="0">
                <a:latin typeface="+mn-lt"/>
              </a:rPr>
              <a:t>Пароход – </a:t>
            </a:r>
            <a:r>
              <a:rPr lang="ru-RU" sz="2400" b="1" i="1" dirty="0">
                <a:solidFill>
                  <a:srgbClr val="C00000"/>
                </a:solidFill>
                <a:latin typeface="+mn-lt"/>
              </a:rPr>
              <a:t>судно которое ходит на пару</a:t>
            </a:r>
          </a:p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ru-RU" sz="2400" b="1" i="1" dirty="0">
              <a:latin typeface="+mn-lt"/>
            </a:endParaRPr>
          </a:p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u-RU" sz="2400" b="1" i="1" dirty="0">
                <a:latin typeface="+mn-lt"/>
              </a:rPr>
              <a:t>Сероватый – </a:t>
            </a:r>
            <a:r>
              <a:rPr lang="ru-RU" sz="2400" b="1" i="1" dirty="0">
                <a:solidFill>
                  <a:srgbClr val="C00000"/>
                </a:solidFill>
                <a:latin typeface="+mn-lt"/>
              </a:rPr>
              <a:t>слегка серый</a:t>
            </a:r>
          </a:p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ru-RU" sz="2400" b="1" i="1" dirty="0">
              <a:latin typeface="+mn-lt"/>
            </a:endParaRPr>
          </a:p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u-RU" sz="2400" b="1" i="1" dirty="0">
                <a:latin typeface="+mn-lt"/>
              </a:rPr>
              <a:t>Мышеловка – </a:t>
            </a:r>
            <a:r>
              <a:rPr lang="ru-RU" sz="2400" b="1" i="1" dirty="0">
                <a:solidFill>
                  <a:srgbClr val="C00000"/>
                </a:solidFill>
                <a:latin typeface="+mn-lt"/>
              </a:rPr>
              <a:t>ловушка для мышей</a:t>
            </a:r>
          </a:p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ru-RU" sz="2400" b="1" i="1" dirty="0">
              <a:latin typeface="+mn-lt"/>
            </a:endParaRPr>
          </a:p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u-RU" sz="2400" b="1" i="1" dirty="0">
                <a:latin typeface="+mn-lt"/>
              </a:rPr>
              <a:t>Величайший – </a:t>
            </a:r>
            <a:r>
              <a:rPr lang="ru-RU" sz="2400" b="1" i="1" dirty="0">
                <a:solidFill>
                  <a:srgbClr val="C00000"/>
                </a:solidFill>
                <a:latin typeface="+mn-lt"/>
              </a:rPr>
              <a:t>очень великий  </a:t>
            </a:r>
            <a:endParaRPr lang="ru-RU" sz="2400" b="1" dirty="0">
              <a:solidFill>
                <a:srgbClr val="C00000"/>
              </a:solidFill>
              <a:latin typeface="+mn-lt"/>
            </a:endParaRPr>
          </a:p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defRPr/>
            </a:pP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6" name="Арка 15"/>
          <p:cNvSpPr/>
          <p:nvPr/>
        </p:nvSpPr>
        <p:spPr bwMode="auto">
          <a:xfrm>
            <a:off x="1643063" y="1643063"/>
            <a:ext cx="571500" cy="500062"/>
          </a:xfrm>
          <a:prstGeom prst="blockArc">
            <a:avLst>
              <a:gd name="adj1" fmla="val 11195835"/>
              <a:gd name="adj2" fmla="val 21343003"/>
              <a:gd name="adj3" fmla="val 13445"/>
            </a:avLst>
          </a:prstGeom>
          <a:solidFill>
            <a:srgbClr val="352C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Арка 16"/>
          <p:cNvSpPr/>
          <p:nvPr/>
        </p:nvSpPr>
        <p:spPr bwMode="auto">
          <a:xfrm>
            <a:off x="2428875" y="1643063"/>
            <a:ext cx="493713" cy="441325"/>
          </a:xfrm>
          <a:prstGeom prst="blockArc">
            <a:avLst>
              <a:gd name="adj1" fmla="val 10660169"/>
              <a:gd name="adj2" fmla="val 21343003"/>
              <a:gd name="adj3" fmla="val 13445"/>
            </a:avLst>
          </a:prstGeom>
          <a:solidFill>
            <a:srgbClr val="352C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Арка 18"/>
          <p:cNvSpPr/>
          <p:nvPr/>
        </p:nvSpPr>
        <p:spPr bwMode="auto">
          <a:xfrm>
            <a:off x="1714500" y="2928938"/>
            <a:ext cx="571500" cy="500062"/>
          </a:xfrm>
          <a:prstGeom prst="blockArc">
            <a:avLst>
              <a:gd name="adj1" fmla="val 11195835"/>
              <a:gd name="adj2" fmla="val 21343003"/>
              <a:gd name="adj3" fmla="val 13445"/>
            </a:avLst>
          </a:prstGeom>
          <a:solidFill>
            <a:srgbClr val="352C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Арка 22"/>
          <p:cNvSpPr/>
          <p:nvPr/>
        </p:nvSpPr>
        <p:spPr bwMode="auto">
          <a:xfrm>
            <a:off x="1785938" y="3714750"/>
            <a:ext cx="714375" cy="500063"/>
          </a:xfrm>
          <a:prstGeom prst="blockArc">
            <a:avLst>
              <a:gd name="adj1" fmla="val 11195835"/>
              <a:gd name="adj2" fmla="val 21343003"/>
              <a:gd name="adj3" fmla="val 13445"/>
            </a:avLst>
          </a:prstGeom>
          <a:solidFill>
            <a:srgbClr val="352C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Арка 24"/>
          <p:cNvSpPr/>
          <p:nvPr/>
        </p:nvSpPr>
        <p:spPr bwMode="auto">
          <a:xfrm>
            <a:off x="2714625" y="3786188"/>
            <a:ext cx="571500" cy="500062"/>
          </a:xfrm>
          <a:prstGeom prst="blockArc">
            <a:avLst>
              <a:gd name="adj1" fmla="val 11195835"/>
              <a:gd name="adj2" fmla="val 21343003"/>
              <a:gd name="adj3" fmla="val 13445"/>
            </a:avLst>
          </a:prstGeom>
          <a:solidFill>
            <a:srgbClr val="352C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Арка 25"/>
          <p:cNvSpPr/>
          <p:nvPr/>
        </p:nvSpPr>
        <p:spPr bwMode="auto">
          <a:xfrm>
            <a:off x="1785938" y="4643438"/>
            <a:ext cx="857250" cy="500062"/>
          </a:xfrm>
          <a:prstGeom prst="blockArc">
            <a:avLst>
              <a:gd name="adj1" fmla="val 11195835"/>
              <a:gd name="adj2" fmla="val 21343003"/>
              <a:gd name="adj3" fmla="val 13445"/>
            </a:avLst>
          </a:prstGeom>
          <a:solidFill>
            <a:srgbClr val="352C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5611" name="Picture 2" descr="C:\Users\алёна\Desktop\Мои рисунки\о школе\на уроке\парная работа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43688" y="4643438"/>
            <a:ext cx="215741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оловина рамки 19"/>
          <p:cNvSpPr/>
          <p:nvPr/>
        </p:nvSpPr>
        <p:spPr bwMode="auto">
          <a:xfrm rot="2632895">
            <a:off x="2432050" y="2919413"/>
            <a:ext cx="565150" cy="444500"/>
          </a:xfrm>
          <a:prstGeom prst="halfFrame">
            <a:avLst>
              <a:gd name="adj1" fmla="val 11169"/>
              <a:gd name="adj2" fmla="val 12554"/>
            </a:avLst>
          </a:prstGeom>
          <a:solidFill>
            <a:srgbClr val="352CEE"/>
          </a:solidFill>
          <a:ln>
            <a:solidFill>
              <a:srgbClr val="352C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25613" name="Picture 1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14625" y="4572000"/>
            <a:ext cx="6508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6|1.8|1.6|1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5.4|5.3|5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7|1.4|1.3|1.4|1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2|2.2|2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5|1.9|1.6|1.7|1.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1297</TotalTime>
  <Words>866</Words>
  <Application>Microsoft Office PowerPoint</Application>
  <PresentationFormat>Экран (4:3)</PresentationFormat>
  <Paragraphs>249</Paragraphs>
  <Slides>45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Заполни    кроссворд</vt:lpstr>
      <vt:lpstr>Словарь: САМОЛЁТ</vt:lpstr>
      <vt:lpstr>Словарь: САМОЛЁТ</vt:lpstr>
      <vt:lpstr>Словарь: САМОЛЁТ</vt:lpstr>
      <vt:lpstr>Словарь: САМОЛЁТ</vt:lpstr>
      <vt:lpstr>Заполни    кроссворд</vt:lpstr>
      <vt:lpstr>Учимся применять правила</vt:lpstr>
      <vt:lpstr>Проверка  1 группы</vt:lpstr>
      <vt:lpstr>Проверка  2 группы</vt:lpstr>
      <vt:lpstr>Проверка  3 группы</vt:lpstr>
      <vt:lpstr>Проверка  4 группы</vt:lpstr>
      <vt:lpstr>Проверка  5 группы</vt:lpstr>
      <vt:lpstr>Проверка  6 группы</vt:lpstr>
      <vt:lpstr>Слайд 38</vt:lpstr>
      <vt:lpstr>Слайд 39</vt:lpstr>
      <vt:lpstr>Слайд 40</vt:lpstr>
      <vt:lpstr>Слайд 41</vt:lpstr>
      <vt:lpstr>Слайд 42</vt:lpstr>
      <vt:lpstr>Ключ ответов:</vt:lpstr>
      <vt:lpstr>Слайд 44</vt:lpstr>
      <vt:lpstr>Найди своё место на данной лестнице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Apple</dc:creator>
  <cp:lastModifiedBy>Apple</cp:lastModifiedBy>
  <cp:revision>141</cp:revision>
  <dcterms:modified xsi:type="dcterms:W3CDTF">2019-02-05T13:15:13Z</dcterms:modified>
</cp:coreProperties>
</file>