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6" r:id="rId3"/>
    <p:sldId id="257" r:id="rId4"/>
    <p:sldId id="273" r:id="rId5"/>
    <p:sldId id="274" r:id="rId6"/>
    <p:sldId id="262" r:id="rId7"/>
    <p:sldId id="263" r:id="rId8"/>
    <p:sldId id="264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7D67AB2-6126-4C92-B7BD-679CB07D0AB8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02DAD62-2A32-4829-A239-80D69030C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2%D1%80%D0%BE%D0%B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1%80%D0%BE%D0%BF" TargetMode="External"/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1%80%D0%BE%D0%BF" TargetMode="External"/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C%D1%8F_%D0%BF%D1%80%D0%B8%D0%BB%D0%B0%D0%B3%D0%B0%D1%82%D0%B5%D0%BB%D1%8C%D0%BD%D0%BE%D0%B5" TargetMode="External"/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8%D0%BD%D1%84%D0%B8%D0%BD%D0%B8%D1%82%D0%B8%D0%B2" TargetMode="External"/><Relationship Id="rId5" Type="http://schemas.openxmlformats.org/officeDocument/2006/relationships/hyperlink" Target="http://ru.wikipedia.org/wiki/%D0%98%D0%BC%D1%8F_%D1%81%D1%83%D1%89%D0%B5%D1%81%D1%82%D0%B2%D0%B8%D1%82%D0%B5%D0%BB%D1%8C%D0%BD%D0%BE%D0%B5" TargetMode="External"/><Relationship Id="rId4" Type="http://schemas.openxmlformats.org/officeDocument/2006/relationships/hyperlink" Target="http://ru.wikipedia.org/wiki/%D0%9D%D0%B0%D1%80%D0%B5%D1%87%D0%B8%D0%B5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2%D0%B8%D0%BB%D0%B8%D1%81%D1%82%D0%B8%D1%87%D0%B5%D1%81%D0%BA%D0%B0%D1%8F_%D1%84%D0%B8%D0%B3%D1%83%D1%80%D0%B0" TargetMode="External"/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ru.wikipedia.org/w/index.php?title=%D0%92%D1%8B%D1%80%D0%B0%D0%B7%D0%B8%D1%82%D0%B5%D0%BB%D1%8C%D0%BD%D0%BE%D1%81%D1%82%D1%8C&amp;action=edit&amp;redlink=1" TargetMode="External"/><Relationship Id="rId4" Type="http://schemas.openxmlformats.org/officeDocument/2006/relationships/hyperlink" Target="http://ru.wikipedia.org/w/index.php?title=%D0%9F%D1%80%D0%B5%D1%83%D0%B2%D0%B5%D0%BB%D0%B8%D1%87%D0%B5%D0%BD%D0%B8%D0%B5&amp;action=edit&amp;redlink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1%80%D0%BE%D0%BF" TargetMode="External"/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4%D0%B5%D1%8F" TargetMode="External"/><Relationship Id="rId2" Type="http://schemas.openxmlformats.org/officeDocument/2006/relationships/hyperlink" Target="http://ru.wikipedia.org/wiki/%D0%98%D0%BD%D0%BE%D1%81%D0%BA%D0%B0%D0%B7%D0%B0%D0%BD%D0%B8%D0%B5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4%D0%B8%D0%B0%D0%BB%D0%BE%D0%B3" TargetMode="External"/><Relationship Id="rId5" Type="http://schemas.openxmlformats.org/officeDocument/2006/relationships/hyperlink" Target="http://ru.wikipedia.org/wiki/%D0%9E%D0%B1%D1%80%D0%B0%D0%B7" TargetMode="External"/><Relationship Id="rId4" Type="http://schemas.openxmlformats.org/officeDocument/2006/relationships/hyperlink" Target="http://ru.wikipedia.org/wiki/%D0%9F%D0%BE%D0%BD%D1%8F%D1%82%D0%B8%D0%B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48680"/>
            <a:ext cx="6172200" cy="309634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000" dirty="0" smtClean="0"/>
              <a:t>Средства выразительности речи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717032"/>
            <a:ext cx="6172200" cy="265789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Задание </a:t>
            </a:r>
            <a:r>
              <a:rPr lang="ru-RU" sz="4400" dirty="0" smtClean="0">
                <a:solidFill>
                  <a:srgbClr val="FF0000"/>
                </a:solidFill>
              </a:rPr>
              <a:t>3 ОГЭ</a:t>
            </a:r>
            <a:r>
              <a:rPr lang="ru-RU" sz="4400" dirty="0" smtClean="0">
                <a:solidFill>
                  <a:srgbClr val="FF0000"/>
                </a:solidFill>
              </a:rPr>
              <a:t>. </a:t>
            </a:r>
            <a:endParaRPr lang="ru-RU" sz="4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169224" cy="86895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err="1" smtClean="0"/>
              <a:t>Олицетворе́ние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 </a:t>
            </a:r>
            <a:r>
              <a:rPr lang="ru-RU" sz="2800" b="1" dirty="0"/>
              <a:t>(</a:t>
            </a:r>
            <a:r>
              <a:rPr lang="ru-RU" sz="2800" b="1" dirty="0" err="1"/>
              <a:t>персонифика́ция</a:t>
            </a:r>
            <a:r>
              <a:rPr lang="ru-RU" sz="2800" b="1" dirty="0"/>
              <a:t>, прозопопея)</a:t>
            </a:r>
            <a:r>
              <a:rPr lang="ru-RU" sz="2800" dirty="0"/>
              <a:t> — </a:t>
            </a:r>
            <a:r>
              <a:rPr lang="ru-RU" sz="2800" dirty="0">
                <a:hlinkClick r:id="rId2" tooltip="Троп"/>
              </a:rPr>
              <a:t>троп</a:t>
            </a:r>
            <a:r>
              <a:rPr lang="ru-RU" sz="2800" dirty="0"/>
              <a:t>, присвоение свойств </a:t>
            </a:r>
            <a:r>
              <a:rPr lang="ru-RU" sz="2800" b="1" dirty="0"/>
              <a:t>одушевлённых предметов </a:t>
            </a:r>
            <a:r>
              <a:rPr lang="ru-RU" sz="2800" b="1" dirty="0" smtClean="0"/>
              <a:t> неодушевлёнными</a:t>
            </a:r>
            <a:r>
              <a:rPr lang="ru-RU" sz="2800" dirty="0" smtClean="0"/>
              <a:t>. </a:t>
            </a:r>
            <a:r>
              <a:rPr lang="ru-RU" sz="2800" dirty="0"/>
              <a:t>Весьма часто олицетворение применяется при изображении природы, которая наделяется теми или иными человеческими </a:t>
            </a:r>
            <a:r>
              <a:rPr lang="ru-RU" sz="2800" dirty="0" smtClean="0"/>
              <a:t>чертами.</a:t>
            </a:r>
          </a:p>
          <a:p>
            <a:pPr algn="ctr"/>
            <a:r>
              <a:rPr lang="ru-RU" sz="2800" b="1" dirty="0" smtClean="0"/>
              <a:t>Шутила</a:t>
            </a:r>
            <a:r>
              <a:rPr lang="ru-RU" sz="2800" dirty="0" smtClean="0"/>
              <a:t> зрелость, </a:t>
            </a:r>
            <a:r>
              <a:rPr lang="ru-RU" sz="2800" b="1" dirty="0" smtClean="0"/>
              <a:t>пела</a:t>
            </a:r>
            <a:r>
              <a:rPr lang="ru-RU" sz="2800" dirty="0" smtClean="0"/>
              <a:t> юность…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И </a:t>
            </a:r>
            <a:r>
              <a:rPr lang="ru-RU" sz="5400" b="1" dirty="0" err="1" smtClean="0"/>
              <a:t>р</a:t>
            </a:r>
            <a:r>
              <a:rPr lang="ru-RU" sz="5400" b="1" dirty="0" smtClean="0"/>
              <a:t> о́ </a:t>
            </a:r>
            <a:r>
              <a:rPr lang="ru-RU" sz="5400" b="1" dirty="0" err="1" smtClean="0"/>
              <a:t>н</a:t>
            </a:r>
            <a:r>
              <a:rPr lang="ru-RU" sz="5400" b="1" dirty="0" smtClean="0"/>
              <a:t> и 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3200" dirty="0" smtClean="0"/>
              <a:t>от</a:t>
            </a:r>
            <a:r>
              <a:rPr lang="ru-RU" sz="3200" dirty="0"/>
              <a:t> </a:t>
            </a:r>
            <a:r>
              <a:rPr lang="ru-RU" sz="3200" dirty="0" err="1">
                <a:hlinkClick r:id="rId2" tooltip="Древнегреческий язык"/>
              </a:rPr>
              <a:t>др.-греч</a:t>
            </a:r>
            <a:r>
              <a:rPr lang="ru-RU" sz="3200" dirty="0">
                <a:hlinkClick r:id="rId2" tooltip="Древнегреческий язык"/>
              </a:rPr>
              <a:t>.</a:t>
            </a:r>
            <a:r>
              <a:rPr lang="ru-RU" sz="3200" dirty="0"/>
              <a:t> </a:t>
            </a:r>
            <a:r>
              <a:rPr lang="ru-RU" sz="3200" dirty="0" err="1"/>
              <a:t>εἰρωνεία </a:t>
            </a:r>
            <a:r>
              <a:rPr lang="ru-RU" sz="3200" dirty="0"/>
              <a:t>— «притворство</a:t>
            </a:r>
            <a:r>
              <a:rPr lang="ru-RU" sz="3200" dirty="0" smtClean="0"/>
              <a:t>»</a:t>
            </a:r>
            <a:r>
              <a:rPr lang="ru-RU" sz="3200" dirty="0"/>
              <a:t> — </a:t>
            </a:r>
            <a:r>
              <a:rPr lang="ru-RU" sz="3200" u="sng" dirty="0">
                <a:hlinkClick r:id="rId3" tooltip="Троп"/>
              </a:rPr>
              <a:t>троп</a:t>
            </a:r>
            <a:r>
              <a:rPr lang="ru-RU" sz="3200" dirty="0"/>
              <a:t>, в котором </a:t>
            </a:r>
            <a:r>
              <a:rPr lang="ru-RU" sz="3200" b="1" dirty="0"/>
              <a:t>истинный смысл </a:t>
            </a:r>
            <a:r>
              <a:rPr lang="ru-RU" sz="3200" b="1" dirty="0" smtClean="0"/>
              <a:t>скрыт, скрытая насмешка.</a:t>
            </a: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Отколе, </a:t>
            </a:r>
            <a:r>
              <a:rPr lang="ru-RU" sz="3200" b="1" dirty="0" smtClean="0"/>
              <a:t>умная</a:t>
            </a:r>
            <a:r>
              <a:rPr lang="ru-RU" sz="3200" dirty="0" smtClean="0"/>
              <a:t>, бредешь ты, голова? (об осле)  (И.Крылов)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/>
              <a:t>Фразеологизмы -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 </a:t>
            </a:r>
            <a:r>
              <a:rPr lang="ru-RU" sz="3200" dirty="0" smtClean="0"/>
              <a:t>устойчивые сочетания слов.</a:t>
            </a:r>
            <a:endParaRPr lang="ru-RU" sz="3200" dirty="0"/>
          </a:p>
          <a:p>
            <a:pPr algn="ctr"/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/>
              <a:t>Примеры:</a:t>
            </a:r>
            <a:r>
              <a:rPr lang="ru-RU" sz="2800" i="1" dirty="0" smtClean="0"/>
              <a:t> </a:t>
            </a:r>
            <a:endParaRPr lang="ru-RU" sz="2800" i="1" dirty="0" smtClean="0"/>
          </a:p>
          <a:p>
            <a:r>
              <a:rPr lang="ru-RU" sz="2800" i="1" dirty="0" smtClean="0"/>
              <a:t>как </a:t>
            </a:r>
            <a:r>
              <a:rPr lang="ru-RU" sz="2800" i="1" dirty="0" smtClean="0"/>
              <a:t>кот наплакал</a:t>
            </a:r>
            <a:r>
              <a:rPr lang="ru-RU" sz="2800" i="1" dirty="0" smtClean="0"/>
              <a:t>,</a:t>
            </a:r>
          </a:p>
          <a:p>
            <a:r>
              <a:rPr lang="ru-RU" sz="2800" i="1" dirty="0" smtClean="0"/>
              <a:t> </a:t>
            </a:r>
            <a:r>
              <a:rPr lang="ru-RU" sz="2800" i="1" dirty="0" smtClean="0"/>
              <a:t>ни рыба ни мясо, </a:t>
            </a:r>
            <a:endParaRPr lang="ru-RU" sz="2800" i="1" dirty="0" smtClean="0"/>
          </a:p>
          <a:p>
            <a:r>
              <a:rPr lang="ru-RU" sz="2800" i="1" dirty="0" smtClean="0"/>
              <a:t>ставить </a:t>
            </a:r>
            <a:r>
              <a:rPr lang="ru-RU" sz="2800" i="1" dirty="0" smtClean="0"/>
              <a:t>палки в </a:t>
            </a:r>
            <a:r>
              <a:rPr lang="ru-RU" sz="2800" i="1" dirty="0" smtClean="0"/>
              <a:t>колёса,</a:t>
            </a:r>
          </a:p>
          <a:p>
            <a:r>
              <a:rPr lang="ru-RU" sz="2800" i="1" dirty="0" smtClean="0"/>
              <a:t>и</a:t>
            </a:r>
            <a:r>
              <a:rPr lang="ru-RU" sz="2800" i="1" dirty="0" smtClean="0"/>
              <a:t>меть значение</a:t>
            </a:r>
            <a:r>
              <a:rPr lang="ru-RU" sz="2800" b="1" i="1" dirty="0" smtClean="0"/>
              <a:t>,</a:t>
            </a:r>
          </a:p>
          <a:p>
            <a:r>
              <a:rPr lang="ru-RU" sz="2800" i="1" dirty="0" smtClean="0"/>
              <a:t>и</a:t>
            </a:r>
            <a:r>
              <a:rPr lang="ru-RU" sz="2800" i="1" dirty="0" smtClean="0"/>
              <a:t>зо всех сил,</a:t>
            </a:r>
          </a:p>
          <a:p>
            <a:r>
              <a:rPr lang="ru-RU" sz="2800" i="1" dirty="0" smtClean="0"/>
              <a:t>к</a:t>
            </a:r>
            <a:r>
              <a:rPr lang="ru-RU" sz="2800" i="1" dirty="0" smtClean="0"/>
              <a:t>ак в воду глядел.</a:t>
            </a:r>
          </a:p>
          <a:p>
            <a:endParaRPr lang="ru-RU" sz="2800" b="1" i="1" dirty="0" smtClean="0"/>
          </a:p>
          <a:p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468052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Bookman Old Style" pitchFamily="18" charset="0"/>
              </a:rPr>
              <a:t>Т </a:t>
            </a:r>
            <a:r>
              <a:rPr lang="ru-RU" sz="4800" b="1" dirty="0" err="1" smtClean="0">
                <a:solidFill>
                  <a:srgbClr val="002060"/>
                </a:solidFill>
                <a:latin typeface="Bookman Old Style" pitchFamily="18" charset="0"/>
              </a:rPr>
              <a:t>р</a:t>
            </a:r>
            <a:r>
              <a:rPr lang="ru-RU" sz="4800" b="1" dirty="0" smtClean="0">
                <a:solidFill>
                  <a:srgbClr val="002060"/>
                </a:solidFill>
                <a:latin typeface="Bookman Old Style" pitchFamily="18" charset="0"/>
              </a:rPr>
              <a:t> о </a:t>
            </a:r>
            <a:r>
              <a:rPr lang="ru-RU" sz="4800" b="1" dirty="0" err="1" smtClean="0">
                <a:solidFill>
                  <a:srgbClr val="002060"/>
                </a:solidFill>
                <a:latin typeface="Bookman Old Style" pitchFamily="18" charset="0"/>
              </a:rPr>
              <a:t>п</a:t>
            </a:r>
            <a:r>
              <a:rPr lang="ru-RU" sz="4800" dirty="0">
                <a:solidFill>
                  <a:srgbClr val="002060"/>
                </a:solidFill>
                <a:latin typeface="Bookman Old Style" pitchFamily="18" charset="0"/>
              </a:rPr>
              <a:t> 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от </a:t>
            </a:r>
            <a:r>
              <a:rPr lang="ru-RU" sz="3200" dirty="0" err="1">
                <a:solidFill>
                  <a:schemeClr val="accent3">
                    <a:lumMod val="50000"/>
                  </a:schemeClr>
                </a:solidFill>
                <a:hlinkClick r:id="rId2" tooltip="Древнегреческий язык"/>
              </a:rPr>
              <a:t>др.-греч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hlinkClick r:id="rId2" tooltip="Древнегреческий язык"/>
              </a:rPr>
              <a:t>.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3200" i="1" dirty="0" err="1">
                <a:solidFill>
                  <a:schemeClr val="accent3">
                    <a:lumMod val="50000"/>
                  </a:schemeClr>
                </a:solidFill>
              </a:rPr>
              <a:t>τρόπος </a:t>
            </a:r>
            <a:r>
              <a:rPr lang="ru-RU" sz="3200" i="1" dirty="0">
                <a:solidFill>
                  <a:schemeClr val="accent3">
                    <a:lumMod val="50000"/>
                  </a:schemeClr>
                </a:solidFill>
              </a:rPr>
              <a:t>— оборот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) 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—</a:t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в художественном произведении слова и выражения, используемые в </a:t>
            </a:r>
            <a:r>
              <a:rPr lang="ru-RU" sz="3200" i="1" dirty="0">
                <a:solidFill>
                  <a:srgbClr val="002060"/>
                </a:solidFill>
              </a:rPr>
              <a:t>переносном значении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с целью усилить образность языка, художественную выразительность речи.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59403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</a:rPr>
              <a:t>Поговорим  о разновидностях </a:t>
            </a:r>
          </a:p>
          <a:p>
            <a:pPr algn="ctr"/>
            <a:r>
              <a:rPr lang="ru-RU" sz="3200" i="1" dirty="0" smtClean="0">
                <a:solidFill>
                  <a:srgbClr val="002060"/>
                </a:solidFill>
              </a:rPr>
              <a:t>тропов…</a:t>
            </a:r>
            <a:endParaRPr lang="ru-RU" sz="32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792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М е т а ́</a:t>
            </a:r>
            <a:r>
              <a:rPr lang="ru-RU" sz="5400" b="1" dirty="0" err="1" smtClean="0"/>
              <a:t>ф</a:t>
            </a:r>
            <a:r>
              <a:rPr lang="ru-RU" sz="5400" b="1" dirty="0" smtClean="0"/>
              <a:t> о </a:t>
            </a:r>
            <a:r>
              <a:rPr lang="ru-RU" sz="5400" b="1" dirty="0" err="1" smtClean="0"/>
              <a:t>р</a:t>
            </a:r>
            <a:r>
              <a:rPr lang="ru-RU" sz="5400" b="1" dirty="0" smtClean="0"/>
              <a:t> а</a:t>
            </a:r>
            <a:r>
              <a:rPr lang="ru-RU" sz="5400" dirty="0" smtClean="0"/>
              <a:t> 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4032448" cy="56886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/>
              <a:t>от</a:t>
            </a:r>
            <a:r>
              <a:rPr lang="ru-RU" sz="2800" dirty="0"/>
              <a:t> </a:t>
            </a:r>
            <a:r>
              <a:rPr lang="ru-RU" sz="2800" dirty="0" err="1">
                <a:hlinkClick r:id="rId2" tooltip="Древнегреческий язык"/>
              </a:rPr>
              <a:t>др.-греч</a:t>
            </a:r>
            <a:r>
              <a:rPr lang="ru-RU" sz="2800" dirty="0">
                <a:hlinkClick r:id="rId2" tooltip="Древнегреческий язык"/>
              </a:rPr>
              <a:t>.</a:t>
            </a:r>
            <a:r>
              <a:rPr lang="ru-RU" sz="2800" dirty="0"/>
              <a:t> </a:t>
            </a:r>
            <a:r>
              <a:rPr lang="ru-RU" sz="2800" dirty="0" err="1"/>
              <a:t>μεταφορά </a:t>
            </a:r>
            <a:r>
              <a:rPr lang="ru-RU" sz="2800" dirty="0"/>
              <a:t>— «перенос», «переносное значение</a:t>
            </a:r>
            <a:r>
              <a:rPr lang="ru-RU" sz="2800" dirty="0" smtClean="0"/>
              <a:t>» </a:t>
            </a:r>
            <a:r>
              <a:rPr lang="ru-RU" sz="2800" dirty="0"/>
              <a:t>— </a:t>
            </a:r>
            <a:r>
              <a:rPr lang="ru-RU" sz="2800" dirty="0">
                <a:hlinkClick r:id="rId3" tooltip="Троп"/>
              </a:rPr>
              <a:t>троп</a:t>
            </a:r>
            <a:r>
              <a:rPr lang="ru-RU" sz="2800" dirty="0"/>
              <a:t>, </a:t>
            </a:r>
            <a:r>
              <a:rPr lang="ru-RU" sz="2800" b="1" dirty="0" smtClean="0"/>
              <a:t>в </a:t>
            </a:r>
            <a:r>
              <a:rPr lang="ru-RU" sz="2800" b="1" dirty="0"/>
              <a:t>основе </a:t>
            </a:r>
            <a:r>
              <a:rPr lang="ru-RU" sz="2800" dirty="0"/>
              <a:t>которого лежит </a:t>
            </a:r>
            <a:r>
              <a:rPr lang="ru-RU" sz="2800" b="1" dirty="0"/>
              <a:t>неназванное сравнение предмета с каким-либо другим на основании их </a:t>
            </a:r>
            <a:r>
              <a:rPr lang="ru-RU" sz="2800" b="1" u="sng" dirty="0"/>
              <a:t>общего</a:t>
            </a:r>
            <a:r>
              <a:rPr lang="ru-RU" sz="2800" b="1" dirty="0"/>
              <a:t> признака.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11960" y="1052736"/>
            <a:ext cx="4464496" cy="561662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Теплый </a:t>
            </a:r>
            <a:r>
              <a:rPr lang="ru-RU" b="1" dirty="0" smtClean="0"/>
              <a:t>бархат ночи </a:t>
            </a:r>
            <a:r>
              <a:rPr lang="ru-RU" dirty="0" smtClean="0"/>
              <a:t>богато расшит, украшен голубым </a:t>
            </a:r>
            <a:r>
              <a:rPr lang="ru-RU" b="1" dirty="0" smtClean="0"/>
              <a:t>серебром огней…(М.Горький)</a:t>
            </a:r>
          </a:p>
          <a:p>
            <a:r>
              <a:rPr lang="ru-RU" b="1" dirty="0" smtClean="0"/>
              <a:t>Барка жизни</a:t>
            </a:r>
            <a:r>
              <a:rPr lang="ru-RU" dirty="0" smtClean="0"/>
              <a:t> встала </a:t>
            </a:r>
            <a:r>
              <a:rPr lang="ru-RU" b="1" dirty="0" smtClean="0"/>
              <a:t>На</a:t>
            </a:r>
            <a:r>
              <a:rPr lang="ru-RU" dirty="0" smtClean="0"/>
              <a:t> большой </a:t>
            </a:r>
            <a:r>
              <a:rPr lang="ru-RU" b="1" dirty="0" smtClean="0"/>
              <a:t>мели</a:t>
            </a:r>
            <a:r>
              <a:rPr lang="ru-RU" dirty="0" smtClean="0"/>
              <a:t> </a:t>
            </a:r>
            <a:r>
              <a:rPr lang="ru-RU" b="1" dirty="0" smtClean="0"/>
              <a:t>(А.Блок)</a:t>
            </a:r>
          </a:p>
          <a:p>
            <a:r>
              <a:rPr lang="ru-RU" dirty="0" smtClean="0"/>
              <a:t>…</a:t>
            </a:r>
            <a:r>
              <a:rPr lang="ru-RU" b="1" dirty="0" smtClean="0"/>
              <a:t>пожаром зари Сожжено </a:t>
            </a:r>
            <a:r>
              <a:rPr lang="ru-RU" dirty="0" smtClean="0"/>
              <a:t>и раздвинуто бледное </a:t>
            </a:r>
            <a:r>
              <a:rPr lang="ru-RU" b="1" dirty="0" smtClean="0"/>
              <a:t>небо (А.Блок)</a:t>
            </a:r>
          </a:p>
          <a:p>
            <a:r>
              <a:rPr lang="ru-RU" dirty="0" smtClean="0"/>
              <a:t>…путь человека от рождения до смерти – это поездка в телеге по рытвинам и ухабам жизненных передряг </a:t>
            </a:r>
            <a:r>
              <a:rPr lang="ru-RU" b="1" dirty="0" smtClean="0"/>
              <a:t>(А.Пушкин) – </a:t>
            </a:r>
            <a:r>
              <a:rPr lang="ru-RU" b="1" i="1" dirty="0" smtClean="0"/>
              <a:t>развернутая метафора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2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0"/>
                            </p:stCondLst>
                            <p:childTnLst>
                              <p:par>
                                <p:cTn id="3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800" b="1" dirty="0" smtClean="0"/>
              <a:t>Э </a:t>
            </a:r>
            <a:r>
              <a:rPr lang="ru-RU" sz="4800" b="1" dirty="0" err="1" smtClean="0"/>
              <a:t>п</a:t>
            </a:r>
            <a:r>
              <a:rPr lang="ru-RU" sz="4800" b="1" dirty="0" smtClean="0"/>
              <a:t> и′ т е т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4248472" cy="573325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/>
              <a:t>    от</a:t>
            </a:r>
            <a:r>
              <a:rPr lang="ru-RU" sz="2000" dirty="0"/>
              <a:t> </a:t>
            </a:r>
            <a:r>
              <a:rPr lang="ru-RU" sz="2000" dirty="0" err="1">
                <a:hlinkClick r:id="rId2" tooltip="Древнегреческий язык"/>
              </a:rPr>
              <a:t>др.-греч</a:t>
            </a:r>
            <a:r>
              <a:rPr lang="ru-RU" sz="2000" dirty="0">
                <a:hlinkClick r:id="rId2" tooltip="Древнегреческий язык"/>
              </a:rPr>
              <a:t>.</a:t>
            </a:r>
            <a:r>
              <a:rPr lang="ru-RU" sz="2000" dirty="0"/>
              <a:t> </a:t>
            </a:r>
            <a:r>
              <a:rPr lang="ru-RU" sz="2000" dirty="0" err="1"/>
              <a:t>ἐπίθετον </a:t>
            </a:r>
            <a:r>
              <a:rPr lang="ru-RU" sz="2000" dirty="0"/>
              <a:t>— «приложенное</a:t>
            </a:r>
            <a:r>
              <a:rPr lang="ru-RU" sz="2000" dirty="0" smtClean="0"/>
              <a:t>» — образное определение предмета, явления. </a:t>
            </a:r>
            <a:r>
              <a:rPr lang="ru-RU" dirty="0" smtClean="0"/>
              <a:t>Выражается </a:t>
            </a:r>
            <a:r>
              <a:rPr lang="ru-RU" dirty="0"/>
              <a:t>преимущественно </a:t>
            </a:r>
            <a:r>
              <a:rPr lang="ru-RU" u="sng" dirty="0">
                <a:hlinkClick r:id="rId3" tooltip="Имя прилагательное"/>
              </a:rPr>
              <a:t>именем прилагательным</a:t>
            </a:r>
            <a:r>
              <a:rPr lang="ru-RU" dirty="0"/>
              <a:t>, но также </a:t>
            </a:r>
            <a:r>
              <a:rPr lang="ru-RU" dirty="0">
                <a:hlinkClick r:id="rId4" tooltip="Наречие"/>
              </a:rPr>
              <a:t>наречием</a:t>
            </a:r>
            <a:r>
              <a:rPr lang="ru-RU" dirty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(«</a:t>
            </a:r>
            <a:r>
              <a:rPr lang="ru-RU" dirty="0"/>
              <a:t>горячо любить»), </a:t>
            </a:r>
            <a:endParaRPr lang="ru-RU" dirty="0" smtClean="0"/>
          </a:p>
          <a:p>
            <a:pPr algn="ctr">
              <a:buNone/>
            </a:pPr>
            <a:r>
              <a:rPr lang="ru-RU" dirty="0" smtClean="0">
                <a:hlinkClick r:id="rId5" tooltip="Имя существительное"/>
              </a:rPr>
              <a:t>именем </a:t>
            </a:r>
            <a:r>
              <a:rPr lang="ru-RU" dirty="0">
                <a:hlinkClick r:id="rId5" tooltip="Имя существительное"/>
              </a:rPr>
              <a:t>существительным</a:t>
            </a:r>
            <a:r>
              <a:rPr lang="ru-RU" dirty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(«</a:t>
            </a:r>
            <a:r>
              <a:rPr lang="ru-RU" dirty="0"/>
              <a:t>веселья шум»), числительным </a:t>
            </a:r>
            <a:r>
              <a:rPr lang="ru-RU" dirty="0" smtClean="0"/>
              <a:t>(</a:t>
            </a:r>
            <a:r>
              <a:rPr lang="ru-RU" dirty="0"/>
              <a:t>вторая жизнь), </a:t>
            </a:r>
            <a:endParaRPr lang="ru-RU" dirty="0" smtClean="0"/>
          </a:p>
          <a:p>
            <a:pPr algn="ctr">
              <a:buNone/>
            </a:pPr>
            <a:r>
              <a:rPr lang="ru-RU" dirty="0" smtClean="0">
                <a:hlinkClick r:id="rId6" tooltip="Инфинитив"/>
              </a:rPr>
              <a:t>инфинитивом</a:t>
            </a:r>
            <a:r>
              <a:rPr lang="ru-RU" dirty="0"/>
              <a:t> («желание забыться»).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139952" y="980728"/>
            <a:ext cx="4680520" cy="58772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Железная воля, </a:t>
            </a:r>
            <a:endParaRPr lang="ru-RU" sz="2800" dirty="0" smtClean="0"/>
          </a:p>
          <a:p>
            <a:r>
              <a:rPr lang="ru-RU" sz="2800" dirty="0" smtClean="0"/>
              <a:t>золотой </a:t>
            </a:r>
            <a:r>
              <a:rPr lang="ru-RU" sz="2800" dirty="0" smtClean="0"/>
              <a:t>характер, </a:t>
            </a:r>
            <a:endParaRPr lang="ru-RU" sz="2800" dirty="0" smtClean="0"/>
          </a:p>
          <a:p>
            <a:r>
              <a:rPr lang="ru-RU" sz="2800" dirty="0" smtClean="0"/>
              <a:t>горячая </a:t>
            </a:r>
            <a:r>
              <a:rPr lang="ru-RU" sz="2800" dirty="0" smtClean="0"/>
              <a:t>кровь, </a:t>
            </a:r>
            <a:endParaRPr lang="ru-RU" sz="2800" dirty="0" smtClean="0"/>
          </a:p>
          <a:p>
            <a:r>
              <a:rPr lang="ru-RU" sz="2800" dirty="0" smtClean="0"/>
              <a:t>мотыльковая </a:t>
            </a:r>
            <a:r>
              <a:rPr lang="ru-RU" sz="2800" dirty="0" smtClean="0"/>
              <a:t>красота, </a:t>
            </a:r>
            <a:endParaRPr lang="ru-RU" sz="2800" dirty="0" smtClean="0"/>
          </a:p>
          <a:p>
            <a:r>
              <a:rPr lang="ru-RU" sz="2800" dirty="0" smtClean="0"/>
              <a:t>цветастая радость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467600" cy="72494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/>
              <a:t>О к с </a:t>
            </a:r>
            <a:r>
              <a:rPr lang="ru-RU" sz="4000" b="1" dirty="0" err="1" smtClean="0"/>
              <a:t>ю</a:t>
            </a:r>
            <a:r>
              <a:rPr lang="ru-RU" sz="4000" b="1" smtClean="0"/>
              <a:t> ′м </a:t>
            </a:r>
            <a:r>
              <a:rPr lang="ru-RU" sz="4000" b="1" dirty="0" smtClean="0"/>
              <a:t>о </a:t>
            </a:r>
            <a:r>
              <a:rPr lang="ru-RU" sz="4000" b="1" dirty="0" err="1" smtClean="0"/>
              <a:t>р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о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н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276872"/>
            <a:ext cx="4427984" cy="3895328"/>
          </a:xfrm>
        </p:spPr>
        <p:txBody>
          <a:bodyPr/>
          <a:lstStyle/>
          <a:p>
            <a:pPr algn="ctr"/>
            <a:r>
              <a:rPr lang="ru-RU" sz="3600" dirty="0" smtClean="0"/>
              <a:t>Соединение </a:t>
            </a:r>
            <a:r>
              <a:rPr lang="ru-RU" sz="3600" b="1" dirty="0" smtClean="0"/>
              <a:t>несовместимых </a:t>
            </a:r>
            <a:r>
              <a:rPr lang="ru-RU" sz="3600" dirty="0" smtClean="0"/>
              <a:t>понятий: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628800"/>
            <a:ext cx="4190184" cy="52292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горячий снег</a:t>
            </a:r>
          </a:p>
          <a:p>
            <a:r>
              <a:rPr lang="ru-RU" sz="3600" dirty="0" smtClean="0"/>
              <a:t>грустная радость</a:t>
            </a:r>
          </a:p>
          <a:p>
            <a:r>
              <a:rPr lang="ru-RU" sz="3600" dirty="0" smtClean="0"/>
              <a:t>тоска веселая</a:t>
            </a:r>
          </a:p>
          <a:p>
            <a:r>
              <a:rPr lang="ru-RU" sz="3600" dirty="0" smtClean="0"/>
              <a:t>красоты их </a:t>
            </a:r>
            <a:r>
              <a:rPr lang="ru-RU" sz="3600" dirty="0" smtClean="0"/>
              <a:t>безобразной.</a:t>
            </a:r>
            <a:endParaRPr lang="ru-RU" sz="36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809184" cy="792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/>
              <a:t>Г и </a:t>
            </a:r>
            <a:r>
              <a:rPr lang="ru-RU" sz="4000" b="1" dirty="0" err="1" smtClean="0"/>
              <a:t>п</a:t>
            </a:r>
            <a:r>
              <a:rPr lang="ru-RU" sz="4000" b="1" dirty="0" smtClean="0"/>
              <a:t> е ́</a:t>
            </a:r>
            <a:r>
              <a:rPr lang="ru-RU" sz="4000" b="1" dirty="0" err="1" smtClean="0"/>
              <a:t>р</a:t>
            </a:r>
            <a:r>
              <a:rPr lang="ru-RU" sz="4000" b="1" dirty="0" smtClean="0"/>
              <a:t> б о л а</a:t>
            </a:r>
            <a:r>
              <a:rPr lang="ru-RU" sz="4000" dirty="0" smtClean="0"/>
              <a:t> 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52736"/>
            <a:ext cx="4427984" cy="580526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sz="2800" dirty="0" smtClean="0"/>
              <a:t>из</a:t>
            </a:r>
            <a:r>
              <a:rPr lang="ru-RU" sz="2800" dirty="0"/>
              <a:t> </a:t>
            </a:r>
            <a:r>
              <a:rPr lang="ru-RU" sz="2800" dirty="0" err="1">
                <a:hlinkClick r:id="rId2" tooltip="Древнегреческий язык"/>
              </a:rPr>
              <a:t>др.-греч</a:t>
            </a:r>
            <a:r>
              <a:rPr lang="ru-RU" sz="2800" dirty="0">
                <a:hlinkClick r:id="rId2" tooltip="Древнегреческий язык"/>
              </a:rPr>
              <a:t>.</a:t>
            </a:r>
            <a:r>
              <a:rPr lang="ru-RU" sz="2800" dirty="0"/>
              <a:t> </a:t>
            </a:r>
            <a:r>
              <a:rPr lang="ru-RU" sz="2800" dirty="0" err="1"/>
              <a:t>ὑπερβολή </a:t>
            </a:r>
            <a:r>
              <a:rPr lang="ru-RU" sz="2800" dirty="0"/>
              <a:t>«</a:t>
            </a:r>
            <a:r>
              <a:rPr lang="ru-RU" sz="2800" dirty="0" smtClean="0"/>
              <a:t>переход; </a:t>
            </a:r>
            <a:r>
              <a:rPr lang="ru-RU" sz="2800" dirty="0"/>
              <a:t>чрезмерность, избыток; преувеличение</a:t>
            </a:r>
            <a:r>
              <a:rPr lang="ru-RU" sz="2800" dirty="0" smtClean="0"/>
              <a:t>»</a:t>
            </a:r>
            <a:r>
              <a:rPr lang="ru-RU" sz="2800" dirty="0"/>
              <a:t> — </a:t>
            </a:r>
            <a:r>
              <a:rPr lang="ru-RU" sz="2800" dirty="0">
                <a:hlinkClick r:id="rId3" tooltip="Стилистическая фигура"/>
              </a:rPr>
              <a:t>стилистическая фигура</a:t>
            </a:r>
            <a:r>
              <a:rPr lang="ru-RU" sz="2800" dirty="0"/>
              <a:t> явного и </a:t>
            </a:r>
            <a:r>
              <a:rPr lang="ru-RU" sz="2800" dirty="0" smtClean="0"/>
              <a:t>намеренного</a:t>
            </a:r>
          </a:p>
          <a:p>
            <a:pPr algn="ctr">
              <a:buNone/>
            </a:pPr>
            <a:r>
              <a:rPr lang="ru-RU" sz="2800" dirty="0"/>
              <a:t> </a:t>
            </a:r>
            <a:r>
              <a:rPr lang="ru-RU" sz="2800" u="sng" dirty="0">
                <a:hlinkClick r:id="rId4" tooltip="Преувеличение (paĝo ne ekzistas)"/>
              </a:rPr>
              <a:t>преувеличения</a:t>
            </a:r>
            <a:r>
              <a:rPr lang="ru-RU" sz="2800" dirty="0"/>
              <a:t>, с целью усиления </a:t>
            </a:r>
            <a:endParaRPr lang="ru-RU" sz="2800" dirty="0" smtClean="0"/>
          </a:p>
          <a:p>
            <a:pPr algn="ctr">
              <a:buNone/>
            </a:pPr>
            <a:r>
              <a:rPr lang="ru-RU" sz="2800" dirty="0" smtClean="0">
                <a:hlinkClick r:id="rId5" tooltip="Выразительность (paĝo ne ekzistas)"/>
              </a:rPr>
              <a:t>выразительности</a:t>
            </a:r>
            <a:r>
              <a:rPr lang="ru-RU" sz="2800" dirty="0"/>
              <a:t> и подчёркивания сказанной мысли, например «я говорил это тысячу раз» или «нам еды на полгода хватит».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67944" y="1412776"/>
            <a:ext cx="4896544" cy="51480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 сто сорок солнц закат пылал </a:t>
            </a:r>
            <a:r>
              <a:rPr lang="ru-RU" sz="2800" b="1" dirty="0" smtClean="0"/>
              <a:t>(В.Маяковский)</a:t>
            </a:r>
          </a:p>
          <a:p>
            <a:pPr algn="ctr"/>
            <a:r>
              <a:rPr lang="ru-RU" sz="2800" dirty="0" smtClean="0"/>
              <a:t>Раздирает рот зевота шире Мексиканского залива </a:t>
            </a:r>
            <a:r>
              <a:rPr lang="ru-RU" sz="2800" b="1" dirty="0" smtClean="0"/>
              <a:t>(В.Маяковский)</a:t>
            </a:r>
          </a:p>
          <a:p>
            <a:pPr algn="ctr"/>
            <a:r>
              <a:rPr lang="ru-RU" sz="2800" dirty="0" smtClean="0"/>
              <a:t>Ожидать целую вечность</a:t>
            </a:r>
          </a:p>
          <a:p>
            <a:pPr algn="ctr"/>
            <a:r>
              <a:rPr lang="ru-RU" sz="2800" dirty="0" smtClean="0"/>
              <a:t>Любить до безумия</a:t>
            </a:r>
          </a:p>
          <a:p>
            <a:pPr algn="ctr"/>
            <a:r>
              <a:rPr lang="ru-RU" sz="2800" dirty="0" smtClean="0"/>
              <a:t>Испугаться до смерти</a:t>
            </a:r>
          </a:p>
          <a:p>
            <a:pPr algn="ctr"/>
            <a:r>
              <a:rPr lang="ru-RU" sz="2800" dirty="0" smtClean="0"/>
              <a:t>Всю жизнь мечтать</a:t>
            </a:r>
          </a:p>
          <a:p>
            <a:pPr algn="ctr"/>
            <a:r>
              <a:rPr lang="ru-RU" sz="2800" dirty="0" smtClean="0"/>
              <a:t>Задушить в объятиях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0"/>
                            </p:stCondLst>
                            <p:childTnLst>
                              <p:par>
                                <p:cTn id="5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800" b="1" dirty="0" smtClean="0"/>
              <a:t>Л и т о́ т 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700808"/>
            <a:ext cx="4211960" cy="51571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dirty="0"/>
              <a:t> </a:t>
            </a:r>
            <a:r>
              <a:rPr lang="ru-RU" sz="3200" b="1" dirty="0"/>
              <a:t>литотес</a:t>
            </a:r>
            <a:r>
              <a:rPr lang="ru-RU" sz="3200" dirty="0"/>
              <a:t> (от </a:t>
            </a:r>
            <a:r>
              <a:rPr lang="ru-RU" sz="3200" dirty="0" err="1">
                <a:hlinkClick r:id="rId2" tooltip="Древнегреческий язык"/>
              </a:rPr>
              <a:t>др.-греч</a:t>
            </a:r>
            <a:r>
              <a:rPr lang="ru-RU" sz="3200" dirty="0">
                <a:hlinkClick r:id="rId2" tooltip="Древнегреческий язык"/>
              </a:rPr>
              <a:t>.</a:t>
            </a:r>
            <a:r>
              <a:rPr lang="ru-RU" sz="3200" dirty="0"/>
              <a:t> </a:t>
            </a:r>
            <a:r>
              <a:rPr lang="ru-RU" sz="3200" dirty="0" err="1"/>
              <a:t>λιτότης </a:t>
            </a:r>
            <a:r>
              <a:rPr lang="ru-RU" sz="3200" dirty="0"/>
              <a:t>— простота, малость, </a:t>
            </a:r>
            <a:r>
              <a:rPr lang="ru-RU" sz="3200" dirty="0" smtClean="0"/>
              <a:t>умеренность)</a:t>
            </a:r>
            <a:r>
              <a:rPr lang="ru-RU" sz="3200" dirty="0"/>
              <a:t> — </a:t>
            </a:r>
            <a:r>
              <a:rPr lang="ru-RU" sz="3200" dirty="0">
                <a:hlinkClick r:id="rId3" tooltip="Троп"/>
              </a:rPr>
              <a:t>троп</a:t>
            </a:r>
            <a:r>
              <a:rPr lang="ru-RU" sz="3200" dirty="0"/>
              <a:t>, имеющий значение </a:t>
            </a:r>
            <a:r>
              <a:rPr lang="ru-RU" sz="3200" b="1" dirty="0"/>
              <a:t>преуменьшения или нарочного смягчения.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23928" y="1268760"/>
            <a:ext cx="5220072" cy="558924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Ваш шпиц, прелестный шпиц, не более </a:t>
            </a:r>
            <a:r>
              <a:rPr lang="ru-RU" sz="3200" b="1" dirty="0" smtClean="0"/>
              <a:t>наперстка</a:t>
            </a:r>
            <a:r>
              <a:rPr lang="ru-RU" sz="3200" dirty="0" smtClean="0"/>
              <a:t>…</a:t>
            </a:r>
          </a:p>
          <a:p>
            <a:pPr algn="ctr">
              <a:buNone/>
            </a:pPr>
            <a:r>
              <a:rPr lang="ru-RU" sz="3200" b="1" dirty="0" smtClean="0"/>
              <a:t>(А.Грибоедов)</a:t>
            </a:r>
          </a:p>
          <a:p>
            <a:pPr algn="ctr"/>
            <a:r>
              <a:rPr lang="ru-RU" sz="3200" dirty="0" smtClean="0"/>
              <a:t>Капля в море</a:t>
            </a:r>
          </a:p>
          <a:p>
            <a:pPr algn="ctr"/>
            <a:r>
              <a:rPr lang="ru-RU" sz="3200" dirty="0" smtClean="0"/>
              <a:t>Кот наплакал</a:t>
            </a:r>
          </a:p>
          <a:p>
            <a:pPr algn="ctr"/>
            <a:r>
              <a:rPr lang="ru-RU" sz="3200" dirty="0" smtClean="0"/>
              <a:t>Глоток воды</a:t>
            </a:r>
          </a:p>
          <a:p>
            <a:pPr algn="ctr"/>
            <a:r>
              <a:rPr lang="ru-RU" sz="3200" dirty="0" smtClean="0"/>
              <a:t>Рукой подать</a:t>
            </a:r>
          </a:p>
          <a:p>
            <a:pPr algn="ctr"/>
            <a:r>
              <a:rPr lang="ru-RU" sz="3200" dirty="0" smtClean="0"/>
              <a:t>Ни гроша</a:t>
            </a:r>
          </a:p>
          <a:p>
            <a:pPr algn="ctr"/>
            <a:r>
              <a:rPr lang="ru-RU" sz="3200" dirty="0" smtClean="0"/>
              <a:t>Ни капли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С </a:t>
            </a:r>
            <a:r>
              <a:rPr lang="ru-RU" sz="4400" b="1" dirty="0" err="1" smtClean="0"/>
              <a:t>р</a:t>
            </a:r>
            <a:r>
              <a:rPr lang="ru-RU" sz="4400" b="1" dirty="0" smtClean="0"/>
              <a:t> а в </a:t>
            </a:r>
            <a:r>
              <a:rPr lang="ru-RU" sz="4400" b="1" dirty="0" err="1" smtClean="0"/>
              <a:t>н</a:t>
            </a:r>
            <a:r>
              <a:rPr lang="ru-RU" sz="4400" b="1" dirty="0" smtClean="0"/>
              <a:t> е́ </a:t>
            </a:r>
            <a:r>
              <a:rPr lang="ru-RU" sz="4400" b="1" dirty="0" err="1" smtClean="0"/>
              <a:t>н</a:t>
            </a:r>
            <a:r>
              <a:rPr lang="ru-RU" sz="4400" b="1" dirty="0" smtClean="0"/>
              <a:t> и 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28800"/>
            <a:ext cx="3635896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Уподобление по </a:t>
            </a:r>
          </a:p>
          <a:p>
            <a:pPr algn="ctr">
              <a:buNone/>
            </a:pPr>
            <a:r>
              <a:rPr lang="ru-RU" sz="3200" dirty="0" smtClean="0"/>
              <a:t>какому-либо </a:t>
            </a:r>
            <a:r>
              <a:rPr lang="ru-RU" sz="3200" b="1" dirty="0" smtClean="0"/>
              <a:t>общему признаку </a:t>
            </a:r>
            <a:r>
              <a:rPr lang="ru-RU" sz="3200" dirty="0" smtClean="0"/>
              <a:t>(сравнительный оборот, творительный сравнения)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275856" y="980728"/>
            <a:ext cx="5868144" cy="5616624"/>
          </a:xfrm>
        </p:spPr>
        <p:txBody>
          <a:bodyPr>
            <a:noAutofit/>
          </a:bodyPr>
          <a:lstStyle/>
          <a:p>
            <a:r>
              <a:rPr lang="ru-RU" sz="2600" dirty="0" smtClean="0"/>
              <a:t>Небо </a:t>
            </a:r>
            <a:r>
              <a:rPr lang="ru-RU" sz="2600" b="1" dirty="0" smtClean="0"/>
              <a:t>как</a:t>
            </a:r>
            <a:r>
              <a:rPr lang="ru-RU" sz="2600" dirty="0" smtClean="0"/>
              <a:t> колокол, месяц – язык </a:t>
            </a:r>
            <a:r>
              <a:rPr lang="ru-RU" sz="2600" b="1" dirty="0" smtClean="0"/>
              <a:t>(С.Есенин)</a:t>
            </a:r>
          </a:p>
          <a:p>
            <a:r>
              <a:rPr lang="ru-RU" sz="2600" dirty="0" smtClean="0"/>
              <a:t>На глаза осторожной кошки похожи твои глаза </a:t>
            </a:r>
            <a:r>
              <a:rPr lang="ru-RU" sz="2600" b="1" dirty="0" smtClean="0"/>
              <a:t>(А.Ахматова)</a:t>
            </a:r>
          </a:p>
          <a:p>
            <a:r>
              <a:rPr lang="ru-RU" sz="2600" dirty="0" smtClean="0"/>
              <a:t>… золотого, </a:t>
            </a:r>
            <a:r>
              <a:rPr lang="ru-RU" sz="2600" b="1" dirty="0" smtClean="0"/>
              <a:t>как</a:t>
            </a:r>
            <a:r>
              <a:rPr lang="ru-RU" sz="2600" dirty="0" smtClean="0"/>
              <a:t> небо, </a:t>
            </a:r>
            <a:r>
              <a:rPr lang="ru-RU" sz="2600" dirty="0" smtClean="0"/>
              <a:t>... </a:t>
            </a:r>
            <a:r>
              <a:rPr lang="ru-RU" sz="2600" b="1" dirty="0" smtClean="0"/>
              <a:t>(А.Блок</a:t>
            </a:r>
            <a:r>
              <a:rPr lang="ru-RU" sz="2600" b="1" dirty="0" smtClean="0"/>
              <a:t>)</a:t>
            </a:r>
          </a:p>
          <a:p>
            <a:r>
              <a:rPr lang="ru-RU" sz="2600" dirty="0" smtClean="0"/>
              <a:t>Закружилась листва.., </a:t>
            </a:r>
            <a:r>
              <a:rPr lang="ru-RU" sz="2600" b="1" dirty="0" smtClean="0"/>
              <a:t>словно</a:t>
            </a:r>
            <a:r>
              <a:rPr lang="ru-RU" sz="2600" dirty="0" smtClean="0"/>
              <a:t> бабочек легкая стая </a:t>
            </a:r>
            <a:r>
              <a:rPr lang="ru-RU" sz="2600" b="1" dirty="0" smtClean="0"/>
              <a:t>(С.Есенин)</a:t>
            </a:r>
          </a:p>
          <a:p>
            <a:r>
              <a:rPr lang="ru-RU" sz="2600" dirty="0" smtClean="0"/>
              <a:t> </a:t>
            </a:r>
            <a:r>
              <a:rPr lang="ru-RU" sz="2600" b="1" dirty="0" smtClean="0"/>
              <a:t>Ягненочком</a:t>
            </a:r>
            <a:r>
              <a:rPr lang="ru-RU" sz="2600" dirty="0" smtClean="0"/>
              <a:t> кудрявый месяц Гуляет в голубой траве </a:t>
            </a:r>
            <a:r>
              <a:rPr lang="ru-RU" sz="2600" b="1" dirty="0" smtClean="0"/>
              <a:t>(С.Есенин)</a:t>
            </a:r>
          </a:p>
          <a:p>
            <a:r>
              <a:rPr lang="ru-RU" sz="2600" dirty="0" smtClean="0"/>
              <a:t>Под ним струя </a:t>
            </a:r>
            <a:r>
              <a:rPr lang="ru-RU" sz="2600" b="1" dirty="0" smtClean="0"/>
              <a:t>светлей</a:t>
            </a:r>
            <a:r>
              <a:rPr lang="ru-RU" sz="2600" dirty="0" smtClean="0"/>
              <a:t> лазури… </a:t>
            </a:r>
            <a:r>
              <a:rPr lang="ru-RU" sz="2600" b="1" dirty="0" smtClean="0"/>
              <a:t>(М.Лермонтов)</a:t>
            </a:r>
            <a:endParaRPr lang="ru-RU" sz="2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 err="1" smtClean="0"/>
              <a:t>Аллего́рия</a:t>
            </a:r>
            <a:r>
              <a:rPr lang="ru-RU" sz="4400" b="1" dirty="0" smtClean="0"/>
              <a:t> 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(</a:t>
            </a:r>
            <a:r>
              <a:rPr lang="ru-RU" sz="2800" dirty="0">
                <a:hlinkClick r:id="rId2" tooltip="Иносказание"/>
              </a:rPr>
              <a:t>иносказание</a:t>
            </a:r>
            <a:r>
              <a:rPr lang="ru-RU" sz="2800" dirty="0"/>
              <a:t>) — </a:t>
            </a:r>
            <a:r>
              <a:rPr lang="ru-RU" sz="2800" b="1" dirty="0"/>
              <a:t>условное изображение </a:t>
            </a:r>
            <a:r>
              <a:rPr lang="ru-RU" sz="2800" dirty="0"/>
              <a:t>абстрактных </a:t>
            </a:r>
            <a:r>
              <a:rPr lang="ru-RU" sz="2800" dirty="0">
                <a:hlinkClick r:id="rId3" tooltip="Идея"/>
              </a:rPr>
              <a:t>идей</a:t>
            </a:r>
            <a:r>
              <a:rPr lang="ru-RU" sz="2800" dirty="0"/>
              <a:t> (</a:t>
            </a:r>
            <a:r>
              <a:rPr lang="ru-RU" sz="2800" dirty="0">
                <a:hlinkClick r:id="rId4" tooltip="Понятие"/>
              </a:rPr>
              <a:t>понятий</a:t>
            </a:r>
            <a:r>
              <a:rPr lang="ru-RU" sz="2800" dirty="0"/>
              <a:t>) посредством конкретного </a:t>
            </a:r>
            <a:r>
              <a:rPr lang="ru-RU" sz="2800" dirty="0" smtClean="0"/>
              <a:t>художественного</a:t>
            </a:r>
          </a:p>
          <a:p>
            <a:pPr algn="ctr">
              <a:buNone/>
            </a:pPr>
            <a:r>
              <a:rPr lang="ru-RU" sz="2800" dirty="0" smtClean="0">
                <a:hlinkClick r:id="rId5" tooltip="Образ"/>
              </a:rPr>
              <a:t>образа</a:t>
            </a:r>
            <a:r>
              <a:rPr lang="ru-RU" sz="2800" dirty="0" smtClean="0"/>
              <a:t> или</a:t>
            </a:r>
            <a:r>
              <a:rPr lang="ru-RU" sz="2800" dirty="0"/>
              <a:t> </a:t>
            </a:r>
            <a:r>
              <a:rPr lang="ru-RU" sz="2800" dirty="0">
                <a:hlinkClick r:id="rId6" tooltip="Диалог"/>
              </a:rPr>
              <a:t>диалога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Насмешки все над львами, над орлами. Кто что ни говори, хоть и животные – а все-таки цари </a:t>
            </a:r>
            <a:r>
              <a:rPr lang="ru-RU" sz="3200" b="1" dirty="0" smtClean="0"/>
              <a:t>(А.Грибоедов)</a:t>
            </a: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149</TotalTime>
  <Words>334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Средства выразительности речи</vt:lpstr>
      <vt:lpstr>Т р о п  (от др.-греч. τρόπος — оборот) —  в художественном произведении слова и выражения, используемые в переносном значении с целью усилить образность языка, художественную выразительность речи.</vt:lpstr>
      <vt:lpstr>М е т а ́ф о р а </vt:lpstr>
      <vt:lpstr>Э п и′ т е т</vt:lpstr>
      <vt:lpstr>О к с ю ′м о р о н</vt:lpstr>
      <vt:lpstr>Г и п е ́р б о л а </vt:lpstr>
      <vt:lpstr>Л и т о́ т а</vt:lpstr>
      <vt:lpstr>С р а в н е́ н и е</vt:lpstr>
      <vt:lpstr>Аллего́рия </vt:lpstr>
      <vt:lpstr>Олицетворе́ние</vt:lpstr>
      <vt:lpstr>И р о́ н и я</vt:lpstr>
      <vt:lpstr>Фразеологизмы -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Русак</dc:creator>
  <cp:lastModifiedBy>Admin</cp:lastModifiedBy>
  <cp:revision>22</cp:revision>
  <dcterms:created xsi:type="dcterms:W3CDTF">2011-11-29T17:46:36Z</dcterms:created>
  <dcterms:modified xsi:type="dcterms:W3CDTF">2017-11-08T13:39:57Z</dcterms:modified>
</cp:coreProperties>
</file>