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4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13573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Задание №11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43182"/>
            <a:ext cx="7854696" cy="2786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Знаки препинания в сложносочинённом </a:t>
            </a:r>
            <a:r>
              <a:rPr lang="ru-RU" sz="2800" b="1" dirty="0" smtClean="0"/>
              <a:t>и</a:t>
            </a:r>
            <a:endParaRPr lang="ru-RU" sz="2800" dirty="0" smtClean="0"/>
          </a:p>
          <a:p>
            <a:pPr algn="ctr"/>
            <a:r>
              <a:rPr lang="ru-RU" sz="2800" b="1" dirty="0" smtClean="0"/>
              <a:t>сложноподчинённом предложениях. Определение количества грамматических основ в предложении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 smtClean="0"/>
              <a:t>Алгоритм выполнения задания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поисках запятой, разделяющей части ССП, ориентируйтесь в первую очередь на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сочинительные союзы.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Помните, что союзы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ЖЕ, ТОЖЕ, ТАКЖЕ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стоят не между простыми предложениями, а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после первого слова второго предложения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(союз ЖЕ) и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внутри второго предложения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(союзы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ТОЖЕ, ТАКЖЕ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Помните о том, что сочинительные союзы могут связывать не только простые предложения в составе ССП, но и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однородные члены.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Запятая между однородными членами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не имеет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никакого отношения к ССП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Внимательно читайте задание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Обратите внимание,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сколько цифр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вас просят указать - одну или несколько. Учтите также, что, к сожалению, задание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КИМах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может быть сформулировано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некорректно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есть, например, вас просят указать всего одну запятую, стоящую между частями ССП, а в указанном предложении на самом деле не одна запятая, а две или более. И наоборот. Кроме того, задание может быть сформулировано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неопределённо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то ли одну запятую надо найти, то ли несколько. Поэтому тщательно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проверяйте каждую запятую!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/>
              <a:t>Средства связи частей СПП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1" y="1000108"/>
          <a:ext cx="8715436" cy="5429288"/>
        </p:xfrm>
        <a:graphic>
          <a:graphicData uri="http://schemas.openxmlformats.org/drawingml/2006/table">
            <a:tbl>
              <a:tblPr/>
              <a:tblGrid>
                <a:gridCol w="1867038"/>
                <a:gridCol w="2704995"/>
                <a:gridCol w="2143140"/>
                <a:gridCol w="2000263"/>
              </a:tblGrid>
              <a:tr h="36510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Подчинительные союзы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Союзные слова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6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Простые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Составные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Относительные местоимения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Местоимённые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наречия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8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Как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Когда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Чтобы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Пока</a:t>
                      </a:r>
                      <a:b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</a:b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Будто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Словно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Если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Раз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Едва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Лишь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Точно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Оттого 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Как будто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Потому 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Оттого 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Так как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 тех пор как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В связи с тем 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Лишь только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 тем чтобы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Ввиду того чтобы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Вследствие того 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Что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Кто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Какой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Который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Каков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Чей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Сколько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Где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Как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Когда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Куда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Откуда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Почему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112" marR="56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596743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Помните, что перед союзным словом КОТОРЫЙ может стоять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предлог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другое слово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Например: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Зрители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i="1" u="sng" dirty="0" smtClean="0">
                <a:latin typeface="Times New Roman" pitchFamily="18" charset="0"/>
                <a:cs typeface="Times New Roman" pitchFamily="18" charset="0"/>
              </a:rPr>
              <a:t>перед которыми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выступали артисты, аплодировали стоя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Не путайте придаточное предложение с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вводным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предложением, указывающим на источник сообщения.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Завтра, </a:t>
            </a:r>
            <a:r>
              <a:rPr lang="ru-RU" sz="9600" i="1" u="sng" dirty="0" smtClean="0">
                <a:latin typeface="Times New Roman" pitchFamily="18" charset="0"/>
                <a:cs typeface="Times New Roman" pitchFamily="18" charset="0"/>
              </a:rPr>
              <a:t>как предсказывали синоптики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будет дождь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Помните, что придаточное может находиться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не только после главного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а также то, что в предложении может быть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несколько придаточных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 Указываем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запятые, которые отделяют придаточные от главного или выделяют их.</a:t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Если придаточное стоит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 перед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главным, тогда подчинительный союз или союзное слово находится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в начале предложения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а после запятой, разделяющей главное и придаточное, этого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союза нет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но номер запятой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нужно указать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(Союз  …   ), 1 [  ].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Задание </a:t>
            </a:r>
            <a:r>
              <a:rPr lang="ru-RU" sz="3600" b="1" dirty="0" smtClean="0"/>
              <a:t>13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Пример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задания: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/>
              <a:t>«Среди предложений 25-27 найдите сложноподчинённое предложение с</a:t>
            </a:r>
            <a:r>
              <a:rPr lang="ru-RU" b="1" dirty="0" smtClean="0"/>
              <a:t> однородным </a:t>
            </a:r>
            <a:r>
              <a:rPr lang="ru-RU" dirty="0" smtClean="0"/>
              <a:t>подчинением придаточных. Напишите номер этого предложения.»</a:t>
            </a:r>
          </a:p>
          <a:p>
            <a:pPr>
              <a:buNone/>
            </a:pPr>
            <a:r>
              <a:rPr lang="ru-RU" dirty="0" smtClean="0"/>
              <a:t>   Вместо </a:t>
            </a:r>
            <a:r>
              <a:rPr lang="ru-RU" dirty="0" smtClean="0"/>
              <a:t>слова </a:t>
            </a:r>
            <a:r>
              <a:rPr lang="ru-RU" b="1" dirty="0" smtClean="0"/>
              <a:t>«однородным»</a:t>
            </a:r>
            <a:r>
              <a:rPr lang="ru-RU" dirty="0" smtClean="0"/>
              <a:t>могут стоять другие слова: </a:t>
            </a:r>
            <a:r>
              <a:rPr lang="ru-RU" b="1" dirty="0" smtClean="0"/>
              <a:t>последовательным</a:t>
            </a:r>
            <a:r>
              <a:rPr lang="ru-RU" dirty="0" smtClean="0"/>
              <a:t> или </a:t>
            </a:r>
            <a:r>
              <a:rPr lang="ru-RU" b="1" dirty="0" smtClean="0"/>
              <a:t>параллельным</a:t>
            </a:r>
            <a:r>
              <a:rPr lang="ru-RU" dirty="0" smtClean="0"/>
              <a:t>.  В таком сложноподчинённом предложении должно быть минимум 3 предложения: одно главное и два придаточных.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Виды подчинительной связи между придаточными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50006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сложноподчиненном предложении может быть не одно придаточное, а два, три, четыре и более. Придаточные связаны не только с главной частью предложения, но и между собой. Эта связь может быть различной по своему характеру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Однородное подчинение.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Неоднородное (параллельное) подчинение.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Последовательное подчинение.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Комбинированное подчинение.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Однородное подчинение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Подчинение считается однородным, а придаточные - однородными при двух условиях: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dirty="0" smtClean="0"/>
              <a:t>Если придаточные относятся </a:t>
            </a:r>
            <a:r>
              <a:rPr lang="ru-RU" dirty="0" smtClean="0"/>
              <a:t>ко </a:t>
            </a:r>
            <a:r>
              <a:rPr lang="ru-RU" dirty="0" smtClean="0"/>
              <a:t>всему главному предложению или к одному и тому же слову.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dirty="0" smtClean="0"/>
              <a:t>Являются придаточными одного типа</a:t>
            </a:r>
            <a:r>
              <a:rPr lang="ru-RU" dirty="0" smtClean="0"/>
              <a:t>.</a:t>
            </a:r>
          </a:p>
          <a:p>
            <a:pPr>
              <a:buClrTx/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Пример:</a:t>
            </a:r>
            <a:r>
              <a:rPr lang="ru-RU" dirty="0" smtClean="0"/>
              <a:t> Она знала, что девочки с опаской поглядывают на закрытую дверь комнаты, что чувствуют они себя связанно... (Ю. Герман</a:t>
            </a:r>
            <a:r>
              <a:rPr lang="ru-RU" dirty="0" smtClean="0"/>
              <a:t>).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– = ], (что – = ), (</a:t>
            </a:r>
            <a:r>
              <a:rPr lang="ru-RU" b="1" dirty="0" err="1" smtClean="0"/>
              <a:t>что</a:t>
            </a:r>
            <a:r>
              <a:rPr lang="ru-RU" b="1" dirty="0" smtClean="0"/>
              <a:t> = – )...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Неоднородное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параллельное) подчинение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из двух условий однородного подчинения выполняется только одно, а другое нет, то мы имеем дело с неоднородным (параллельным) подчинением.</a:t>
            </a:r>
          </a:p>
          <a:p>
            <a:pPr>
              <a:buNone/>
            </a:pPr>
            <a:r>
              <a:rPr lang="ru-RU" dirty="0" smtClean="0"/>
              <a:t> Таким образом, придаточные при неоднородном подчинении либо относятся к чему-то одному, но при этом являются придаточными разного типа, любо, являясь придаточными одного типа (обычно это придаточные определительные), относятся к разным словам.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Например</a:t>
            </a:r>
            <a:r>
              <a:rPr lang="ru-RU" b="1" dirty="0" smtClean="0"/>
              <a:t>:</a:t>
            </a:r>
            <a:r>
              <a:rPr lang="ru-RU" dirty="0" smtClean="0"/>
              <a:t> Когда мы встали, то нельзя было понять, который час (А. Чехов</a:t>
            </a:r>
            <a:r>
              <a:rPr lang="ru-RU" dirty="0" smtClean="0"/>
              <a:t>).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(Когда – = ), [то = ], (который – 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Последовательное подчинение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При </a:t>
            </a:r>
            <a:r>
              <a:rPr lang="ru-RU" dirty="0" smtClean="0"/>
              <a:t>последовательном подчинении придаточные предложения связываются между собой словно по цепочке: первое придаточное относится к главному предложению (это придаточное I степени), второе придаточное относится к первому (придаточное II степени), третье - ко второму (придаточное III степени) и т. д.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Например:</a:t>
            </a:r>
            <a:r>
              <a:rPr lang="ru-RU" dirty="0" smtClean="0"/>
              <a:t> Был прекрасный июльский день, один из тех дней, которые случаются тогда, когда погода установилась надолго (И. Тургенев</a:t>
            </a:r>
            <a:r>
              <a:rPr lang="ru-RU" dirty="0" smtClean="0"/>
              <a:t>).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= – ], (которые = ), (когда – =).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Комбинированное подчинение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сложноподчиненном предложении с большим количеством придаточных возможно комбинированное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подчинение: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1).однородное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параллельное,2).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однородное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последовательное,3).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параллельное; 4).однородное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последовательное и параллельное).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Например</a:t>
            </a:r>
            <a:r>
              <a:rPr lang="ru-RU" b="1" dirty="0" smtClean="0"/>
              <a:t>: </a:t>
            </a:r>
            <a:r>
              <a:rPr lang="ru-RU" dirty="0" smtClean="0"/>
              <a:t>Вечером буря разыгралась так, что нельзя было расслышать, гудит ли ветер или гремит гром (И. Гончаров</a:t>
            </a:r>
            <a:r>
              <a:rPr lang="ru-RU" dirty="0" smtClean="0"/>
              <a:t>)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– = ], (что = ), ( = ли – ) или ( = </a:t>
            </a:r>
            <a:r>
              <a:rPr lang="ru-RU" b="1" dirty="0" smtClean="0"/>
              <a:t>–).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(последовательное и однородное подчинение).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Задание 1</a:t>
            </a:r>
            <a:r>
              <a:rPr lang="en-US" sz="4000" b="1" dirty="0" smtClean="0"/>
              <a:t>4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Сложные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предложения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 разными видами связи 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между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частями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Пример задания 11: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/>
              <a:t>«</a:t>
            </a:r>
            <a:r>
              <a:rPr lang="ru-RU" sz="3100" dirty="0" smtClean="0"/>
              <a:t>Укажите количество грамматических основ в предложении 51. Ответ запишите цифрой.»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Разбор </a:t>
            </a:r>
            <a:r>
              <a:rPr lang="ru-RU" sz="2800" dirty="0" smtClean="0"/>
              <a:t>предложения: 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i="1" dirty="0" smtClean="0"/>
              <a:t> </a:t>
            </a:r>
            <a:r>
              <a:rPr lang="ru-RU" sz="2800" i="1" dirty="0" smtClean="0"/>
              <a:t>   </a:t>
            </a:r>
            <a:r>
              <a:rPr lang="ru-RU" sz="2800" dirty="0" smtClean="0"/>
              <a:t>Анна </a:t>
            </a:r>
            <a:r>
              <a:rPr lang="ru-RU" sz="2800" dirty="0" smtClean="0"/>
              <a:t>Федотовна прикрыла слепые глаза, напряжённо прислушалась, </a:t>
            </a:r>
            <a:r>
              <a:rPr lang="ru-RU" sz="2800" dirty="0" smtClean="0"/>
              <a:t> </a:t>
            </a:r>
            <a:r>
              <a:rPr lang="ru-RU" sz="2800" dirty="0" smtClean="0"/>
              <a:t>но душа её молчала, </a:t>
            </a:r>
            <a:r>
              <a:rPr lang="ru-RU" sz="2800" dirty="0" smtClean="0"/>
              <a:t>и </a:t>
            </a:r>
            <a:r>
              <a:rPr lang="ru-RU" sz="2800" dirty="0" smtClean="0"/>
              <a:t>голос сына более не звучал в ней.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Пример задания: </a:t>
            </a:r>
            <a:r>
              <a:rPr lang="ru-RU" dirty="0" smtClean="0"/>
              <a:t>«Среди предложений 44–53 найдите сложное предложение с бессоюзной и союзной сочинительной связью между частями. Напишите номер этого предложения.</a:t>
            </a:r>
          </a:p>
          <a:p>
            <a:pPr>
              <a:buNone/>
            </a:pPr>
            <a:r>
              <a:rPr lang="ru-RU" i="1" dirty="0" smtClean="0"/>
              <a:t>   (</a:t>
            </a:r>
            <a:r>
              <a:rPr lang="ru-RU" i="1" dirty="0" smtClean="0"/>
              <a:t>44)Горечь и не очень понятная обида скоро оставили Анну Федотовну… (45)Вечером внучка как обычно читала ей письмо сына, но Анна Федотовна вдруг проговорила: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– </a:t>
            </a:r>
            <a:r>
              <a:rPr lang="ru-RU" i="1" dirty="0" smtClean="0"/>
              <a:t>(46)Он чего-то не хотел, а они грозились, пугали его. (47)Таня! (48)Загляни в шкатулку!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– </a:t>
            </a:r>
            <a:r>
              <a:rPr lang="ru-RU" i="1" dirty="0" smtClean="0"/>
              <a:t>(49)Нету, – тихо сказала Таня. – (50) И похоронка на месте, и фотографии, а писем нет.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</a:t>
            </a:r>
            <a:r>
              <a:rPr lang="ru-RU" i="1" dirty="0" smtClean="0"/>
              <a:t>51)Анна Федотовна прикрыла слепые глаза, напряжённо прислушалась, но душа её молчала, и голос сына более не звучал в ней. (52)Он угас, умер, погиб вторично, и теперь уже погиб навсегда. (53)Письма, пользуясь её слепотой, вынули не из шкатулки – их вынули из её души, и теперь ослепла и оглохла не только она, но и её душа…».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/>
              <a:t>Алгоритм работы при решении задания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538806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/>
              <a:t>1. Найди </a:t>
            </a:r>
            <a:r>
              <a:rPr lang="ru-RU" dirty="0" smtClean="0"/>
              <a:t>предложение, в котором БОЛЕЕ ДВУХ грамматических основ.</a:t>
            </a:r>
          </a:p>
          <a:p>
            <a:pPr lvl="0">
              <a:buNone/>
            </a:pPr>
            <a:r>
              <a:rPr lang="ru-RU" dirty="0" smtClean="0"/>
              <a:t>2.Установи </a:t>
            </a:r>
            <a:r>
              <a:rPr lang="ru-RU" dirty="0" smtClean="0"/>
              <a:t>тип связи между простыми предложениями в составе сложного:</a:t>
            </a:r>
          </a:p>
          <a:p>
            <a:pPr>
              <a:buNone/>
            </a:pPr>
            <a:r>
              <a:rPr lang="ru-RU" b="1" dirty="0" smtClean="0"/>
              <a:t>    а</a:t>
            </a:r>
            <a:r>
              <a:rPr lang="ru-RU" b="1" dirty="0" smtClean="0"/>
              <a:t>)</a:t>
            </a:r>
            <a:r>
              <a:rPr lang="ru-RU" dirty="0" smtClean="0"/>
              <a:t>  сочинительный тип связи: предложения относительно самостоятельны, связаны союзами  И, ДА(=И), НО, ЗАТО, ОДНАКО, ДА(=НО), А, ИЛИ, ЛИБО, ТО-…ТО…;</a:t>
            </a:r>
          </a:p>
          <a:p>
            <a:pPr>
              <a:buNone/>
            </a:pPr>
            <a:r>
              <a:rPr lang="ru-RU" b="1" dirty="0" smtClean="0"/>
              <a:t>    б</a:t>
            </a:r>
            <a:r>
              <a:rPr lang="ru-RU" b="1" dirty="0" smtClean="0"/>
              <a:t>)</a:t>
            </a:r>
            <a:r>
              <a:rPr lang="ru-RU" dirty="0" smtClean="0"/>
              <a:t>  подчинительная связь: от одного предложения (главного) к другому   (придаточному) можно задать вопрос; союзы   и союзные слова: ЧТО, КОГДА, КАК, ЕСЛИ, ТАК КАК, ПОТОМУ  ЧТО, БУДТО, НЕСМОТРЯ НА ТО ЧТО, КОТОРЫЙ, КАКОЙ И Т. Д.;</a:t>
            </a:r>
          </a:p>
          <a:p>
            <a:pPr>
              <a:buNone/>
            </a:pPr>
            <a:r>
              <a:rPr lang="ru-RU" b="1" dirty="0" smtClean="0"/>
              <a:t>    в</a:t>
            </a:r>
            <a:r>
              <a:rPr lang="ru-RU" b="1" dirty="0" smtClean="0"/>
              <a:t>)</a:t>
            </a:r>
            <a:r>
              <a:rPr lang="ru-RU" dirty="0" smtClean="0"/>
              <a:t>  бессоюзная связь: части сложного предложения связаны без союзов, по смыслу; между ними может стоять один из разделительных знаков препинания: запятая, точка с запятой, двоеточие или тире.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 Запиши </a:t>
            </a:r>
            <a:r>
              <a:rPr lang="ru-RU" dirty="0" smtClean="0"/>
              <a:t>номер найденного предложения в бланк ответов № 1.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   Сложные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предложения могут включать в свой состав предложения, соединённые между собой разными видами связи: </a:t>
            </a:r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сочинительной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endParaRPr lang="ru-RU" sz="3600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подчинительной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бессоюзной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200" b="1" dirty="0" smtClean="0"/>
              <a:t>Сочинительная + подчинительная связь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48244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Это </a:t>
            </a:r>
            <a:r>
              <a:rPr lang="ru-RU" dirty="0" smtClean="0"/>
              <a:t>сложное предложение, в котором присутствует как сочинительная, так и подчинительная связь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Например</a:t>
            </a:r>
            <a:r>
              <a:rPr lang="ru-RU" b="1" dirty="0" smtClean="0"/>
              <a:t>:</a:t>
            </a:r>
            <a:r>
              <a:rPr lang="ru-RU" dirty="0" smtClean="0"/>
              <a:t> Ближний лес, в котором мы часто бываем, полон ягод и грибов, а текущая неподалеку река спасает от летнего зноя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[…  , ( в котором …) , …  ] ,  а  [    ].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 smtClean="0"/>
              <a:t>Сочинительная + бессоюзная связь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200" b="1" dirty="0" smtClean="0"/>
              <a:t>Например</a:t>
            </a:r>
            <a:r>
              <a:rPr lang="ru-RU" sz="3200" b="1" dirty="0" smtClean="0"/>
              <a:t>:</a:t>
            </a:r>
            <a:r>
              <a:rPr lang="ru-RU" sz="3200" dirty="0" smtClean="0"/>
              <a:t> Всё небо затянуто, идёт мелкий холодный дождь, но по свежей зелени деревьев можно догадаться: наступает весна. 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   ],  [     ] , но [     ] :  [    ].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200" b="1" dirty="0" smtClean="0"/>
              <a:t>Подчинительная + бессоюзная связь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Например: </a:t>
            </a:r>
            <a:r>
              <a:rPr lang="ru-RU" sz="2800" dirty="0" smtClean="0"/>
              <a:t>Люблю весенний полдень: звенит за окном капель, которая радует душу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   ] :  [   ] , ( которая … ) 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200" b="1" dirty="0" smtClean="0"/>
              <a:t>Бессоюзная + подчинительная + сочинительная связь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Например</a:t>
            </a:r>
            <a:r>
              <a:rPr lang="ru-RU" b="1" dirty="0" smtClean="0"/>
              <a:t>: </a:t>
            </a:r>
            <a:r>
              <a:rPr lang="ru-RU" dirty="0" smtClean="0"/>
              <a:t>Хороша наша природа зимой: всё вокруг усыпано снегом, который искрится на солнце, и легкий морозец бодрит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[  ] : [  ],  ( который…) , и [   ].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Гульнур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Сравните: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От </a:t>
            </a:r>
            <a:r>
              <a:rPr lang="ru-RU" sz="4000" dirty="0" smtClean="0"/>
              <a:t>дымной проруби шёл человек и нёс большого </a:t>
            </a:r>
            <a:r>
              <a:rPr lang="ru-RU" sz="4000" dirty="0" smtClean="0"/>
              <a:t>осетра.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Денег дам на дорогу, и вертолёт вызвать можно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001056" cy="71438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 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Сочинительные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союзы обычно занимают место в начале второй части (второго простого предложения).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0387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dirty="0" smtClean="0"/>
              <a:t>Кое-где </a:t>
            </a:r>
            <a:r>
              <a:rPr lang="ru-RU" b="1" dirty="0" smtClean="0"/>
              <a:t>Дунай служит границей, но он служит и дорогой людям друг к другу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Исключение</a:t>
            </a:r>
            <a:r>
              <a:rPr lang="ru-RU" dirty="0" smtClean="0"/>
              <a:t> </a:t>
            </a:r>
            <a:r>
              <a:rPr lang="ru-RU" dirty="0" smtClean="0"/>
              <a:t>составляют союзы </a:t>
            </a:r>
            <a:r>
              <a:rPr lang="ru-RU" b="1" i="1" dirty="0" smtClean="0"/>
              <a:t>тоже, также,</a:t>
            </a:r>
            <a:r>
              <a:rPr lang="ru-RU" b="1" dirty="0" smtClean="0"/>
              <a:t> частицы-</a:t>
            </a:r>
            <a:r>
              <a:rPr lang="ru-RU" b="1" i="1" dirty="0" smtClean="0"/>
              <a:t>союзы же, только.</a:t>
            </a:r>
            <a:r>
              <a:rPr lang="ru-RU" b="1" dirty="0" smtClean="0"/>
              <a:t> </a:t>
            </a:r>
            <a:r>
              <a:rPr lang="ru-RU" dirty="0" smtClean="0"/>
              <a:t>Они обязательно занимают или могут занимать место в середине второй части (второго простого предложения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Мы с сестрой плакали, мать также плакала.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Товарищи относились к нему неприязненно, солдаты же любили воистину.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Запятая не </a:t>
            </a:r>
            <a:r>
              <a:rPr lang="ru-RU" b="1" dirty="0" smtClean="0"/>
              <a:t>ставится: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перед </a:t>
            </a:r>
            <a:r>
              <a:rPr lang="ru-RU" dirty="0" smtClean="0"/>
              <a:t>соединительными и разделительными союзами, если соединяемые ими предложения имеют </a:t>
            </a:r>
            <a:r>
              <a:rPr lang="ru-RU" u="sng" dirty="0" smtClean="0"/>
              <a:t>общий второстепенный член </a:t>
            </a:r>
            <a:r>
              <a:rPr lang="ru-RU" dirty="0" smtClean="0"/>
              <a:t>или </a:t>
            </a:r>
            <a:r>
              <a:rPr lang="ru-RU" u="sng" dirty="0" smtClean="0"/>
              <a:t>общее придаточное предложение. </a:t>
            </a:r>
            <a:endParaRPr lang="ru-RU" u="sng" dirty="0" smtClean="0"/>
          </a:p>
          <a:p>
            <a:pPr lvl="0">
              <a:buNone/>
            </a:pPr>
            <a:endParaRPr lang="ru-RU" u="sng" dirty="0" smtClean="0"/>
          </a:p>
          <a:p>
            <a:pPr lvl="0">
              <a:buNone/>
            </a:pPr>
            <a:r>
              <a:rPr lang="ru-RU" dirty="0" smtClean="0"/>
              <a:t>   1.  По </a:t>
            </a:r>
            <a:r>
              <a:rPr lang="ru-RU" dirty="0" smtClean="0"/>
              <a:t>улицам двигались тяжёлые грузовики и мчались легковые автомобили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dirty="0" smtClean="0"/>
              <a:t>  2.</a:t>
            </a:r>
            <a:r>
              <a:rPr lang="ru-RU" i="1" dirty="0" smtClean="0"/>
              <a:t> </a:t>
            </a:r>
            <a:r>
              <a:rPr lang="ru-RU" dirty="0" smtClean="0"/>
              <a:t>Звезды уже начали бледнеть и небо серело, когда коляска подъехала к крыльцу домика в Васильевском.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запятой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придаточными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сложноподчинённом предложении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союзом И при наличии однородного подчинения.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Видел </a:t>
            </a:r>
            <a:r>
              <a:rPr lang="ru-RU" dirty="0" smtClean="0"/>
              <a:t>Егорушка, как мало-помалу темнело небо и опускалась на землю мгла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 lvl="0" algn="ctr"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Придаточное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сложноподчинённом предложении может присоединяться к главному при помощи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частицы ЛИ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употреблённой в значении союза.</a:t>
            </a:r>
          </a:p>
          <a:p>
            <a:pPr>
              <a:buNone/>
            </a:pPr>
            <a:r>
              <a:rPr lang="ru-RU" i="1" dirty="0" smtClean="0"/>
              <a:t>    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</a:t>
            </a:r>
            <a:r>
              <a:rPr lang="ru-RU" dirty="0" smtClean="0"/>
              <a:t>Он </a:t>
            </a:r>
            <a:r>
              <a:rPr lang="ru-RU" dirty="0" smtClean="0"/>
              <a:t>не знал, </a:t>
            </a:r>
            <a:r>
              <a:rPr lang="ru-RU" dirty="0" smtClean="0"/>
              <a:t>придёт ли </a:t>
            </a:r>
            <a:r>
              <a:rPr lang="ru-RU" dirty="0" smtClean="0"/>
              <a:t>завтра.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ЗАДАНИЕ№12 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Знаки </a:t>
            </a:r>
            <a:r>
              <a:rPr lang="ru-RU" sz="2800" b="1" dirty="0" smtClean="0"/>
              <a:t>препинания в сложносочинённом и сложноподчинённом предложениях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Примеры заданий: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1) </a:t>
            </a:r>
            <a:r>
              <a:rPr lang="ru-RU" dirty="0" smtClean="0"/>
              <a:t>В приведённых ниже предложениях текста пронумерованы все запятые. Выпишите цифру, обозначающую запятую в </a:t>
            </a:r>
            <a:r>
              <a:rPr lang="ru-RU" b="1" dirty="0" smtClean="0"/>
              <a:t>сложносочинённом </a:t>
            </a:r>
            <a:r>
              <a:rPr lang="ru-RU" dirty="0" smtClean="0"/>
              <a:t>предложении.</a:t>
            </a:r>
          </a:p>
          <a:p>
            <a:pPr>
              <a:buNone/>
            </a:pPr>
            <a:r>
              <a:rPr lang="ru-RU" dirty="0" smtClean="0"/>
              <a:t>   Я </a:t>
            </a:r>
            <a:r>
              <a:rPr lang="ru-RU" dirty="0" smtClean="0"/>
              <a:t>в своем неизбывном любопытстве и резвости посмотрела на эти непонятные картинки,(</a:t>
            </a:r>
            <a:r>
              <a:rPr lang="ru-RU" dirty="0" smtClean="0"/>
              <a:t>1) </a:t>
            </a:r>
            <a:r>
              <a:rPr lang="ru-RU" dirty="0" smtClean="0"/>
              <a:t>начертанные ровно линии,(2) взяла пузырек с тушью, (3) аккуратненько вылила ее на весь проект</a:t>
            </a:r>
            <a:r>
              <a:rPr lang="ru-RU" b="1" dirty="0" smtClean="0"/>
              <a:t>, </a:t>
            </a:r>
            <a:r>
              <a:rPr lang="ru-RU" dirty="0" smtClean="0"/>
              <a:t>(4)и краска залила чертёж.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7801004" cy="58245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2</a:t>
            </a:r>
            <a:r>
              <a:rPr lang="ru-RU" b="1" dirty="0" smtClean="0"/>
              <a:t>)</a:t>
            </a:r>
            <a:r>
              <a:rPr lang="ru-RU" dirty="0" smtClean="0"/>
              <a:t> В приведённых ниже предложениях из прочитанного текста </a:t>
            </a:r>
            <a:r>
              <a:rPr lang="ru-RU" dirty="0" smtClean="0"/>
              <a:t>пронумерованы все </a:t>
            </a:r>
            <a:r>
              <a:rPr lang="ru-RU" dirty="0" smtClean="0"/>
              <a:t>запятые. Выпишите </a:t>
            </a:r>
            <a:r>
              <a:rPr lang="ru-RU" dirty="0" smtClean="0"/>
              <a:t>цифры, обозначающие </a:t>
            </a:r>
            <a:r>
              <a:rPr lang="ru-RU" dirty="0" smtClean="0"/>
              <a:t>запятые между </a:t>
            </a:r>
            <a:r>
              <a:rPr lang="ru-RU" dirty="0" smtClean="0"/>
              <a:t>частями сложного </a:t>
            </a:r>
            <a:r>
              <a:rPr lang="ru-RU" dirty="0" smtClean="0"/>
              <a:t>предложения, связанными </a:t>
            </a:r>
            <a:r>
              <a:rPr lang="ru-RU" b="1" dirty="0" smtClean="0"/>
              <a:t>подчинительной </a:t>
            </a:r>
            <a:r>
              <a:rPr lang="ru-RU" dirty="0" smtClean="0"/>
              <a:t>связью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Они молча отдали ей письма и похоронку. Анна Федотовна </a:t>
            </a:r>
            <a:r>
              <a:rPr lang="ru-RU" dirty="0" smtClean="0"/>
              <a:t>ощупала каждый </a:t>
            </a:r>
            <a:r>
              <a:rPr lang="ru-RU" dirty="0" smtClean="0"/>
              <a:t>листок,(1) удостоверилась,(2)что они подлинные,(3) </a:t>
            </a:r>
            <a:r>
              <a:rPr lang="ru-RU" dirty="0" smtClean="0"/>
              <a:t>аккуратно сложила </a:t>
            </a:r>
            <a:r>
              <a:rPr lang="ru-RU" dirty="0" smtClean="0"/>
              <a:t>в шкатулку и сказала:</a:t>
            </a:r>
          </a:p>
          <a:p>
            <a:pPr>
              <a:buNone/>
            </a:pPr>
            <a:r>
              <a:rPr lang="ru-RU" dirty="0" smtClean="0"/>
              <a:t>– Мальчик,(4) поставь шкатулку на место. И задвинь ящик плотно,(5) чтобы я слышала.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u="sng" dirty="0" smtClean="0"/>
              <a:t>Запомним все сочинительные союзы: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2828916" cy="43957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   и                                         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да (= и)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да и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тоже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также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причём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притом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или (иль)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либо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   то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есть</a:t>
            </a:r>
            <a:b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а именно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859340"/>
            <a:ext cx="364333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ни —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</a:rPr>
              <a:t>ни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то —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</a:rPr>
              <a:t>то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не то — не то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</a:rPr>
              <a:t>то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 ли — то ли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но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да (= но)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зато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однако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же 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</a:rPr>
              <a:t>только </a:t>
            </a:r>
            <a:endParaRPr lang="ru-RU" sz="2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1484</Words>
  <PresentationFormat>Экран (4:3)</PresentationFormat>
  <Paragraphs>161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Задание №11</vt:lpstr>
      <vt:lpstr>Пример задания 11:  «Укажите количество грамматических основ в предложении 51. Ответ запишите цифрой.»   </vt:lpstr>
      <vt:lpstr>Сравните:</vt:lpstr>
      <vt:lpstr>              Сочинительные союзы обычно занимают место в начале второй части (второго простого предложения). </vt:lpstr>
      <vt:lpstr>Запятая не ставится: </vt:lpstr>
      <vt:lpstr>  Нет запятой между придаточными  в сложноподчинённом предложении с союзом И при наличии однородного подчинения. </vt:lpstr>
      <vt:lpstr>ЗАДАНИЕ№12   Знаки препинания в сложносочинённом и сложноподчинённом предложениях </vt:lpstr>
      <vt:lpstr>Слайд 8</vt:lpstr>
      <vt:lpstr>Запомним все сочинительные союзы: </vt:lpstr>
      <vt:lpstr>Алгоритм выполнения задания  </vt:lpstr>
      <vt:lpstr>Средства связи частей СПП </vt:lpstr>
      <vt:lpstr>Слайд 12</vt:lpstr>
      <vt:lpstr>Задание 13</vt:lpstr>
      <vt:lpstr>Виды подчинительной связи между придаточными</vt:lpstr>
      <vt:lpstr>Однородное подчинение</vt:lpstr>
      <vt:lpstr>Неоднородное  (параллельное) подчинение</vt:lpstr>
      <vt:lpstr>Последовательное подчинение</vt:lpstr>
      <vt:lpstr>Комбинированное подчинение</vt:lpstr>
      <vt:lpstr>Задание 14</vt:lpstr>
      <vt:lpstr>Слайд 20</vt:lpstr>
      <vt:lpstr>Алгоритм работы при решении задания  </vt:lpstr>
      <vt:lpstr>Слайд 22</vt:lpstr>
      <vt:lpstr>Сочинительная + подчинительная связь </vt:lpstr>
      <vt:lpstr>Сочинительная + бессоюзная связь </vt:lpstr>
      <vt:lpstr>Подчинительная + бессоюзная связь </vt:lpstr>
      <vt:lpstr>Бессоюзная + подчинительная + сочинительная связь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№11</dc:title>
  <dc:creator>Гульнур</dc:creator>
  <cp:lastModifiedBy>Гульнур</cp:lastModifiedBy>
  <cp:revision>36</cp:revision>
  <dcterms:created xsi:type="dcterms:W3CDTF">2016-03-16T14:22:27Z</dcterms:created>
  <dcterms:modified xsi:type="dcterms:W3CDTF">2016-03-16T16:29:22Z</dcterms:modified>
</cp:coreProperties>
</file>