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6" r:id="rId3"/>
    <p:sldId id="302" r:id="rId4"/>
    <p:sldId id="307" r:id="rId5"/>
    <p:sldId id="310" r:id="rId6"/>
    <p:sldId id="311" r:id="rId7"/>
    <p:sldId id="312" r:id="rId8"/>
    <p:sldId id="316" r:id="rId9"/>
    <p:sldId id="31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03D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104045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52094" y="785794"/>
            <a:ext cx="7072362" cy="5304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928662" y="3643314"/>
            <a:ext cx="77724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i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latin typeface="Book Antiqua" pitchFamily="18" charset="0"/>
              </a:rPr>
              <a:t>Публичный отчет</a:t>
            </a:r>
            <a:endParaRPr lang="ru-RU" sz="4800" b="1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  <a:latin typeface="+mn-lt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357290" y="4429132"/>
            <a:ext cx="6400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rgbClr val="00B0F0"/>
                  </a:solidFill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СРЕДНЕЙ ОБЩЕОБРАЗОВАТЕЛЬНОЙ ШКОЛЫ </a:t>
            </a:r>
            <a:r>
              <a:rPr lang="ru-RU" sz="2400" b="1" dirty="0" smtClean="0">
                <a:ln>
                  <a:solidFill>
                    <a:srgbClr val="00B0F0"/>
                  </a:solidFill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П.КОММУНИСТИЧЕСКИЙ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>
                  <a:solidFill>
                    <a:srgbClr val="00B0F0"/>
                  </a:solidFill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за 2014-2015 учебный год</a:t>
            </a:r>
            <a:endParaRPr lang="en-US" sz="2400" b="1" dirty="0">
              <a:ln>
                <a:solidFill>
                  <a:srgbClr val="00B0F0"/>
                </a:solidFill>
              </a:ln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dirty="0">
              <a:ln>
                <a:solidFill>
                  <a:srgbClr val="00B0F0"/>
                </a:solidFill>
              </a:ln>
              <a:solidFill>
                <a:schemeClr val="bg2">
                  <a:lumMod val="75000"/>
                </a:schemeClr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78870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11"/>
          <p:cNvSpPr>
            <a:spLocks noChangeArrowheads="1" noChangeShapeType="1" noTextEdit="1"/>
          </p:cNvSpPr>
          <p:nvPr/>
        </p:nvSpPr>
        <p:spPr bwMode="auto">
          <a:xfrm>
            <a:off x="1000100" y="214290"/>
            <a:ext cx="5000660" cy="428628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/>
                <a:cs typeface="Arial" charset="0"/>
              </a:rPr>
              <a:t>Участие учителей в конкурсах:</a:t>
            </a:r>
          </a:p>
        </p:txBody>
      </p:sp>
      <p:sp>
        <p:nvSpPr>
          <p:cNvPr id="25604" name="TextBox 5"/>
          <p:cNvSpPr txBox="1">
            <a:spLocks noChangeArrowheads="1"/>
          </p:cNvSpPr>
          <p:nvPr/>
        </p:nvSpPr>
        <p:spPr bwMode="auto">
          <a:xfrm>
            <a:off x="714348" y="1142984"/>
            <a:ext cx="771530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000" dirty="0">
                <a:solidFill>
                  <a:srgbClr val="002060"/>
                </a:solidFill>
                <a:effectLst/>
                <a:latin typeface="Bookman Old Style" pitchFamily="18" charset="0"/>
              </a:rPr>
              <a:t>Команда педагогов школы  стала </a:t>
            </a:r>
            <a:r>
              <a:rPr lang="ru-RU" sz="2000" b="1" dirty="0">
                <a:solidFill>
                  <a:srgbClr val="002060"/>
                </a:solidFill>
                <a:effectLst/>
                <a:latin typeface="Bookman Old Style" pitchFamily="18" charset="0"/>
              </a:rPr>
              <a:t>победительницей </a:t>
            </a:r>
            <a:r>
              <a:rPr lang="ru-RU" sz="2000" b="1" i="1" dirty="0">
                <a:solidFill>
                  <a:srgbClr val="002060"/>
                </a:solidFill>
                <a:effectLst/>
                <a:latin typeface="Bookman Old Style" pitchFamily="18" charset="0"/>
              </a:rPr>
              <a:t>в </a:t>
            </a:r>
            <a:r>
              <a:rPr lang="ru-RU" sz="2000" b="1" i="1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4х </a:t>
            </a:r>
            <a:r>
              <a:rPr lang="ru-RU" sz="2000" b="1" i="1" dirty="0">
                <a:solidFill>
                  <a:srgbClr val="002060"/>
                </a:solidFill>
                <a:effectLst/>
                <a:latin typeface="Bookman Old Style" pitchFamily="18" charset="0"/>
              </a:rPr>
              <a:t>этапах интеллектуальной игры,</a:t>
            </a:r>
            <a:r>
              <a:rPr lang="ru-RU" sz="2000" dirty="0">
                <a:solidFill>
                  <a:srgbClr val="002060"/>
                </a:solidFill>
                <a:effectLst/>
                <a:latin typeface="Bookman Old Style" pitchFamily="18" charset="0"/>
              </a:rPr>
              <a:t> организованной  </a:t>
            </a:r>
            <a:r>
              <a:rPr lang="ru-RU" sz="2000" dirty="0" err="1">
                <a:solidFill>
                  <a:srgbClr val="002060"/>
                </a:solidFill>
                <a:effectLst/>
                <a:latin typeface="Bookman Old Style" pitchFamily="18" charset="0"/>
              </a:rPr>
              <a:t>межпоселенческой</a:t>
            </a:r>
            <a:r>
              <a:rPr lang="ru-RU" sz="2000" dirty="0">
                <a:solidFill>
                  <a:srgbClr val="002060"/>
                </a:solidFill>
                <a:effectLst/>
                <a:latin typeface="Bookman Old Style" pitchFamily="18" charset="0"/>
              </a:rPr>
              <a:t> библиотекой:  </a:t>
            </a:r>
          </a:p>
          <a:p>
            <a:r>
              <a:rPr lang="ru-RU" sz="2800" dirty="0" err="1">
                <a:solidFill>
                  <a:srgbClr val="002060"/>
                </a:solidFill>
                <a:effectLst/>
                <a:latin typeface="Bookman Old Style" pitchFamily="18" charset="0"/>
              </a:rPr>
              <a:t>Вилочева</a:t>
            </a:r>
            <a:r>
              <a:rPr lang="ru-RU" sz="2800" dirty="0">
                <a:solidFill>
                  <a:srgbClr val="002060"/>
                </a:solidFill>
                <a:effectLst/>
                <a:latin typeface="Bookman Old Style" pitchFamily="18" charset="0"/>
              </a:rPr>
              <a:t> Л.А., Назарова О.Н.,  </a:t>
            </a:r>
            <a:endParaRPr lang="ru-RU" sz="2800" dirty="0" smtClean="0">
              <a:solidFill>
                <a:srgbClr val="002060"/>
              </a:solidFill>
              <a:effectLst/>
              <a:latin typeface="Bookman Old Style" pitchFamily="18" charset="0"/>
            </a:endParaRPr>
          </a:p>
          <a:p>
            <a:r>
              <a:rPr lang="ru-RU" sz="2800" b="1" dirty="0" smtClean="0">
                <a:solidFill>
                  <a:srgbClr val="FF0000"/>
                </a:solidFill>
                <a:effectLst/>
                <a:latin typeface="Bookman Old Style" pitchFamily="18" charset="0"/>
              </a:rPr>
              <a:t>Ширяева </a:t>
            </a:r>
            <a:r>
              <a:rPr lang="ru-RU" sz="2800" b="1" dirty="0">
                <a:solidFill>
                  <a:srgbClr val="FF0000"/>
                </a:solidFill>
                <a:effectLst/>
                <a:latin typeface="Bookman Old Style" pitchFamily="18" charset="0"/>
              </a:rPr>
              <a:t>Е.В., </a:t>
            </a:r>
            <a:r>
              <a:rPr lang="ru-RU" sz="2800" dirty="0" err="1">
                <a:solidFill>
                  <a:srgbClr val="002060"/>
                </a:solidFill>
                <a:effectLst/>
                <a:latin typeface="Bookman Old Style" pitchFamily="18" charset="0"/>
              </a:rPr>
              <a:t>Пупырева</a:t>
            </a:r>
            <a:r>
              <a:rPr lang="ru-RU" sz="2800" dirty="0">
                <a:solidFill>
                  <a:srgbClr val="002060"/>
                </a:solidFill>
                <a:effectLst/>
                <a:latin typeface="Bookman Old Style" pitchFamily="18" charset="0"/>
              </a:rPr>
              <a:t> М.С., </a:t>
            </a:r>
            <a:endParaRPr lang="ru-RU" sz="2800" dirty="0" smtClean="0">
              <a:solidFill>
                <a:srgbClr val="002060"/>
              </a:solidFill>
              <a:effectLst/>
              <a:latin typeface="Bookman Old Style" pitchFamily="18" charset="0"/>
            </a:endParaRPr>
          </a:p>
          <a:p>
            <a:r>
              <a:rPr lang="ru-RU" sz="2800" dirty="0" err="1" smtClean="0">
                <a:solidFill>
                  <a:srgbClr val="002060"/>
                </a:solidFill>
                <a:effectLst/>
                <a:latin typeface="Bookman Old Style" pitchFamily="18" charset="0"/>
              </a:rPr>
              <a:t>Пацкова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effectLst/>
                <a:latin typeface="Bookman Old Style" pitchFamily="18" charset="0"/>
              </a:rPr>
              <a:t>Н.А., Агафонова Н.С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.</a:t>
            </a:r>
            <a:endParaRPr lang="ru-RU" sz="2800" dirty="0">
              <a:solidFill>
                <a:srgbClr val="002060"/>
              </a:solidFill>
              <a:effectLst/>
              <a:latin typeface="Bookman Old Style" pitchFamily="18" charset="0"/>
            </a:endParaRPr>
          </a:p>
        </p:txBody>
      </p:sp>
      <p:pic>
        <p:nvPicPr>
          <p:cNvPr id="25605" name="Рисунок 6" descr="загруженное (1)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4214818"/>
            <a:ext cx="1214438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11"/>
          <p:cNvSpPr>
            <a:spLocks noChangeArrowheads="1" noChangeShapeType="1" noTextEdit="1"/>
          </p:cNvSpPr>
          <p:nvPr/>
        </p:nvSpPr>
        <p:spPr bwMode="auto">
          <a:xfrm>
            <a:off x="1714480" y="-24"/>
            <a:ext cx="7000924" cy="71438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kern="10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/>
                <a:cs typeface="Arial" charset="0"/>
              </a:rPr>
              <a:t>Победители и призеры муниципального этапа  </a:t>
            </a:r>
          </a:p>
          <a:p>
            <a:pPr algn="ctr">
              <a:defRPr/>
            </a:pPr>
            <a:r>
              <a:rPr lang="ru-RU" sz="3600" b="1" kern="10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/>
                <a:cs typeface="Arial" charset="0"/>
              </a:rPr>
              <a:t>Всероссийской олимпиады школьников в 2013-2014 </a:t>
            </a:r>
            <a:r>
              <a:rPr lang="ru-RU" sz="3600" b="1" kern="10" spc="50" dirty="0" err="1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/>
                <a:cs typeface="Arial" charset="0"/>
              </a:rPr>
              <a:t>уч.году</a:t>
            </a:r>
            <a:r>
              <a:rPr lang="ru-RU" sz="3600" b="1" kern="10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/>
                <a:cs typeface="Arial" charset="0"/>
              </a:rPr>
              <a:t>: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71500" y="928670"/>
          <a:ext cx="8429683" cy="55202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6018"/>
                <a:gridCol w="1633059"/>
                <a:gridCol w="788415"/>
                <a:gridCol w="1785950"/>
                <a:gridCol w="785818"/>
                <a:gridCol w="3000423"/>
              </a:tblGrid>
              <a:tr h="5213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Фамилия, имя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Класс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Предмет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Место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Педагог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8041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1.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Казанцева Виктория</a:t>
                      </a: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История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Вилочева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 Людмила Анатольевна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8041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kern="1200" dirty="0" smtClean="0">
                        <a:solidFill>
                          <a:schemeClr val="hlink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Право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8041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kern="1200" dirty="0" smtClean="0">
                        <a:solidFill>
                          <a:schemeClr val="hlink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Обществознание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8041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err="1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Зинковский</a:t>
                      </a: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 Николай</a:t>
                      </a: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Математика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Суслова Ирина Львовна </a:t>
                      </a:r>
                    </a:p>
                  </a:txBody>
                  <a:tcPr marL="68580" marR="68580" marT="0" marB="0"/>
                </a:tc>
              </a:tr>
              <a:tr h="516807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Информатика и ИКТ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err="1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Кокшаров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Андрей Витальевич</a:t>
                      </a:r>
                    </a:p>
                  </a:txBody>
                  <a:tcPr marL="68580" marR="68580" marT="0" marB="0"/>
                </a:tc>
              </a:tr>
              <a:tr h="5168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Физика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err="1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Кокшаров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Андрей Витальевич</a:t>
                      </a:r>
                    </a:p>
                  </a:txBody>
                  <a:tcPr marL="68580" marR="68580" marT="0" marB="0"/>
                </a:tc>
              </a:tr>
              <a:tr h="5172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Трапезников Данила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Право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err="1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Вилочева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Людмила Анатольевна</a:t>
                      </a:r>
                    </a:p>
                  </a:txBody>
                  <a:tcPr marL="68580" marR="68580" marT="0" marB="0"/>
                </a:tc>
              </a:tr>
              <a:tr h="5172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Calibri"/>
                          <a:ea typeface="Calibri"/>
                          <a:cs typeface="Times New Roman"/>
                        </a:rPr>
                        <a:t>4.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Пивоварова Виктория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Право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err="1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Вилочева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Людмила Анатольевна</a:t>
                      </a:r>
                    </a:p>
                  </a:txBody>
                  <a:tcPr marL="68580" marR="68580" marT="0" marB="0"/>
                </a:tc>
              </a:tr>
              <a:tr h="5172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Calibri"/>
                          <a:ea typeface="Calibri"/>
                          <a:cs typeface="Times New Roman"/>
                        </a:rPr>
                        <a:t>5.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err="1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Замашнюк</a:t>
                      </a: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 Наталья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Русский язык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Ширяева Елена Владимировна</a:t>
                      </a:r>
                    </a:p>
                  </a:txBody>
                  <a:tcPr marL="68580" marR="68580" marT="0" marB="0"/>
                </a:tc>
              </a:tr>
              <a:tr h="5168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Calibri"/>
                          <a:ea typeface="Calibri"/>
                          <a:cs typeface="Times New Roman"/>
                        </a:rPr>
                        <a:t>6.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Касьян Лев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Технология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err="1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Гарагуль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Александр Николаевич</a:t>
                      </a:r>
                    </a:p>
                  </a:txBody>
                  <a:tcPr marL="68580" marR="68580" marT="0" marB="0"/>
                </a:tc>
              </a:tr>
              <a:tr h="527912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7.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Нестеров Андрей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География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Назарова Ольга Николаевна 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0962" name="Рисунок 7" descr="olimpiada_shkolnikov-ehmblem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" y="28560"/>
            <a:ext cx="1214438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00034" y="149207"/>
            <a:ext cx="8572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000" b="1" kern="10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/>
                <a:cs typeface="Arial" charset="0"/>
              </a:rPr>
              <a:t>Победители, призеры, участники конкурсов, фестивалей, соревнований </a:t>
            </a:r>
            <a:r>
              <a:rPr lang="ru-RU" sz="2000" b="1" kern="10" spc="50" dirty="0">
                <a:ln w="11430"/>
                <a:solidFill>
                  <a:srgbClr val="1203D7"/>
                </a:solidFill>
                <a:effectLst/>
                <a:latin typeface="Bookman Old Style"/>
                <a:cs typeface="Arial" charset="0"/>
              </a:rPr>
              <a:t>международного</a:t>
            </a:r>
            <a:r>
              <a:rPr lang="ru-RU" sz="2000" b="1" kern="10" spc="50" dirty="0">
                <a:ln w="11430"/>
                <a:solidFill>
                  <a:srgbClr val="FF0000"/>
                </a:solidFill>
                <a:effectLst/>
                <a:latin typeface="Bookman Old Style"/>
                <a:cs typeface="Arial" charset="0"/>
              </a:rPr>
              <a:t> уровня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8" y="1071546"/>
          <a:ext cx="7786742" cy="1851660"/>
        </p:xfrm>
        <a:graphic>
          <a:graphicData uri="http://schemas.openxmlformats.org/drawingml/2006/table">
            <a:tbl>
              <a:tblPr/>
              <a:tblGrid>
                <a:gridCol w="2683609"/>
                <a:gridCol w="1209748"/>
                <a:gridCol w="2117455"/>
                <a:gridCol w="1775930"/>
              </a:tblGrid>
              <a:tr h="273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конкурса</a:t>
                      </a:r>
                    </a:p>
                  </a:txBody>
                  <a:tcPr marL="40824" marR="4082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 </a:t>
                      </a:r>
                    </a:p>
                  </a:txBody>
                  <a:tcPr marL="40824" marR="4082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Участники </a:t>
                      </a:r>
                    </a:p>
                  </a:txBody>
                  <a:tcPr marL="40824" marR="4082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Руководитель </a:t>
                      </a:r>
                    </a:p>
                  </a:txBody>
                  <a:tcPr marL="40824" marR="4082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Международный конкурс исследовательских и проектных работ «Весна -2015»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kumimoji="0" lang="ru-RU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 место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Долгих Ксения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Замашнюк</a:t>
                      </a:r>
                      <a:r>
                        <a:rPr kumimoji="0" lang="ru-RU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Наталья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Рудометова Ангелина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kumimoji="0" lang="ru-RU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Ширяева Е.В.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57158" y="3006727"/>
            <a:ext cx="8572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000" b="1" kern="10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/>
                <a:cs typeface="Arial" charset="0"/>
              </a:rPr>
              <a:t>Победители, призеры, участники конкурсов, фестивалей, соревнований </a:t>
            </a:r>
            <a:r>
              <a:rPr lang="ru-RU" sz="2000" b="1" kern="10" spc="50" dirty="0" smtClean="0">
                <a:ln w="11430"/>
                <a:solidFill>
                  <a:srgbClr val="1203D7"/>
                </a:solidFill>
                <a:effectLst/>
                <a:latin typeface="Bookman Old Style"/>
                <a:cs typeface="Arial" charset="0"/>
              </a:rPr>
              <a:t>окружного</a:t>
            </a:r>
            <a:r>
              <a:rPr lang="ru-RU" sz="2000" b="1" kern="10" spc="50" dirty="0" smtClean="0">
                <a:ln w="11430"/>
                <a:solidFill>
                  <a:srgbClr val="FF0000"/>
                </a:solidFill>
                <a:effectLst/>
                <a:latin typeface="Bookman Old Style"/>
                <a:cs typeface="Arial" charset="0"/>
              </a:rPr>
              <a:t> </a:t>
            </a:r>
            <a:r>
              <a:rPr lang="ru-RU" sz="2000" b="1" kern="10" spc="50" dirty="0">
                <a:ln w="11430"/>
                <a:solidFill>
                  <a:srgbClr val="FF0000"/>
                </a:solidFill>
                <a:effectLst/>
                <a:latin typeface="Bookman Old Style"/>
                <a:cs typeface="Arial" charset="0"/>
              </a:rPr>
              <a:t>уровня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714348" y="3830527"/>
          <a:ext cx="7786742" cy="1997456"/>
        </p:xfrm>
        <a:graphic>
          <a:graphicData uri="http://schemas.openxmlformats.org/drawingml/2006/table">
            <a:tbl>
              <a:tblPr/>
              <a:tblGrid>
                <a:gridCol w="2683609"/>
                <a:gridCol w="1209748"/>
                <a:gridCol w="2117455"/>
                <a:gridCol w="1775930"/>
              </a:tblGrid>
              <a:tr h="273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конкурса</a:t>
                      </a:r>
                    </a:p>
                  </a:txBody>
                  <a:tcPr marL="40824" marR="4082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 </a:t>
                      </a:r>
                    </a:p>
                  </a:txBody>
                  <a:tcPr marL="40824" marR="4082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Участники </a:t>
                      </a:r>
                    </a:p>
                  </a:txBody>
                  <a:tcPr marL="40824" marR="4082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Руководитель </a:t>
                      </a:r>
                    </a:p>
                  </a:txBody>
                  <a:tcPr marL="40824" marR="4082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Конкурс «Лучшее эссе по праву»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Лучшая работа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Казанцева В.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Вилочева Л.А.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Конкурс «Улыбки Севера»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Участие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17 человек (3, 4, 6б, 6а)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kumimoji="0" lang="ru-RU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216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Цанько</a:t>
                      </a:r>
                      <a:r>
                        <a:rPr kumimoji="0" lang="ru-RU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С.А.</a:t>
                      </a:r>
                    </a:p>
                    <a:p>
                      <a:pPr marL="0" algn="l" defTabSz="914400" rtl="0" eaLnBrk="1" latinLnBrk="0" hangingPunct="1">
                        <a:lnSpc>
                          <a:spcPts val="216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Таушканова</a:t>
                      </a:r>
                      <a:r>
                        <a:rPr kumimoji="0" lang="ru-RU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Т.Н.</a:t>
                      </a:r>
                    </a:p>
                    <a:p>
                      <a:pPr marL="0" algn="l" defTabSz="914400" rtl="0" eaLnBrk="1" latinLnBrk="0" hangingPunct="1">
                        <a:lnSpc>
                          <a:spcPts val="216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КузьминыхН.Н</a:t>
                      </a:r>
                      <a:r>
                        <a:rPr kumimoji="0" lang="ru-RU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8" y="823300"/>
          <a:ext cx="7786742" cy="5394960"/>
        </p:xfrm>
        <a:graphic>
          <a:graphicData uri="http://schemas.openxmlformats.org/drawingml/2006/table">
            <a:tbl>
              <a:tblPr/>
              <a:tblGrid>
                <a:gridCol w="2286016"/>
                <a:gridCol w="1571636"/>
                <a:gridCol w="2357454"/>
                <a:gridCol w="1571636"/>
              </a:tblGrid>
              <a:tr h="1768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конкурса</a:t>
                      </a:r>
                    </a:p>
                  </a:txBody>
                  <a:tcPr marL="40824" marR="4082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 </a:t>
                      </a:r>
                    </a:p>
                  </a:txBody>
                  <a:tcPr marL="40824" marR="4082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Участие </a:t>
                      </a:r>
                    </a:p>
                  </a:txBody>
                  <a:tcPr marL="40824" marR="4082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Руководитель </a:t>
                      </a:r>
                    </a:p>
                  </a:txBody>
                  <a:tcPr marL="40824" marR="4082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Дистанционный 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чемпионат по истории 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г.Пермь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Казанцева</a:t>
                      </a:r>
                      <a:r>
                        <a:rPr lang="ru-RU" sz="16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Виктория, победитель</a:t>
                      </a:r>
                      <a:endParaRPr lang="ru-RU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Быкова Виктория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3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Мужикова</a:t>
                      </a: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 Анастасия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3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Рупасова</a:t>
                      </a: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 Виктория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3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Лисанова</a:t>
                      </a: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 Анастасия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Зубова Евгения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Ворончихина Виктория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Нестеров Андрей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Губина Анастасия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Теплякова Елена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Черкашина Ольга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3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Кабышева</a:t>
                      </a: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3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Аделина</a:t>
                      </a:r>
                      <a:endParaRPr lang="ru-RU" sz="13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3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Американова</a:t>
                      </a: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3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Аделина</a:t>
                      </a:r>
                      <a:endParaRPr lang="ru-RU" sz="13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3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Боголепова</a:t>
                      </a: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 Светлана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Шадрина Мария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Рудометова Ангелина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Чайников Артем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Трапезников Данила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Казанцева Виктория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Пивоварова Виктория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3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Мосунова</a:t>
                      </a: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 Александра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Пестова Юлия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Родина Светлана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Вилочева</a:t>
                      </a:r>
                      <a:r>
                        <a:rPr kumimoji="0" lang="ru-RU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Л.А.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kumimoji="0" lang="ru-RU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kumimoji="0" lang="ru-RU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kumimoji="0" lang="ru-RU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kumimoji="0" lang="ru-RU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kumimoji="0" lang="ru-RU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kumimoji="0" lang="ru-RU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kumimoji="0" lang="ru-RU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kumimoji="0" lang="ru-RU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kumimoji="0" lang="ru-RU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kumimoji="0" lang="ru-RU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kumimoji="0" lang="ru-RU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Дистанционная</a:t>
                      </a:r>
                      <a:r>
                        <a:rPr lang="ru-RU" sz="14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олимпиада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по русскому языку «Юные таланты»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Замашнюк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 Наталья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призер 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Ширяева Е.В.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14342" y="71414"/>
            <a:ext cx="85725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000" b="1" kern="10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/>
                <a:cs typeface="Arial" charset="0"/>
              </a:rPr>
              <a:t>Победители, призеры, участники конкурсов, фестивалей, соревнований </a:t>
            </a:r>
            <a:r>
              <a:rPr lang="ru-RU" sz="2000" b="1" kern="10" spc="50" dirty="0" smtClean="0">
                <a:ln w="11430"/>
                <a:solidFill>
                  <a:srgbClr val="1203D7"/>
                </a:solidFill>
                <a:latin typeface="Bookman Old Style"/>
                <a:cs typeface="Arial" charset="0"/>
              </a:rPr>
              <a:t>всероссийского</a:t>
            </a:r>
            <a:r>
              <a:rPr lang="ru-RU" sz="2000" b="1" kern="10" spc="50" dirty="0" smtClean="0">
                <a:ln w="11430"/>
                <a:solidFill>
                  <a:srgbClr val="FF0000"/>
                </a:solidFill>
                <a:effectLst/>
                <a:latin typeface="Bookman Old Style"/>
                <a:cs typeface="Arial" charset="0"/>
              </a:rPr>
              <a:t> </a:t>
            </a:r>
            <a:r>
              <a:rPr lang="ru-RU" sz="2000" b="1" kern="10" spc="50" dirty="0">
                <a:ln w="11430"/>
                <a:solidFill>
                  <a:srgbClr val="FF0000"/>
                </a:solidFill>
                <a:effectLst/>
                <a:latin typeface="Bookman Old Style"/>
                <a:cs typeface="Arial" charset="0"/>
              </a:rPr>
              <a:t>уровня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472" y="857232"/>
          <a:ext cx="7929617" cy="5059680"/>
        </p:xfrm>
        <a:graphic>
          <a:graphicData uri="http://schemas.openxmlformats.org/drawingml/2006/table">
            <a:tbl>
              <a:tblPr/>
              <a:tblGrid>
                <a:gridCol w="2357454"/>
                <a:gridCol w="2286016"/>
                <a:gridCol w="1571636"/>
                <a:gridCol w="1714511"/>
              </a:tblGrid>
              <a:tr h="1768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конкурса</a:t>
                      </a:r>
                    </a:p>
                  </a:txBody>
                  <a:tcPr marL="40824" marR="4082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 </a:t>
                      </a:r>
                    </a:p>
                  </a:txBody>
                  <a:tcPr marL="40824" marR="4082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Участие </a:t>
                      </a:r>
                    </a:p>
                  </a:txBody>
                  <a:tcPr marL="40824" marR="4082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Руководитель </a:t>
                      </a:r>
                    </a:p>
                  </a:txBody>
                  <a:tcPr marL="40824" marR="4082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Всероссийский фестиваль творческих открытий и инициатив «Леонардо»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Епифанова Юлия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Прошла в заочный этап</a:t>
                      </a:r>
                      <a:endParaRPr lang="ru-RU" sz="16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лия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Виноградова Е.Ю.</a:t>
                      </a:r>
                      <a:endParaRPr lang="ru-RU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Всероссийская дистанционная олимпиада по русскому языку «Ломоносов»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Лисанова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 Анастасия-призер</a:t>
                      </a:r>
                      <a:endParaRPr lang="ru-RU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Таушканова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 Вероника-призер</a:t>
                      </a:r>
                      <a:endParaRPr lang="ru-RU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Мужикова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 Анастасия-призер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1.Родина Светлана</a:t>
                      </a:r>
                      <a:endParaRPr lang="ru-RU" sz="16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2.Казанцева Виктория</a:t>
                      </a:r>
                      <a:endParaRPr lang="ru-RU" sz="16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3.Жердецких Валентина</a:t>
                      </a:r>
                      <a:endParaRPr lang="ru-RU" sz="16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Фалина С.А.,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Агафонова Н.С.</a:t>
                      </a:r>
                      <a:endParaRPr lang="ru-RU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Всероссийская дистанционная олимпиада по русскому языку (президентская библиотека Б.Н.Ельцина)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Вышли во 2 тур:</a:t>
                      </a:r>
                      <a:endParaRPr lang="ru-RU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Казанцева Виктория</a:t>
                      </a:r>
                      <a:endParaRPr lang="ru-RU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Родина Светлана</a:t>
                      </a:r>
                      <a:endParaRPr lang="ru-RU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Жердецких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 Валентина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Фалина С.А.,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Агафонова Н.С.</a:t>
                      </a:r>
                      <a:endParaRPr lang="ru-RU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Всероссийская московская филологическая олимпиада по русскому языку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kern="120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Замашнюк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Наталья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Ширяева Е.В.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3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Всероссийский конкурс творческих проектов и работ «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  <a:cs typeface="Times New Roman"/>
                        </a:rPr>
                        <a:t>Рассударики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Щепина </a:t>
                      </a:r>
                      <a:r>
                        <a:rPr lang="ru-RU" sz="1600" kern="120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Карина</a:t>
                      </a:r>
                      <a:endParaRPr lang="ru-RU" sz="1600" kern="120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Михалева Кира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Лауреаты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kern="120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Таушканова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 Т.Н.</a:t>
                      </a:r>
                      <a:endParaRPr lang="ru-RU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14342" y="71414"/>
            <a:ext cx="85725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000" b="1" kern="10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/>
                <a:cs typeface="Arial" charset="0"/>
              </a:rPr>
              <a:t>Победители, призеры, участники конкурсов, фестивалей, соревнований </a:t>
            </a:r>
            <a:r>
              <a:rPr lang="ru-RU" sz="2000" b="1" kern="10" spc="50" dirty="0" smtClean="0">
                <a:ln w="11430"/>
                <a:solidFill>
                  <a:srgbClr val="1203D7"/>
                </a:solidFill>
                <a:latin typeface="Bookman Old Style"/>
                <a:cs typeface="Arial" charset="0"/>
              </a:rPr>
              <a:t>всероссийского</a:t>
            </a:r>
            <a:r>
              <a:rPr lang="ru-RU" sz="2000" b="1" kern="10" spc="50" dirty="0" smtClean="0">
                <a:ln w="11430"/>
                <a:solidFill>
                  <a:srgbClr val="FF0000"/>
                </a:solidFill>
                <a:effectLst/>
                <a:latin typeface="Bookman Old Style"/>
                <a:cs typeface="Arial" charset="0"/>
              </a:rPr>
              <a:t> </a:t>
            </a:r>
            <a:r>
              <a:rPr lang="ru-RU" sz="2000" b="1" kern="10" spc="50" dirty="0">
                <a:ln w="11430"/>
                <a:solidFill>
                  <a:srgbClr val="FF0000"/>
                </a:solidFill>
                <a:effectLst/>
                <a:latin typeface="Bookman Old Style"/>
                <a:cs typeface="Arial" charset="0"/>
              </a:rPr>
              <a:t>уровня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472" y="857232"/>
          <a:ext cx="7929617" cy="5334000"/>
        </p:xfrm>
        <a:graphic>
          <a:graphicData uri="http://schemas.openxmlformats.org/drawingml/2006/table">
            <a:tbl>
              <a:tblPr/>
              <a:tblGrid>
                <a:gridCol w="2109715"/>
                <a:gridCol w="1319309"/>
                <a:gridCol w="2900120"/>
                <a:gridCol w="1600473"/>
              </a:tblGrid>
              <a:tr h="1768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конкурсаие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824" marR="4082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 </a:t>
                      </a:r>
                    </a:p>
                  </a:txBody>
                  <a:tcPr marL="40824" marR="4082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Участие </a:t>
                      </a:r>
                    </a:p>
                  </a:txBody>
                  <a:tcPr marL="40824" marR="4082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Руководитель </a:t>
                      </a:r>
                    </a:p>
                  </a:txBody>
                  <a:tcPr marL="40824" marR="4082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Всероссийская олимпиада «Русский медвежонок»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1.Стяжкина Вероника</a:t>
                      </a:r>
                      <a:endParaRPr lang="ru-RU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2.Крючкова Юлия</a:t>
                      </a:r>
                      <a:endParaRPr lang="ru-RU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3.Зейналова </a:t>
                      </a:r>
                      <a:r>
                        <a:rPr lang="ru-RU" sz="16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Милена</a:t>
                      </a:r>
                      <a:endParaRPr lang="ru-RU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4.Мужикова Анастасия</a:t>
                      </a:r>
                      <a:endParaRPr lang="ru-RU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5.Таушканова Вероника</a:t>
                      </a:r>
                      <a:endParaRPr lang="ru-RU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6.Таушканова Дарья</a:t>
                      </a:r>
                      <a:endParaRPr lang="ru-RU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7.Кабышева </a:t>
                      </a:r>
                      <a:r>
                        <a:rPr lang="ru-RU" sz="16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Аделина</a:t>
                      </a:r>
                      <a:endParaRPr lang="ru-RU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8.Скорнякова Ксения</a:t>
                      </a:r>
                      <a:endParaRPr lang="ru-RU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9.Долгих Ксения</a:t>
                      </a:r>
                      <a:endParaRPr lang="ru-RU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10.ЗамашнюкНаталья</a:t>
                      </a:r>
                      <a:endParaRPr lang="ru-RU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11.Рудометова Ангелина</a:t>
                      </a:r>
                      <a:endParaRPr lang="ru-RU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12.Пермитина Дарья</a:t>
                      </a:r>
                      <a:endParaRPr lang="ru-RU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13.Лебедева Екатерина</a:t>
                      </a:r>
                      <a:endParaRPr lang="ru-RU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14.Казанцева Виктория</a:t>
                      </a:r>
                      <a:endParaRPr lang="ru-RU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15.Артамонова Александра</a:t>
                      </a:r>
                      <a:endParaRPr lang="ru-RU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16.Куталова Ольга</a:t>
                      </a:r>
                      <a:endParaRPr lang="ru-RU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17.Родина Светлана</a:t>
                      </a:r>
                      <a:endParaRPr lang="ru-RU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18.Жердецких Валентина</a:t>
                      </a:r>
                      <a:endParaRPr lang="ru-RU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19.Пестова Юлия</a:t>
                      </a:r>
                      <a:endParaRPr lang="ru-RU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20.Таскаева Анастасия</a:t>
                      </a:r>
                      <a:endParaRPr lang="ru-RU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Ширяева Е.В.,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Фалина С.А.,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Меркушева</a:t>
                      </a:r>
                      <a:r>
                        <a:rPr lang="ru-RU" sz="16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Н.Н.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Агафонова Н.С.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14342" y="71414"/>
            <a:ext cx="85725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000" b="1" kern="10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/>
                <a:cs typeface="Arial" charset="0"/>
              </a:rPr>
              <a:t>Победители, призеры, участники конкурсов, фестивалей, соревнований </a:t>
            </a:r>
            <a:r>
              <a:rPr lang="ru-RU" sz="2000" b="1" kern="10" spc="50" dirty="0" smtClean="0">
                <a:ln w="11430"/>
                <a:solidFill>
                  <a:srgbClr val="1203D7"/>
                </a:solidFill>
                <a:latin typeface="Bookman Old Style"/>
                <a:cs typeface="Arial" charset="0"/>
              </a:rPr>
              <a:t>всероссийского</a:t>
            </a:r>
            <a:r>
              <a:rPr lang="ru-RU" sz="2000" b="1" kern="10" spc="50" dirty="0" smtClean="0">
                <a:ln w="11430"/>
                <a:solidFill>
                  <a:srgbClr val="FF0000"/>
                </a:solidFill>
                <a:effectLst/>
                <a:latin typeface="Bookman Old Style"/>
                <a:cs typeface="Arial" charset="0"/>
              </a:rPr>
              <a:t> </a:t>
            </a:r>
            <a:r>
              <a:rPr lang="ru-RU" sz="2000" b="1" kern="10" spc="50" dirty="0">
                <a:ln w="11430"/>
                <a:solidFill>
                  <a:srgbClr val="FF0000"/>
                </a:solidFill>
                <a:effectLst/>
                <a:latin typeface="Bookman Old Style"/>
                <a:cs typeface="Arial" charset="0"/>
              </a:rPr>
              <a:t>уровня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8" y="823300"/>
          <a:ext cx="7786742" cy="5228336"/>
        </p:xfrm>
        <a:graphic>
          <a:graphicData uri="http://schemas.openxmlformats.org/drawingml/2006/table">
            <a:tbl>
              <a:tblPr/>
              <a:tblGrid>
                <a:gridCol w="2286016"/>
                <a:gridCol w="1785950"/>
                <a:gridCol w="2000264"/>
                <a:gridCol w="1714512"/>
              </a:tblGrid>
              <a:tr h="1768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конкурса</a:t>
                      </a:r>
                    </a:p>
                  </a:txBody>
                  <a:tcPr marL="40824" marR="4082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Участие </a:t>
                      </a:r>
                    </a:p>
                  </a:txBody>
                  <a:tcPr marL="40824" marR="4082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  </a:t>
                      </a:r>
                    </a:p>
                  </a:txBody>
                  <a:tcPr marL="40824" marR="4082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Руководитель </a:t>
                      </a:r>
                    </a:p>
                  </a:txBody>
                  <a:tcPr marL="40824" marR="4082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7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Зарница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Сборная школы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3 место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Смагин В.А.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7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Орленок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16 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человек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3 место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smtClean="0">
                          <a:latin typeface="Times New Roman"/>
                          <a:ea typeface="Calibri"/>
                          <a:cs typeface="Times New Roman"/>
                        </a:rPr>
                        <a:t>Смагин В.А.</a:t>
                      </a:r>
                      <a:endParaRPr lang="ru-RU" sz="140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Фестиваль «Дружба народов» 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8 </a:t>
                      </a: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человек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участие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Задорожная Н.А. 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Конкурс сочинений «Моя малая родина </a:t>
                      </a:r>
                      <a:r>
                        <a:rPr lang="ru-RU" sz="1600" b="1" dirty="0" err="1">
                          <a:latin typeface="Times New Roman"/>
                          <a:ea typeface="Calibri"/>
                          <a:cs typeface="Times New Roman"/>
                        </a:rPr>
                        <a:t>Югра</a:t>
                      </a: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» 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Таушканова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Дарья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Лебедева </a:t>
                      </a: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Катя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err="1" smtClean="0">
                          <a:latin typeface="Times New Roman"/>
                          <a:ea typeface="Calibri"/>
                          <a:cs typeface="Times New Roman"/>
                        </a:rPr>
                        <a:t>Замашнюк</a:t>
                      </a: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 Наталья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Победитель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Участие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участие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Таушканова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 Т.Н.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Ширяева Е.В. 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Конкурс рисунков на противопожарную тематику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(ПЧ)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9 человек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Горбунов </a:t>
                      </a: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Григорий -1 место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Шерстобитова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Настя</a:t>
                      </a:r>
                      <a:r>
                        <a:rPr lang="ru-RU" sz="16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-2 место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Крюкова </a:t>
                      </a: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Диана-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3 место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Цанько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 С.А.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Открытый 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конкурс творческих работ «Русь православная»(МБУК)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latin typeface="Times New Roman"/>
                          <a:ea typeface="Calibri"/>
                          <a:cs typeface="Times New Roman"/>
                        </a:rPr>
                        <a:t>Чехляева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 Лика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3 место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Виноградова Е.Ю.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14342" y="71414"/>
            <a:ext cx="85725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000" b="1" kern="10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/>
                <a:cs typeface="Arial" charset="0"/>
              </a:rPr>
              <a:t>Победители, призеры, участники конкурсов, фестивалей, соревнований </a:t>
            </a:r>
            <a:r>
              <a:rPr lang="ru-RU" sz="2000" b="1" kern="10" spc="50" dirty="0" smtClean="0">
                <a:ln w="11430"/>
                <a:solidFill>
                  <a:srgbClr val="1203D7"/>
                </a:solidFill>
                <a:latin typeface="Bookman Old Style"/>
                <a:cs typeface="Arial" charset="0"/>
              </a:rPr>
              <a:t>муниципального</a:t>
            </a:r>
            <a:r>
              <a:rPr lang="ru-RU" sz="2000" b="1" kern="10" spc="50" dirty="0" smtClean="0">
                <a:ln w="11430"/>
                <a:solidFill>
                  <a:srgbClr val="FF0000"/>
                </a:solidFill>
                <a:effectLst/>
                <a:latin typeface="Bookman Old Style"/>
                <a:cs typeface="Arial" charset="0"/>
              </a:rPr>
              <a:t> </a:t>
            </a:r>
            <a:r>
              <a:rPr lang="ru-RU" sz="2000" b="1" kern="10" spc="50" dirty="0">
                <a:ln w="11430"/>
                <a:solidFill>
                  <a:srgbClr val="FF0000"/>
                </a:solidFill>
                <a:effectLst/>
                <a:latin typeface="Bookman Old Style"/>
                <a:cs typeface="Arial" charset="0"/>
              </a:rPr>
              <a:t>уровня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8" y="823300"/>
          <a:ext cx="7786742" cy="5611368"/>
        </p:xfrm>
        <a:graphic>
          <a:graphicData uri="http://schemas.openxmlformats.org/drawingml/2006/table">
            <a:tbl>
              <a:tblPr/>
              <a:tblGrid>
                <a:gridCol w="2000264"/>
                <a:gridCol w="1714512"/>
                <a:gridCol w="2357454"/>
                <a:gridCol w="1714512"/>
              </a:tblGrid>
              <a:tr h="1768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конкурса</a:t>
                      </a:r>
                    </a:p>
                  </a:txBody>
                  <a:tcPr marL="40824" marR="4082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Участие </a:t>
                      </a:r>
                    </a:p>
                  </a:txBody>
                  <a:tcPr marL="40824" marR="4082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  </a:t>
                      </a:r>
                    </a:p>
                  </a:txBody>
                  <a:tcPr marL="40824" marR="4082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Руководитель </a:t>
                      </a:r>
                    </a:p>
                  </a:txBody>
                  <a:tcPr marL="40824" marR="4082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2142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Первые шаги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Долгих Ксения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Замашнюк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Наталья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Рудометова 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Ангелина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3 место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Ширяева Е.В.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7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Епифанова 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Юлия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3 место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Виноградова Е.Ю.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1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Михалева 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Кира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Щепина </a:t>
                      </a:r>
                      <a:r>
                        <a:rPr lang="ru-RU" sz="1400" dirty="0" err="1" smtClean="0">
                          <a:latin typeface="Times New Roman"/>
                          <a:ea typeface="Calibri"/>
                          <a:cs typeface="Times New Roman"/>
                        </a:rPr>
                        <a:t>Карина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участие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latin typeface="Times New Roman"/>
                          <a:ea typeface="Calibri"/>
                          <a:cs typeface="Times New Roman"/>
                        </a:rPr>
                        <a:t>Таушканова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 Т.Н. и родители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20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Тагатов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Максим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Губина 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Настя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участие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latin typeface="Times New Roman"/>
                          <a:ea typeface="Calibri"/>
                          <a:cs typeface="Times New Roman"/>
                        </a:rPr>
                        <a:t>Пацкова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 Н.А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Районный конкурс литературного творчества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Зубова 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Евгения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Победитель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Агафонова Н.С.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Слет школьных лесничеств и </a:t>
                      </a:r>
                      <a:r>
                        <a:rPr lang="ru-RU" sz="1400" b="1" kern="1200" dirty="0" err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экообъединений</a:t>
                      </a: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(</a:t>
                      </a:r>
                      <a:r>
                        <a:rPr lang="ru-RU" sz="1400" b="1" kern="1200" dirty="0" err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СуеватПауль</a:t>
                      </a: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6 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человек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Замашнюк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Наталья-2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место в личном первенстве в конкурсе «Экология»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Задорожная Н.А.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35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«Живая классика»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Тагатов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Максим-1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место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Черкашина 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Ольга-2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место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Меркушева Н.Н.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Агафонова Н.С.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Русский медвежонок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latin typeface="Times New Roman"/>
                          <a:ea typeface="Calibri"/>
                          <a:cs typeface="Times New Roman"/>
                        </a:rPr>
                        <a:t>Стяжкина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 Вероника,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latin typeface="Times New Roman"/>
                          <a:ea typeface="Calibri"/>
                          <a:cs typeface="Times New Roman"/>
                        </a:rPr>
                        <a:t>Крючкова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 Юлия, </a:t>
                      </a:r>
                      <a:r>
                        <a:rPr lang="ru-RU" sz="1400" dirty="0" err="1" smtClean="0">
                          <a:latin typeface="Times New Roman"/>
                          <a:ea typeface="Calibri"/>
                          <a:cs typeface="Times New Roman"/>
                        </a:rPr>
                        <a:t>Таушканова</a:t>
                      </a:r>
                      <a:r>
                        <a:rPr lang="ru-RU" sz="14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Ника</a:t>
                      </a:r>
                      <a:endParaRPr lang="ru-RU" sz="1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Мужикова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Настя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участие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Фалина С.А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.,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Ширяева Е.В.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14342" y="71414"/>
            <a:ext cx="85725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000" b="1" kern="10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/>
                <a:cs typeface="Arial" charset="0"/>
              </a:rPr>
              <a:t>Победители, призеры, участники конкурсов, фестивалей, соревнований </a:t>
            </a:r>
            <a:r>
              <a:rPr lang="ru-RU" sz="2000" b="1" kern="10" spc="50" dirty="0" smtClean="0">
                <a:ln w="11430"/>
                <a:solidFill>
                  <a:srgbClr val="1203D7"/>
                </a:solidFill>
                <a:latin typeface="Bookman Old Style"/>
                <a:cs typeface="Arial" charset="0"/>
              </a:rPr>
              <a:t>муниципального</a:t>
            </a:r>
            <a:r>
              <a:rPr lang="ru-RU" sz="2000" b="1" kern="10" spc="50" dirty="0" smtClean="0">
                <a:ln w="11430"/>
                <a:solidFill>
                  <a:srgbClr val="FF0000"/>
                </a:solidFill>
                <a:effectLst/>
                <a:latin typeface="Bookman Old Style"/>
                <a:cs typeface="Arial" charset="0"/>
              </a:rPr>
              <a:t> </a:t>
            </a:r>
            <a:r>
              <a:rPr lang="ru-RU" sz="2000" b="1" kern="10" spc="50" dirty="0">
                <a:ln w="11430"/>
                <a:solidFill>
                  <a:srgbClr val="FF0000"/>
                </a:solidFill>
                <a:effectLst/>
                <a:latin typeface="Bookman Old Style"/>
                <a:cs typeface="Arial" charset="0"/>
              </a:rPr>
              <a:t>уровня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2855</TotalTime>
  <Words>772</Words>
  <Application>Microsoft Office PowerPoint</Application>
  <PresentationFormat>Экран (4:3)</PresentationFormat>
  <Paragraphs>283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Публичный отчет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Катенок</dc:creator>
  <cp:lastModifiedBy>Admin</cp:lastModifiedBy>
  <cp:revision>151</cp:revision>
  <dcterms:created xsi:type="dcterms:W3CDTF">2013-01-28T19:28:30Z</dcterms:created>
  <dcterms:modified xsi:type="dcterms:W3CDTF">2019-02-08T13:38:25Z</dcterms:modified>
</cp:coreProperties>
</file>