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96" r:id="rId4"/>
    <p:sldId id="388" r:id="rId5"/>
    <p:sldId id="390" r:id="rId6"/>
    <p:sldId id="393" r:id="rId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3D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624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404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52094" y="785794"/>
            <a:ext cx="7072362" cy="5304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28662" y="3643314"/>
            <a:ext cx="77724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latin typeface="Book Antiqua" pitchFamily="18" charset="0"/>
              </a:rPr>
              <a:t>Публичный отчет</a:t>
            </a:r>
            <a:endParaRPr lang="ru-RU" sz="48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СРЕДНЕЙ ОБЩЕОБРАЗОВАТЕЛЬНОЙ ШКОЛЫ </a:t>
            </a:r>
            <a:r>
              <a:rPr lang="ru-RU" sz="2400" b="1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П.КОММУНИСТИЧЕСКИЙ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2016-2017 учебный год</a:t>
            </a:r>
            <a:endParaRPr lang="en-US" sz="2400" b="1" dirty="0">
              <a:ln>
                <a:solidFill>
                  <a:srgbClr val="00B0F0"/>
                </a:solidFill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>
                <a:solidFill>
                  <a:srgbClr val="00B0F0"/>
                </a:solidFill>
              </a:ln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32" y="642918"/>
          <a:ext cx="9143999" cy="5962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2181213"/>
                <a:gridCol w="2906722"/>
                <a:gridCol w="3522665"/>
              </a:tblGrid>
              <a:tr h="234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ФИО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Конкурс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Уровень, результат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1.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Кокшарова О.П.</a:t>
                      </a: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 smtClean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 smtClean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«Урок</a:t>
                      </a:r>
                      <a:r>
                        <a:rPr lang="ru-RU" sz="17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 (занятие)года</a:t>
                      </a: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»</a:t>
                      </a: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</a:t>
                      </a:r>
                      <a:r>
                        <a:rPr lang="ru-RU" sz="17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Победитель</a:t>
                      </a: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2.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Кокшаров А.В.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3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Агафонова Н.С.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</a:t>
                      </a: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4.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Пестова Е.В.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</a:t>
                      </a: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5.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Виноградова Е.Ю.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</a:t>
                      </a: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6.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Софина</a:t>
                      </a: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Е.П.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Программ профилактике наркомании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участие</a:t>
                      </a:r>
                      <a:endParaRPr lang="ru-RU" sz="17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7.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Цанько С.А.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Программ организации летнего отдыха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</a:t>
                      </a:r>
                      <a:r>
                        <a:rPr lang="ru-RU" sz="17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Призер</a:t>
                      </a:r>
                      <a:endParaRPr lang="ru-RU" sz="1700" b="1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Программ по профилактике экстремизма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Муниципальный, </a:t>
                      </a:r>
                      <a:r>
                        <a:rPr lang="ru-RU" sz="17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Призер</a:t>
                      </a:r>
                      <a:endParaRPr lang="ru-RU" sz="1700" b="1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8.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Ширяева Е.В.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Акция «Тотальный диктант»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Всероссийский, </a:t>
                      </a:r>
                      <a:r>
                        <a:rPr lang="ru-RU" sz="1700" b="1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оценка «5»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9.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Кокшарова О.П.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Проектных работ «Эко</a:t>
                      </a:r>
                      <a:r>
                        <a:rPr lang="en-US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Pro</a:t>
                      </a: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свет 2017» среди работников системы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Всероссийский, участие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10.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Капац</a:t>
                      </a:r>
                      <a:r>
                        <a:rPr lang="ru-RU" sz="1600" b="1" kern="1200" baseline="0" dirty="0" smtClean="0">
                          <a:solidFill>
                            <a:schemeClr val="hlink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 И.Н.</a:t>
                      </a:r>
                      <a:endParaRPr lang="ru-RU" sz="1600" b="1" kern="1200" dirty="0" smtClean="0">
                        <a:solidFill>
                          <a:schemeClr val="hlink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 smtClean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  <a:ea typeface="+mn-ea"/>
                          <a:cs typeface="Arial" charset="0"/>
                        </a:rPr>
                        <a:t>Всероссийский, участие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b="0" kern="1200" dirty="0" smtClean="0"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WordArt 11"/>
          <p:cNvSpPr>
            <a:spLocks noChangeArrowheads="1" noChangeShapeType="1" noTextEdit="1"/>
          </p:cNvSpPr>
          <p:nvPr/>
        </p:nvSpPr>
        <p:spPr bwMode="auto">
          <a:xfrm>
            <a:off x="1000100" y="142852"/>
            <a:ext cx="5000660" cy="42862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Участие учителей в конкурсах: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2214547" y="214290"/>
            <a:ext cx="800105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 typeface="Wingdings" pitchFamily="2" charset="2"/>
              <a:buNone/>
              <a:tabLst>
                <a:tab pos="800100" algn="l"/>
              </a:tabLst>
              <a:defRPr/>
            </a:pPr>
            <a:endParaRPr lang="ru-RU" b="1" i="1" dirty="0">
              <a:solidFill>
                <a:schemeClr val="hlink"/>
              </a:solidFill>
              <a:effectLst/>
              <a:latin typeface="Bookman Old Style" pitchFamily="18" charset="0"/>
            </a:endParaRPr>
          </a:p>
          <a:p>
            <a:pPr lvl="2">
              <a:buFont typeface="Wingdings" pitchFamily="2" charset="2"/>
              <a:buBlip>
                <a:blip r:embed="rId2"/>
              </a:buBlip>
              <a:tabLst>
                <a:tab pos="800100" algn="l"/>
              </a:tabLst>
              <a:defRPr/>
            </a:pPr>
            <a:r>
              <a:rPr lang="ru-RU" sz="1600" b="1" dirty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   За курс среднего общего </a:t>
            </a:r>
            <a:r>
              <a:rPr lang="ru-RU" sz="1600" b="1" dirty="0" smtClean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образования</a:t>
            </a:r>
            <a:endParaRPr lang="ru-RU" b="1" dirty="0">
              <a:solidFill>
                <a:schemeClr val="hlink"/>
              </a:solidFill>
              <a:effectLst/>
              <a:latin typeface="Bookman Old Style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28750" y="785794"/>
            <a:ext cx="74882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chemeClr val="hlink"/>
                </a:solidFill>
                <a:effectLst/>
                <a:latin typeface="Bookman Old Style" pitchFamily="18" charset="0"/>
                <a:cs typeface="+mn-cs"/>
              </a:rPr>
              <a:t>Таблица результатов ЕГЭ по русскому языку</a:t>
            </a:r>
            <a:r>
              <a:rPr lang="ru-RU" sz="1600" b="1" dirty="0">
                <a:ln w="11430"/>
                <a:solidFill>
                  <a:srgbClr val="0070C0"/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8" name="Group 1158"/>
          <p:cNvGraphicFramePr>
            <a:graphicFrameLocks/>
          </p:cNvGraphicFramePr>
          <p:nvPr/>
        </p:nvGraphicFramePr>
        <p:xfrm>
          <a:off x="928662" y="2000240"/>
          <a:ext cx="7500963" cy="1958362"/>
        </p:xfrm>
        <a:graphic>
          <a:graphicData uri="http://schemas.openxmlformats.org/drawingml/2006/table">
            <a:tbl>
              <a:tblPr/>
              <a:tblGrid>
                <a:gridCol w="1499581"/>
                <a:gridCol w="979335"/>
                <a:gridCol w="1101740"/>
                <a:gridCol w="1348539"/>
                <a:gridCol w="1285884"/>
                <a:gridCol w="1285884"/>
              </a:tblGrid>
              <a:tr h="35493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Общая,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тестовый балл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10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4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2015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94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99,6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62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67,4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68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647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2016 </a:t>
                      </a:r>
                      <a:endParaRPr lang="ru-RU" b="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100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99,6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67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65,9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64,7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63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2017</a:t>
                      </a:r>
                      <a:endParaRPr lang="ru-RU" b="1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60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71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67,4</a:t>
                      </a:r>
                      <a:endParaRPr lang="ru-RU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2786050" y="0"/>
            <a:ext cx="5786478" cy="42860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Результаты государственной итоговой аттестации:</a:t>
            </a:r>
          </a:p>
        </p:txBody>
      </p:sp>
      <p:pic>
        <p:nvPicPr>
          <p:cNvPr id="37966" name="Picture 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80950"/>
            <a:ext cx="2143140" cy="142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63" y="0"/>
            <a:ext cx="85725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1600" b="1" kern="10" spc="50" dirty="0">
                <a:ln w="11430"/>
                <a:solidFill>
                  <a:srgbClr val="1203D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Всероссийского</a:t>
            </a:r>
            <a:r>
              <a:rPr lang="ru-RU" sz="1600" b="1" kern="10" spc="50" dirty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 уровня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10" spc="50" dirty="0">
              <a:ln w="11430"/>
              <a:solidFill>
                <a:srgbClr val="FF0000"/>
              </a:solidFill>
              <a:latin typeface="Bookman Old Style"/>
              <a:cs typeface="Arial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91" y="597968"/>
          <a:ext cx="8215313" cy="6187440"/>
        </p:xfrm>
        <a:graphic>
          <a:graphicData uri="http://schemas.openxmlformats.org/drawingml/2006/table">
            <a:tbl>
              <a:tblPr/>
              <a:tblGrid>
                <a:gridCol w="1571579"/>
                <a:gridCol w="3143272"/>
                <a:gridCol w="1428760"/>
                <a:gridCol w="2071702"/>
              </a:tblGrid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интернет проект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АРТконкурс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Бадьин А., 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Ильин А., 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Агафонова А., 6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Цанько С.А., замдиректора по ВР, учитель изо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6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Всероссийская межпредметная олимпиада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Кокшаров Н.,11         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Тарабрина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.А.,11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Чайников А.,11          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Крючкова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Ю.,7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Овчинников В.,7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Замашнюк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Н.,10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Долгих К.,10 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лучший результат у всех 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Ширяева Е.В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учитель русского языка и литературы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Стяжкина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В, 7      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Пермитина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Д.,10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 регионального уровня 2 степени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Тупаев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Д.,11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     Трапезников Д.,11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539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Всероссийская олимпиада по русскому языку для 5-11 кл. «Великий, могучий»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ЗамашнюкН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10    Скорнякова К.,9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Кабышева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А.,9     Черкашина О.,9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Теплякова Е.,9    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Таушканова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Устьянцева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А.,8  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Дедовец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А.,6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Зейналов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М.,7       Крюкова Ю.,7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Стяжкина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В.,7      Агафонова А.,6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Ремезова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А.,6       Федоров Д.,5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дипломы 1 степени у всех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 русского языка и литературы: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Фалина С.А. 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Агафонова Н.С.,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Ширяева Е.В.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Данчукова Е.,5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Артамонов М.,7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Пермитина Д.,10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Меледин Д.,10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дипломы 2 степени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учебно-исследовательских экологических проектов 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Устьянцева А.,8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Лебедева П., 6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Рупасова С.,6 кл.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Пацкова Н.А., учитель биологии и географии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Учи.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дистанционные олимпиады»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участников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победителей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Кузьминых Н.Н., учитель начальных классов</a:t>
                      </a:r>
                    </a:p>
                  </a:txBody>
                  <a:tcPr marL="37427" marR="374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13" y="71438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>
                <a:ln w="11430"/>
                <a:solidFill>
                  <a:srgbClr val="1203D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муниципального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 уровня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65" y="877910"/>
          <a:ext cx="7929563" cy="5765800"/>
        </p:xfrm>
        <a:graphic>
          <a:graphicData uri="http://schemas.openxmlformats.org/drawingml/2006/table">
            <a:tbl>
              <a:tblPr/>
              <a:tblGrid>
                <a:gridCol w="2016125"/>
                <a:gridCol w="2198689"/>
                <a:gridCol w="1374774"/>
                <a:gridCol w="2339975"/>
              </a:tblGrid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Гражданский форум 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г.Югорске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9-11 кл.( 10 чел)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Задорожная Н.А., педагог –организатор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рисунков « Мир, согласие, уважение»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Боголепова Е.,1кл.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Сафронова К.,  кл.,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Рупасова С.,1кл.,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Лунегова Д., 2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Кузьминых Н.Н., учитель нач.классов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Виноградова Е.Ю., учитель нач.классов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3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 Всероссийского конкурса сочинений в 2016 г.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Пермитина Д.,10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Агафонова А.,6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Черкашина О.,9 кл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Ширяева Е.В.,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русского языка и литературы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Фалина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С.А., учитель русского языка и литературы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Меркушева Н.Н., учитель русского языка и литературы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чтецов «Синяя птица»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Рукавичников М.,4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Чайников А.,11кл.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Санцевич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Е.Н., учитель начальных классов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Ширяева Е.В.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учитель русского языка и литературы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547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 Всероссийской олимпиады школьников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участник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Таушканова В.,8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физике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Кокшаров А.В., учитель физики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математике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Суслова И.Л., учитель математики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Тагатов М.,8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 по ин.языку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Пермитина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Д.,10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технологии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Пестова Е.В., учитель технологии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Трапезников Д., 11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 по физике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Кокшаров А.В., учитель физики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13" y="71438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Победители, призеры, участники конкурсов, фестивалей, соревнований </a:t>
            </a:r>
            <a:r>
              <a:rPr lang="ru-RU" sz="2000" b="1" kern="10" spc="50" dirty="0">
                <a:ln w="11430"/>
                <a:solidFill>
                  <a:srgbClr val="1203D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/>
                <a:cs typeface="Arial" charset="0"/>
              </a:rPr>
              <a:t>муниципального</a:t>
            </a:r>
            <a:r>
              <a:rPr lang="ru-RU" sz="2000" b="1" kern="10" spc="50" dirty="0">
                <a:ln w="11430"/>
                <a:solidFill>
                  <a:srgbClr val="FF0000"/>
                </a:solidFill>
                <a:latin typeface="Bookman Old Style"/>
                <a:cs typeface="Arial" charset="0"/>
              </a:rPr>
              <a:t> уровня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38" y="1000125"/>
          <a:ext cx="7858125" cy="3143251"/>
        </p:xfrm>
        <a:graphic>
          <a:graphicData uri="http://schemas.openxmlformats.org/drawingml/2006/table">
            <a:tbl>
              <a:tblPr/>
              <a:tblGrid>
                <a:gridCol w="2343150"/>
                <a:gridCol w="1800226"/>
                <a:gridCol w="1071570"/>
                <a:gridCol w="2643179"/>
              </a:tblGrid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«Эхо войны»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Овчинников В,7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Чайников А, 11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1место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Ширяева Е.В.,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русского языка и литературы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рисунков «Огонь-друг, огонь-враг!»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Быкова В.,8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Устьянцева А,8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Цанько С.А., начальник летнего лагеря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Блиц -турнир «Звуки и буквы»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Бадьин А, 2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Дугушева Л,1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Монастырева О.,1кл.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Тагатова А.,1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Устьянцев М.,1 кл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Монастырева К.,2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Ильин И.,1 кл.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Щепина Д., 1 кл.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Рудометова Л.С., учитель-логопед</a:t>
                      </a:r>
                    </a:p>
                  </a:txBody>
                  <a:tcPr marL="44656" marR="44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5" name="TextBox 6"/>
          <p:cNvSpPr txBox="1">
            <a:spLocks noChangeArrowheads="1"/>
          </p:cNvSpPr>
          <p:nvPr/>
        </p:nvSpPr>
        <p:spPr bwMode="auto">
          <a:xfrm>
            <a:off x="642910" y="4286256"/>
            <a:ext cx="792961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rgbClr val="FF0000"/>
              </a:solidFill>
              <a:latin typeface="Bookman Old Style" pitchFamily="18" charset="0"/>
            </a:endParaRPr>
          </a:p>
          <a:p>
            <a:pPr algn="just"/>
            <a:endParaRPr lang="ru-RU" sz="24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10892</TotalTime>
  <Words>814</Words>
  <Application>Microsoft Office PowerPoint</Application>
  <PresentationFormat>Экран (4:3)</PresentationFormat>
  <Paragraphs>201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Публичный отчет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Admin</cp:lastModifiedBy>
  <cp:revision>311</cp:revision>
  <dcterms:created xsi:type="dcterms:W3CDTF">2013-01-28T19:28:30Z</dcterms:created>
  <dcterms:modified xsi:type="dcterms:W3CDTF">2019-02-08T13:47:56Z</dcterms:modified>
</cp:coreProperties>
</file>