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5" r:id="rId3"/>
    <p:sldId id="274" r:id="rId4"/>
    <p:sldId id="296" r:id="rId5"/>
    <p:sldId id="299" r:id="rId6"/>
    <p:sldId id="302" r:id="rId7"/>
    <p:sldId id="389" r:id="rId8"/>
    <p:sldId id="390" r:id="rId9"/>
    <p:sldId id="392" r:id="rId10"/>
    <p:sldId id="404" r:id="rId11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3D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404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52094" y="785794"/>
            <a:ext cx="7072362" cy="5304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28662" y="3643314"/>
            <a:ext cx="77724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latin typeface="Book Antiqua" pitchFamily="18" charset="0"/>
              </a:rPr>
              <a:t>Публичный отчет</a:t>
            </a:r>
            <a:endParaRPr lang="ru-RU" sz="48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latin typeface="+mn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СРЕДНЕЙ ОБЩЕОБРАЗОВАТЕЛЬНОЙ ШКОЛЫ </a:t>
            </a:r>
            <a:r>
              <a:rPr lang="ru-RU" sz="2400" b="1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П.КОММУНИСТИЧЕСКИЙ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2017-2018 учебный год</a:t>
            </a:r>
            <a:endParaRPr lang="en-US" sz="2400" b="1" dirty="0">
              <a:ln>
                <a:solidFill>
                  <a:srgbClr val="00B0F0"/>
                </a:solidFill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>
                <a:solidFill>
                  <a:srgbClr val="00B0F0"/>
                </a:solidFill>
              </a:ln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313" y="71438"/>
            <a:ext cx="85725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муниципального и поселкового 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уровня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1071544"/>
          <a:ext cx="7929618" cy="4490556"/>
        </p:xfrm>
        <a:graphic>
          <a:graphicData uri="http://schemas.openxmlformats.org/drawingml/2006/table">
            <a:tbl>
              <a:tblPr/>
              <a:tblGrid>
                <a:gridCol w="1571636"/>
                <a:gridCol w="1857388"/>
                <a:gridCol w="857256"/>
                <a:gridCol w="3643338"/>
              </a:tblGrid>
              <a:tr h="695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«Волшебная книга»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Веревкина М., 3 кл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Агафонова А.,7 кл.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Виноградова Е.Ю. , учитель нач.классов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Агафонова Н.С.,учитель русского языка и литературы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45">
                <a:tc row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«Первые шаги»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Никитенко А., 3кл.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Виноградова Е.Ю. , учитель нач.классов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Асадов А.,5кл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Неганова А., 5 кл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Рукавичников М., 5 кл.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Ширяева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Е.В.,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учитель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русского языка и литературы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9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Хмельницкая А., 5 кл.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Пацкова Н.А.,учитель биологии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Епифанова Ю,7 кл.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Рупасова С.,7 кл.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Фалина С.А.,учитель русского языка и литературы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Таушканова В.,9 кл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Таушканова Т.Н.,учитель нач.классов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Тагатов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М.,9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кл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Пупырева М.С.,учитель анлийского языка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Гирш А.,9 кл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Зинковская Е.Н.,педагог-организатор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Пацкова Ю.,9кл.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Пацкова Н.А.,учитель биологии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«Живая классика»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Каюмов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К., 7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кл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Агафонова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Н.С.,учитель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русского языка и литературы</a:t>
                      </a:r>
                    </a:p>
                  </a:txBody>
                  <a:tcPr marL="51641" marR="51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00034" y="-24"/>
            <a:ext cx="8572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kern="10" spc="50" dirty="0" smtClean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Независимая оценка качества </a:t>
            </a:r>
            <a:endParaRPr lang="ru-RU" sz="2400" b="1" kern="10" spc="50" dirty="0">
              <a:ln w="11430"/>
              <a:solidFill>
                <a:srgbClr val="FF0000"/>
              </a:solidFill>
              <a:effectLst/>
              <a:latin typeface="Bookman Old Style"/>
              <a:cs typeface="Arial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00034" y="714356"/>
            <a:ext cx="771525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lvl="3" indent="-342900" algn="just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cs typeface="+mn-cs"/>
              </a:rPr>
              <a:t>По результатам независимой оценки качества,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проведенной АУ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ХМАО-Югры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«Институт развития </a:t>
            </a:r>
            <a:r>
              <a:rPr lang="ru-RU" sz="2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образования</a:t>
            </a:r>
            <a:r>
              <a:rPr lang="ru-RU" sz="2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»</a:t>
            </a:r>
            <a:r>
              <a:rPr lang="ru-RU" sz="2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,</a:t>
            </a:r>
            <a:r>
              <a:rPr lang="ru-RU" sz="2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школа занимает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1 место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 рейтинге образовательных организаций Советского района в 2017 году.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910" y="2285992"/>
            <a:ext cx="7858180" cy="3309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32" y="642918"/>
          <a:ext cx="9143999" cy="5924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2038369"/>
                <a:gridCol w="3429024"/>
                <a:gridCol w="3143207"/>
              </a:tblGrid>
              <a:tr h="234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ФИО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Конкурс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Уровень, результат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1.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Капац И.Н.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Лучший методический материал 2018г.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участие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2.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Меркушева Н. Н.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участие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3.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Агафонова Н.С.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Педагог года Советского района 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призер</a:t>
                      </a:r>
                      <a:endParaRPr lang="ru-RU" sz="1600" b="1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4.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Садовина Т.Ю.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Педагогические чтения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участие 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Педагогические чтения – 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Всероссийский, 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2 место </a:t>
                      </a:r>
                    </a:p>
                  </a:txBody>
                  <a:tcPr marL="68580" marR="68580" marT="0" marB="0"/>
                </a:tc>
              </a:tr>
              <a:tr h="3708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5.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Ширяева Е.В.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Олимпиада «Педагогический успех»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Всероссийский, 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1 место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 smtClean="0">
                        <a:solidFill>
                          <a:schemeClr val="hlink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Лучшая методическая разработка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Всероссийский, 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1 место </a:t>
                      </a: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 smtClean="0">
                        <a:solidFill>
                          <a:schemeClr val="hlink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Лучшая технологическая карта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Окружной, 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лауреат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 smtClean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6.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Пестова Е.В.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Лучшая технологическая карта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Окружной, участие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7.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Пупырева М.С.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Блиц-олимпиада Психолого-педагогическая компетентность педагога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Всероссийский, 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1 место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8.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Чащина А. 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Деловая игра «</a:t>
                      </a: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Primus inter pares</a:t>
                      </a: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 – первый среди равных»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6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участие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WordArt 11"/>
          <p:cNvSpPr>
            <a:spLocks noChangeArrowheads="1" noChangeShapeType="1" noTextEdit="1"/>
          </p:cNvSpPr>
          <p:nvPr/>
        </p:nvSpPr>
        <p:spPr bwMode="auto">
          <a:xfrm>
            <a:off x="1000100" y="142852"/>
            <a:ext cx="5000660" cy="42862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Участие учителей в конкурсах: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2214547" y="214290"/>
            <a:ext cx="800105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Font typeface="Wingdings" pitchFamily="2" charset="2"/>
              <a:buNone/>
              <a:tabLst>
                <a:tab pos="800100" algn="l"/>
              </a:tabLst>
              <a:defRPr/>
            </a:pPr>
            <a:endParaRPr lang="ru-RU" b="1" i="1" dirty="0">
              <a:solidFill>
                <a:schemeClr val="hlink"/>
              </a:solidFill>
              <a:effectLst/>
              <a:latin typeface="Bookman Old Style" pitchFamily="18" charset="0"/>
            </a:endParaRPr>
          </a:p>
          <a:p>
            <a:pPr lvl="2">
              <a:buFont typeface="Wingdings" pitchFamily="2" charset="2"/>
              <a:buBlip>
                <a:blip r:embed="rId2"/>
              </a:buBlip>
              <a:tabLst>
                <a:tab pos="800100" algn="l"/>
              </a:tabLst>
              <a:defRPr/>
            </a:pPr>
            <a:r>
              <a:rPr lang="ru-RU" sz="1600" b="1" dirty="0">
                <a:ln w="11430"/>
                <a:solidFill>
                  <a:srgbClr val="0070C0"/>
                </a:solidFill>
                <a:latin typeface="Bookman Old Style" pitchFamily="18" charset="0"/>
                <a:ea typeface="+mj-ea"/>
                <a:cs typeface="+mj-cs"/>
              </a:rPr>
              <a:t>   За курс среднего общего </a:t>
            </a:r>
            <a:r>
              <a:rPr lang="ru-RU" sz="1600" b="1" dirty="0" smtClean="0">
                <a:ln w="11430"/>
                <a:solidFill>
                  <a:srgbClr val="0070C0"/>
                </a:solidFill>
                <a:latin typeface="Bookman Old Style" pitchFamily="18" charset="0"/>
                <a:ea typeface="+mj-ea"/>
                <a:cs typeface="+mj-cs"/>
              </a:rPr>
              <a:t>образования</a:t>
            </a:r>
            <a:endParaRPr lang="ru-RU" b="1" dirty="0">
              <a:solidFill>
                <a:schemeClr val="hlink"/>
              </a:solidFill>
              <a:effectLst/>
              <a:latin typeface="Bookman Old Style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28750" y="785794"/>
            <a:ext cx="74882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chemeClr val="hlink"/>
                </a:solidFill>
                <a:effectLst/>
                <a:latin typeface="Bookman Old Style" pitchFamily="18" charset="0"/>
                <a:cs typeface="+mn-cs"/>
              </a:rPr>
              <a:t>Таблица результатов ЕГЭ по русскому языку</a:t>
            </a:r>
            <a:r>
              <a:rPr lang="ru-RU" sz="1600" b="1" dirty="0">
                <a:ln w="11430"/>
                <a:solidFill>
                  <a:srgbClr val="0070C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8" name="Group 1158"/>
          <p:cNvGraphicFramePr>
            <a:graphicFrameLocks/>
          </p:cNvGraphicFramePr>
          <p:nvPr/>
        </p:nvGraphicFramePr>
        <p:xfrm>
          <a:off x="785786" y="1928802"/>
          <a:ext cx="7500963" cy="1958362"/>
        </p:xfrm>
        <a:graphic>
          <a:graphicData uri="http://schemas.openxmlformats.org/drawingml/2006/table">
            <a:tbl>
              <a:tblPr/>
              <a:tblGrid>
                <a:gridCol w="1499581"/>
                <a:gridCol w="979335"/>
                <a:gridCol w="1101740"/>
                <a:gridCol w="1348539"/>
                <a:gridCol w="1285884"/>
                <a:gridCol w="1285884"/>
              </a:tblGrid>
              <a:tr h="35493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Общая,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тестовый балл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10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47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2016 </a:t>
                      </a:r>
                      <a:endParaRPr lang="ru-RU" b="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100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99,6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67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65,9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64,7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47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67,4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63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2018 </a:t>
                      </a:r>
                      <a:endParaRPr lang="ru-RU" b="1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70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68,6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67,9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>
            <a:off x="2786050" y="0"/>
            <a:ext cx="5786478" cy="42860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Результаты государственной итоговой аттестации:</a:t>
            </a:r>
          </a:p>
        </p:txBody>
      </p:sp>
      <p:pic>
        <p:nvPicPr>
          <p:cNvPr id="37966" name="Picture 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80950"/>
            <a:ext cx="2143140" cy="142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61"/>
          <p:cNvSpPr txBox="1">
            <a:spLocks noChangeArrowheads="1"/>
          </p:cNvSpPr>
          <p:nvPr/>
        </p:nvSpPr>
        <p:spPr bwMode="auto">
          <a:xfrm>
            <a:off x="1071538" y="785794"/>
            <a:ext cx="8258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ru-RU" sz="1600" b="1" dirty="0">
                <a:ln w="11430"/>
                <a:solidFill>
                  <a:srgbClr val="1203D7"/>
                </a:solidFill>
                <a:latin typeface="Bookman Old Style" pitchFamily="18" charset="0"/>
                <a:ea typeface="+mj-ea"/>
                <a:cs typeface="+mj-cs"/>
              </a:rPr>
              <a:t>Результаты ЕГЭ предметов по выбору</a:t>
            </a:r>
          </a:p>
        </p:txBody>
      </p:sp>
      <p:pic>
        <p:nvPicPr>
          <p:cNvPr id="7" name="Picture 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0950"/>
            <a:ext cx="2357437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214546" y="571480"/>
            <a:ext cx="82137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Font typeface="Wingdings" pitchFamily="2" charset="2"/>
              <a:buNone/>
              <a:tabLst>
                <a:tab pos="800100" algn="l"/>
              </a:tabLst>
              <a:defRPr/>
            </a:pPr>
            <a:endParaRPr lang="ru-RU" b="1" i="1" dirty="0">
              <a:solidFill>
                <a:schemeClr val="hlink"/>
              </a:solidFill>
              <a:effectLst/>
              <a:latin typeface="Bookman Old Style" pitchFamily="18" charset="0"/>
            </a:endParaRPr>
          </a:p>
          <a:p>
            <a:pPr lvl="2">
              <a:buFont typeface="Wingdings" pitchFamily="2" charset="2"/>
              <a:buBlip>
                <a:blip r:embed="rId3"/>
              </a:buBlip>
              <a:tabLst>
                <a:tab pos="800100" algn="l"/>
              </a:tabLst>
              <a:defRPr/>
            </a:pPr>
            <a:r>
              <a:rPr lang="ru-RU" sz="1600" b="1" dirty="0">
                <a:ln w="11430"/>
                <a:solidFill>
                  <a:srgbClr val="0070C0"/>
                </a:solidFill>
                <a:latin typeface="Bookman Old Style" pitchFamily="18" charset="0"/>
                <a:ea typeface="+mj-ea"/>
                <a:cs typeface="+mj-cs"/>
              </a:rPr>
              <a:t>   За курс среднего общего </a:t>
            </a:r>
            <a:r>
              <a:rPr lang="ru-RU" sz="1600" b="1" dirty="0" smtClean="0">
                <a:ln w="11430"/>
                <a:solidFill>
                  <a:srgbClr val="0070C0"/>
                </a:solidFill>
                <a:latin typeface="Bookman Old Style" pitchFamily="18" charset="0"/>
                <a:ea typeface="+mj-ea"/>
                <a:cs typeface="+mj-cs"/>
              </a:rPr>
              <a:t>образования</a:t>
            </a:r>
            <a:endParaRPr lang="ru-RU" b="1" dirty="0">
              <a:solidFill>
                <a:schemeClr val="hlink"/>
              </a:solidFill>
              <a:effectLst/>
              <a:latin typeface="Bookman Old Style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09" y="1500174"/>
          <a:ext cx="7929618" cy="4977961"/>
        </p:xfrm>
        <a:graphic>
          <a:graphicData uri="http://schemas.openxmlformats.org/drawingml/2006/table">
            <a:tbl>
              <a:tblPr/>
              <a:tblGrid>
                <a:gridCol w="1571635"/>
                <a:gridCol w="571504"/>
                <a:gridCol w="857256"/>
                <a:gridCol w="928695"/>
                <a:gridCol w="857256"/>
                <a:gridCol w="642942"/>
                <a:gridCol w="714381"/>
                <a:gridCol w="857256"/>
                <a:gridCol w="928693"/>
              </a:tblGrid>
              <a:tr h="571504">
                <a:tc rowSpan="3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/ год 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2016-2017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выпускников)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2017-2018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(11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выпускников)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2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Общая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– 100%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Общая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– 100%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71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127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Max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балл по школе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127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Средний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балл по школе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127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Средний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балл по району 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12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Средний балл по округу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127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Max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 балл по школе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12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Средний балл по школе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Bef>
                          <a:spcPts val="12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Средний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балл по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району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Средний балл по округу</a:t>
                      </a:r>
                    </a:p>
                    <a:p>
                      <a:endParaRPr lang="ru-RU" sz="1600" dirty="0"/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Биология 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49,9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Обществознания 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51,6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55,5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53,9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Химия 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53,4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51,9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Литература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64,5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География 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57,5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56,2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77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учащихся, набравших более 70 баллов 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5 человек</a:t>
                      </a: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24995" marR="24995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чел. (1 чел. по 2 предметам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995" marR="24995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1"/>
          <p:cNvSpPr>
            <a:spLocks noChangeArrowheads="1" noChangeShapeType="1" noTextEdit="1"/>
          </p:cNvSpPr>
          <p:nvPr/>
        </p:nvSpPr>
        <p:spPr bwMode="auto">
          <a:xfrm>
            <a:off x="1500166" y="71414"/>
            <a:ext cx="7000924" cy="71438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 и призеры муниципального этапа  </a:t>
            </a:r>
          </a:p>
          <a:p>
            <a:pPr algn="ctr">
              <a:defRPr/>
            </a:pP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Всероссийской олимпиады школьников в </a:t>
            </a:r>
            <a:r>
              <a:rPr lang="ru-RU" sz="3600" b="1" kern="1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2017-2018 </a:t>
            </a:r>
            <a:r>
              <a:rPr lang="ru-RU" sz="3600" b="1" kern="10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уч.году</a:t>
            </a: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: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18" y="1135578"/>
          <a:ext cx="8715465" cy="5034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800"/>
                <a:gridCol w="1692342"/>
                <a:gridCol w="714380"/>
                <a:gridCol w="1721762"/>
                <a:gridCol w="738599"/>
                <a:gridCol w="3397582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Фамилия, имя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Класс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Предмет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Место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Педагог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041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Пермитина</a:t>
                      </a: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Дарья </a:t>
                      </a: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Литература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Ширяева Елена Владимировна</a:t>
                      </a:r>
                    </a:p>
                  </a:txBody>
                  <a:tcPr marL="68580" marR="68580" marT="0" marB="0"/>
                </a:tc>
              </a:tr>
              <a:tr h="248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Технология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Пестова Елена Вячеславовна </a:t>
                      </a:r>
                    </a:p>
                  </a:txBody>
                  <a:tcPr marL="68580" marR="68580" marT="0" marB="0"/>
                </a:tc>
              </a:tr>
              <a:tr h="248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Право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Крюкова Наталья Александровна </a:t>
                      </a:r>
                    </a:p>
                  </a:txBody>
                  <a:tcPr marL="68580" marR="68580" marT="0" marB="0"/>
                </a:tc>
              </a:tr>
              <a:tr h="248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Экономика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Крюкова Наталья Александровна </a:t>
                      </a:r>
                    </a:p>
                  </a:txBody>
                  <a:tcPr marL="68580" marR="68580" marT="0" marB="0"/>
                </a:tc>
              </a:tr>
              <a:tr h="610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Стяжкина</a:t>
                      </a: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Вероника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Литература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Ширяева Елена Владимировна</a:t>
                      </a:r>
                    </a:p>
                  </a:txBody>
                  <a:tcPr marL="68580" marR="68580" marT="0" marB="0"/>
                </a:tc>
              </a:tr>
              <a:tr h="26767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Крюкова Анастасия 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Экономика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Крюкова Наталья Александровна </a:t>
                      </a:r>
                    </a:p>
                  </a:txBody>
                  <a:tcPr marL="68580" marR="68580" marT="0" marB="0"/>
                </a:tc>
              </a:tr>
              <a:tr h="26767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География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Пацкова Надежда Александровна</a:t>
                      </a:r>
                    </a:p>
                  </a:txBody>
                  <a:tcPr marL="68580" marR="68580" marT="0" marB="0"/>
                </a:tc>
              </a:tr>
              <a:tr h="28575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Таушканова</a:t>
                      </a: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Вероника </a:t>
                      </a: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Биология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36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Пацкова Надежда Александровна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</a:tr>
              <a:tr h="3217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Право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329" marR="47329" marT="0" marB="0"/>
                </a:tc>
              </a:tr>
              <a:tr h="3217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Экономика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36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329" marR="47329" marT="0" marB="0"/>
                </a:tc>
              </a:tr>
              <a:tr h="321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Тагатов</a:t>
                      </a: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Максим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Англ.  язык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Пупырева Мария Сергеевна </a:t>
                      </a:r>
                    </a:p>
                  </a:txBody>
                  <a:tcPr marL="68580" marR="68580" marT="0" marB="0"/>
                </a:tc>
              </a:tr>
              <a:tr h="321724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Лисанова</a:t>
                      </a: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Анастасия </a:t>
                      </a: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9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Русский язык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Фалина Светлана Александровна </a:t>
                      </a:r>
                    </a:p>
                  </a:txBody>
                  <a:tcPr marL="68580" marR="68580" marT="0" marB="0"/>
                </a:tc>
              </a:tr>
              <a:tr h="3217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Англ.  язык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Пупырева Мария Сергеевна </a:t>
                      </a:r>
                    </a:p>
                  </a:txBody>
                  <a:tcPr marL="68580" marR="68580" marT="0" marB="0"/>
                </a:tc>
              </a:tr>
              <a:tr h="32172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История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Лебедева Ольга Андреевна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0962" name="Рисунок 7" descr="olimpiada_shkolnikov-ehmblem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" y="-71462"/>
            <a:ext cx="1214438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13" y="71438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>
                <a:ln w="11430"/>
                <a:solidFill>
                  <a:srgbClr val="1203D7"/>
                </a:solidFill>
                <a:latin typeface="Bookman Old Style"/>
                <a:cs typeface="Arial" charset="0"/>
              </a:rPr>
              <a:t>окружного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 уровня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857232"/>
          <a:ext cx="8072493" cy="5805081"/>
        </p:xfrm>
        <a:graphic>
          <a:graphicData uri="http://schemas.openxmlformats.org/drawingml/2006/table">
            <a:tbl>
              <a:tblPr/>
              <a:tblGrid>
                <a:gridCol w="2857520"/>
                <a:gridCol w="2286016"/>
                <a:gridCol w="857256"/>
                <a:gridCol w="2071701"/>
              </a:tblGrid>
              <a:tr h="320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конкурса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ФИО участника, возраст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8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Акция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«Послание добра» в рамках Всероссийского фестиваля «Вместе яре»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номинация: письма-послания  на английском языке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Лисанова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Анастасия,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14 лет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Максим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Тагатов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14 лет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Анастасия Крюкова, 16 лет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Дарья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Пермитина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16 лет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Пупырева М.С., учитель иностранного языка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Конкурс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рисунков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 энергосбережению «Вместе ярче»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Попова Яна Владимировна, 5 класс, 11 лет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Американова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Наталья Владимировна, 5 класс,10 лет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Цанько С.А., пдо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«Лучший слоган детского телефона доверия»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Абдрахманов И.,5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Асадов А.,5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Гакало С.,5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Ширяева Е.В.,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учитель русского языка и литературы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Софина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Е.П., социальный педагог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Олимпиада «Менделеев»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(социально-гуманитарный профиль)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Теплякова Е.,10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Тимирова А.,10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Цанько С.А.,учитель МХК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«Загадка художника»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Дедовец Анастасия,7кл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Кокшарова О.П.,учитель информатики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«Пасха красная»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Резванова Алина, 4 кл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диплом 2 степени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Таушканова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Т.Н.,учитель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нач.классов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Конкурс исследовательских работ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Хмельницкая А., 5 кл.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диплом 3 степени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Пацкова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Н.А.,учитель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биологии</a:t>
                      </a:r>
                    </a:p>
                  </a:txBody>
                  <a:tcPr marL="49161" marR="49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65" y="877910"/>
          <a:ext cx="7929563" cy="5765800"/>
        </p:xfrm>
        <a:graphic>
          <a:graphicData uri="http://schemas.openxmlformats.org/drawingml/2006/table">
            <a:tbl>
              <a:tblPr/>
              <a:tblGrid>
                <a:gridCol w="2016125"/>
                <a:gridCol w="2198689"/>
                <a:gridCol w="1374774"/>
                <a:gridCol w="2339975"/>
              </a:tblGrid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Гражданский форум в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г.Югорске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9-11 кл.( 10 чел)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Задорожная Н.А., педагог –организатор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рисунков « Мир, согласие, уважение»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Боголепова Е.,1кл.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Сафронова К.,  кл.,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Рупасова С.,1кл.,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Лунегова Д., 2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Кузьминых Н.Н., учитель нач.классов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Виноградова Е.Ю., учитель нач.классов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3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этап Всероссийского конкурса сочинений в 2016 г.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Пермитина Д.,10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Агафонова А.,6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Черкашина О.,9 кл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Ширяева Е.В.,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русского языка и литературы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Фалина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С.А., учитель русского языка и литературы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Меркушева Н.Н., учитель русского языка и литературы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чтецов «Синяя птица»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Рукавичников М.,4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Чайников А.,11кл.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Санцевич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Е.Н., учитель начальных классов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Ширяева Е.В.,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русского языка и литературы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547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этап Всероссийской олимпиады школьников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участник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Таушканова В.,8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 по физике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Кокшаров А.В., учитель физики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 по математике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Суслова И.Л., учитель математики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Тагатов М.,8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 по ин.языку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Пермитина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Д.,10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 по технологии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Пестова Е.В., учитель технологии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Трапезников Д., 11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 по физике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Кокшаров А.В., учитель физики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313" y="-142900"/>
            <a:ext cx="85725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муниципального и поселкового 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уровня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313" y="71438"/>
            <a:ext cx="85725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муниципального и поселкового 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уровня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1" y="1071546"/>
          <a:ext cx="7858180" cy="5120640"/>
        </p:xfrm>
        <a:graphic>
          <a:graphicData uri="http://schemas.openxmlformats.org/drawingml/2006/table">
            <a:tbl>
              <a:tblPr/>
              <a:tblGrid>
                <a:gridCol w="1571635"/>
                <a:gridCol w="1965429"/>
                <a:gridCol w="1177843"/>
                <a:gridCol w="3143273"/>
              </a:tblGrid>
              <a:tr h="29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квест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-игра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команда 8 класса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Садовина Т.Ю., учитель английского языка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Слет ассоциации в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п.Зеленоборск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Гирш А.,9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Таушканова В.,9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Лимонова А.,9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Стяжкина В.,8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Теплякова Е.,10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Тимирова А.,10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Зинковская Т.,9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Рупасова В.,9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Бадьин Н.,9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Крючкова Ю.,9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ГоголевД.,9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Карачевцева В.,7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победитель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Зинковская Е.Н.,педагог-организатор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заочная экологическая конференция  «Шаг 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будущее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Пацкова Юлия,11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Пацкова Н.А.,учитель биологии и географии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«Русский медвежонок»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Хмельницкая А.,5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Рупасов И.,6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Федоров Д.,6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Рукавичников М,5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Агафонова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Н.С.,учитель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русского языка и литературы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Ширяева Е.В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., учитель русского языка и литературы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Смотр строя и песни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команда 7  класса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Смагин В.А., преподаватель-организатор ОБЖ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16577</TotalTime>
  <Words>1227</Words>
  <Application>Microsoft Office PowerPoint</Application>
  <PresentationFormat>Экран (4:3)</PresentationFormat>
  <Paragraphs>384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Публичный отчет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Admin</cp:lastModifiedBy>
  <cp:revision>334</cp:revision>
  <dcterms:created xsi:type="dcterms:W3CDTF">2013-01-28T19:28:30Z</dcterms:created>
  <dcterms:modified xsi:type="dcterms:W3CDTF">2019-02-08T13:57:35Z</dcterms:modified>
</cp:coreProperties>
</file>