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63" r:id="rId10"/>
    <p:sldId id="28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7" r:id="rId24"/>
    <p:sldId id="279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622" autoAdjust="0"/>
  </p:normalViewPr>
  <p:slideViewPr>
    <p:cSldViewPr>
      <p:cViewPr>
        <p:scale>
          <a:sx n="75" d="100"/>
          <a:sy n="75" d="100"/>
        </p:scale>
        <p:origin x="-1848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57C231-BFAA-4D4B-AE22-A102A56E0A4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D02E2E-2F52-4B7A-9ABF-B2092E3F1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 advTm="7000">
    <p:dissolve/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hyperlink" Target="http://www.char.ru/books/p1234985.jpg" TargetMode="External"/><Relationship Id="rId7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hyperlink" Target="http://www.bookin.org.ru/book/663234.jpg" TargetMode="Externa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znakpamyati.narod.ru/dragunskiy1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981075"/>
            <a:ext cx="8101335" cy="4176713"/>
          </a:xfrm>
        </p:spPr>
        <p:txBody>
          <a:bodyPr>
            <a:normAutofit/>
          </a:bodyPr>
          <a:lstStyle/>
          <a:p>
            <a:r>
              <a:rPr lang="ru-RU" sz="6700" b="1" i="1" dirty="0" smtClean="0">
                <a:solidFill>
                  <a:srgbClr val="002060"/>
                </a:solidFill>
                <a:latin typeface="Comic Sans MS" pitchFamily="66" charset="0"/>
                <a:ea typeface="Batang" pitchFamily="18" charset="-127"/>
                <a:cs typeface="Consolas" pitchFamily="49" charset="0"/>
              </a:rPr>
              <a:t>Виктор Юзефович Драгунский. Жизнь и творчество</a:t>
            </a:r>
            <a:r>
              <a:rPr lang="ru-RU" b="1" i="1" dirty="0" smtClean="0">
                <a:solidFill>
                  <a:srgbClr val="002060"/>
                </a:solidFill>
                <a:latin typeface="Comic Sans MS" pitchFamily="66" charset="0"/>
                <a:ea typeface="Batang" pitchFamily="18" charset="-127"/>
                <a:cs typeface="Consolas" pitchFamily="49" charset="0"/>
              </a:rPr>
              <a:t>.</a:t>
            </a:r>
            <a:endParaRPr lang="ru-RU" b="1" i="1" dirty="0">
              <a:solidFill>
                <a:srgbClr val="002060"/>
              </a:solidFill>
              <a:latin typeface="Comic Sans MS" pitchFamily="66" charset="0"/>
              <a:ea typeface="Batang" pitchFamily="18" charset="-127"/>
              <a:cs typeface="Consolas" pitchFamily="49" charset="0"/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иктор\Desktop\Шторы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913"/>
            <a:ext cx="8291513" cy="63357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 любил Драгунский выступать перед детьми. Для него не было большего наслаждения, чем следить за маленькими зрителями, которые во время его представлений просто сползали со стульев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смеха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dirty="0"/>
          </a:p>
        </p:txBody>
      </p:sp>
      <p:sp>
        <p:nvSpPr>
          <p:cNvPr id="7170" name="AutoShape 2" descr="Картинки по запросу детский смех в цирк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детский смех в цирк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Картинки по запросу детский смех в цирк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 descr="C:\Users\Виктор\Desktop\Шторы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3240360" cy="2031107"/>
          </a:xfrm>
          <a:prstGeom prst="rect">
            <a:avLst/>
          </a:prstGeom>
          <a:noFill/>
        </p:spPr>
      </p:pic>
      <p:pic>
        <p:nvPicPr>
          <p:cNvPr id="7176" name="Picture 8" descr="C:\Users\Виктор\Desktop\Шторы\скачанные фай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988840"/>
            <a:ext cx="2880320" cy="1743075"/>
          </a:xfrm>
          <a:prstGeom prst="rect">
            <a:avLst/>
          </a:prstGeom>
          <a:noFill/>
        </p:spPr>
      </p:pic>
      <p:pic>
        <p:nvPicPr>
          <p:cNvPr id="7177" name="Picture 9" descr="C:\Users\Виктор\Desktop\Шторы\images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996952"/>
            <a:ext cx="2808312" cy="2304256"/>
          </a:xfrm>
          <a:prstGeom prst="rect">
            <a:avLst/>
          </a:prstGeom>
          <a:noFill/>
        </p:spPr>
      </p:pic>
      <p:sp>
        <p:nvSpPr>
          <p:cNvPr id="10" name="4-конечная звезда 9"/>
          <p:cNvSpPr/>
          <p:nvPr/>
        </p:nvSpPr>
        <p:spPr>
          <a:xfrm>
            <a:off x="323528" y="1988840"/>
            <a:ext cx="914400" cy="914400"/>
          </a:xfrm>
          <a:prstGeom prst="star4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763688" y="2924944"/>
            <a:ext cx="914400" cy="914400"/>
          </a:xfrm>
          <a:prstGeom prst="star4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804248" y="4725144"/>
            <a:ext cx="914400" cy="9144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5796136" y="5661248"/>
            <a:ext cx="914400" cy="914400"/>
          </a:xfrm>
          <a:prstGeom prst="star4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7884368" y="4005064"/>
            <a:ext cx="914400" cy="914400"/>
          </a:xfrm>
          <a:prstGeom prst="star4">
            <a:avLst/>
          </a:prstGeom>
          <a:solidFill>
            <a:srgbClr val="00206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 Драгунский говорил: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772816"/>
            <a:ext cx="7510785" cy="4535909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«Смех – это радость.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даю его двумя руками.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Карманы моих клоунских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штанов набиты смехом.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Дети должны жить,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они должны радоваться…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я должен приносить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радость детям…»</a:t>
            </a:r>
          </a:p>
          <a:p>
            <a:endParaRPr lang="ru-RU" dirty="0"/>
          </a:p>
        </p:txBody>
      </p:sp>
      <p:pic>
        <p:nvPicPr>
          <p:cNvPr id="4" name="Picture 4" descr="0220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1268760"/>
            <a:ext cx="3312368" cy="4824536"/>
          </a:xfrm>
          <a:prstGeom prst="rect">
            <a:avLst/>
          </a:prstGeom>
          <a:noFill/>
          <a:ln w="127000">
            <a:pattFill prst="plaid">
              <a:fgClr>
                <a:schemeClr val="tx1"/>
              </a:fgClr>
              <a:bgClr>
                <a:srgbClr val="FFFFFF"/>
              </a:bgClr>
            </a:pattFill>
          </a:ln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с сыном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04664"/>
            <a:ext cx="2997200" cy="4648200"/>
          </a:xfrm>
          <a:noFill/>
          <a:ln w="76200">
            <a:solidFill>
              <a:srgbClr val="996633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427984" y="260648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у Драгунского родился сын – Денис, с ним начали случаться всякие смешные истории. Драгунский начал эти истории записывать, и получились «Денискины рассказы» .</a:t>
            </a:r>
          </a:p>
          <a:p>
            <a:pPr algn="ctr"/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книга из 16 рассказов вышла в 1961 году, когда Драгунскому было уже 48 лет. Называлась она «Он живой и светится».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16" descr="3"/>
          <p:cNvSpPr>
            <a:spLocks noChangeArrowheads="1"/>
          </p:cNvSpPr>
          <p:nvPr/>
        </p:nvSpPr>
        <p:spPr bwMode="auto">
          <a:xfrm>
            <a:off x="3779912" y="3645024"/>
            <a:ext cx="2520950" cy="3096344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22225">
            <a:solidFill>
              <a:schemeClr val="folHlink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9" descr="1000350160"/>
          <p:cNvSpPr>
            <a:spLocks noChangeArrowheads="1"/>
          </p:cNvSpPr>
          <p:nvPr/>
        </p:nvSpPr>
        <p:spPr bwMode="auto">
          <a:xfrm>
            <a:off x="6948264" y="3861048"/>
            <a:ext cx="1890712" cy="2605088"/>
          </a:xfrm>
          <a:prstGeom prst="foldedCorner">
            <a:avLst>
              <a:gd name="adj" fmla="val 12500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1520" y="5301208"/>
            <a:ext cx="398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В. Драгунский с сыном Денисом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ragunsky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3240088" cy="5184775"/>
          </a:xfrm>
          <a:prstGeom prst="rect">
            <a:avLst/>
          </a:prstGeom>
          <a:noFill/>
          <a:ln w="127000">
            <a:pattFill prst="plaid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3928" y="548680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этой книжки писатель выпустил еще много других, 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 только про Дениску.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у него и две взрослые повести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Но самое любимое, самое читаемое у писателя – это «Денискины рассказы», героем которых стал не какой-нибудь выдуманный мальчик,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его сын Денис.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Денис Драгунский вырос, он стал журналистом.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6237312"/>
            <a:ext cx="337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Денис Драгунский 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3601913" cy="6264275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рассказы разные: над одними смеешься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слез, над другими задумываешься,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порой грустишь и огорчаешься.</a:t>
            </a:r>
          </a:p>
          <a:p>
            <a:pPr algn="ctr">
              <a:buNone/>
              <a:defRPr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Когда читаешь эти рассказы, замечаешь,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Дениска похож на каждого из нас.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любит то, что любим мы</a:t>
            </a: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.</a:t>
            </a:r>
            <a:endParaRPr lang="ru-RU" dirty="0"/>
          </a:p>
        </p:txBody>
      </p:sp>
      <p:pic>
        <p:nvPicPr>
          <p:cNvPr id="4" name="Picture 6" descr="1sly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2656"/>
            <a:ext cx="4608513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256213" y="692150"/>
            <a:ext cx="3887787" cy="5616575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Дениска любознателен, он ищет ответы на многие вопросы и отвечает на них по-своему, что приводит к смешным ситуациям. </a:t>
            </a:r>
          </a:p>
          <a:p>
            <a:pPr algn="ctr">
              <a:lnSpc>
                <a:spcPct val="80000"/>
              </a:lnSpc>
              <a:buNone/>
              <a:defRPr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Не беда, что не все получается у Дениса или получается не так, как хотелось бы. </a:t>
            </a:r>
          </a:p>
          <a:p>
            <a:pPr algn="ctr">
              <a:lnSpc>
                <a:spcPct val="80000"/>
              </a:lnSpc>
              <a:buNone/>
              <a:defRPr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Денис никогда не сидит без дела, он всегда помогает папе и маме в домашних делах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16" descr="1sh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459740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63600" y="188913"/>
            <a:ext cx="7956872" cy="6148387"/>
          </a:xfrm>
        </p:spPr>
        <p:txBody>
          <a:bodyPr/>
          <a:lstStyle/>
          <a:p>
            <a:pPr lvl="3"/>
            <a:endParaRPr lang="ru-RU" kern="10" dirty="0" smtClean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rgbClr val="000066"/>
              </a:solidFill>
              <a:latin typeface="Comic Sans MS"/>
            </a:endParaRPr>
          </a:p>
          <a:p>
            <a:pPr>
              <a:buNone/>
            </a:pPr>
            <a:r>
              <a:rPr lang="ru-RU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3200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</a:rPr>
              <a:t>Денискины рассказы</a:t>
            </a:r>
            <a:r>
              <a:rPr lang="ru-RU" b="1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mic Sans MS" pitchFamily="66" charset="0"/>
              </a:rPr>
              <a:t>» хороши не только потому, что с необыкновенной точностью передают психологию ребенка: в них отразилось светлое восприятие мира.</a:t>
            </a:r>
            <a:r>
              <a:rPr lang="ru-RU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</a:rPr>
              <a:t/>
            </a:r>
            <a:br>
              <a:rPr lang="ru-RU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Picture 11" descr="BI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24944"/>
            <a:ext cx="3313112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6357938" y="3643313"/>
            <a:ext cx="2303462" cy="2798762"/>
            <a:chOff x="107424150" y="107915775"/>
            <a:chExt cx="4176000" cy="6048000"/>
          </a:xfrm>
        </p:grpSpPr>
        <p:pic>
          <p:nvPicPr>
            <p:cNvPr id="10" name="Picture 7" descr="Дениска-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424150" y="109427775"/>
              <a:ext cx="3572101" cy="4536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  <p:pic>
          <p:nvPicPr>
            <p:cNvPr id="11" name="Picture 8" descr="Безимени-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124338">
              <a:off x="107568150" y="107915775"/>
              <a:ext cx="4032000" cy="2640668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2029618"/>
          </a:xfrm>
        </p:spPr>
        <p:txBody>
          <a:bodyPr>
            <a:normAutofit fontScale="90000"/>
          </a:bodyPr>
          <a:lstStyle/>
          <a:p>
            <a:r>
              <a:rPr lang="ru-RU" sz="44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Comic Sans MS"/>
              </a:rPr>
              <a:t/>
            </a:r>
            <a:br>
              <a:rPr lang="ru-RU" sz="44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Comic Sans MS"/>
              </a:rPr>
            </a:br>
            <a: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Если вдруг кому-нибудь из вас</a:t>
            </a:r>
            <a:b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</a:br>
            <a: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станет грустно, берите и читайте </a:t>
            </a:r>
            <a:b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</a:br>
            <a: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"Денискины рассказы"</a:t>
            </a:r>
            <a: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/>
                <a:latin typeface="Comic Sans MS"/>
              </a:rPr>
              <a:t/>
            </a:r>
            <a:br>
              <a:rPr lang="ru-RU" sz="3600" kern="10" dirty="0" smtClean="0">
                <a:ln w="158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/>
                <a:latin typeface="Comic Sans MS"/>
              </a:rPr>
            </a:br>
            <a:endParaRPr lang="ru-RU" sz="3600" dirty="0">
              <a:effectLst/>
            </a:endParaRPr>
          </a:p>
        </p:txBody>
      </p:sp>
      <p:sp>
        <p:nvSpPr>
          <p:cNvPr id="7" name="AutoShape 9"/>
          <p:cNvSpPr>
            <a:spLocks noGrp="1" noChangeArrowheads="1"/>
          </p:cNvSpPr>
          <p:nvPr>
            <p:ph idx="1"/>
          </p:nvPr>
        </p:nvSpPr>
        <p:spPr bwMode="auto">
          <a:xfrm rot="1044002">
            <a:off x="5825785" y="2236933"/>
            <a:ext cx="2736304" cy="4310559"/>
          </a:xfrm>
          <a:prstGeom prst="foldedCorner">
            <a:avLst>
              <a:gd name="adj" fmla="val 12500"/>
            </a:avLst>
          </a:prstGeom>
          <a:blipFill dpi="0" rotWithShape="1">
            <a:blip r:embed="rId3" cstate="print"/>
            <a:srcRect/>
            <a:stretch>
              <a:fillRect/>
            </a:stretch>
          </a:blipFill>
          <a:ln w="317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12" descr="1000704438"/>
          <p:cNvSpPr>
            <a:spLocks noChangeArrowheads="1"/>
          </p:cNvSpPr>
          <p:nvPr/>
        </p:nvSpPr>
        <p:spPr bwMode="auto">
          <a:xfrm rot="21208687">
            <a:off x="3213100" y="3305175"/>
            <a:ext cx="1728788" cy="259238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 rot="21276053">
            <a:off x="684213" y="3141663"/>
            <a:ext cx="1655762" cy="2462212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692696"/>
            <a:ext cx="38884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Comic Sans MS"/>
              </a:rPr>
              <a:t>«Он живой и светится ....»</a:t>
            </a:r>
            <a:endParaRPr lang="ru-RU" sz="4400" dirty="0"/>
          </a:p>
        </p:txBody>
      </p:sp>
      <p:sp>
        <p:nvSpPr>
          <p:cNvPr id="8" name="Oval 6" descr="1"/>
          <p:cNvSpPr>
            <a:spLocks noChangeArrowheads="1"/>
          </p:cNvSpPr>
          <p:nvPr/>
        </p:nvSpPr>
        <p:spPr bwMode="auto">
          <a:xfrm rot="-755081">
            <a:off x="376224" y="3735924"/>
            <a:ext cx="3722688" cy="2216150"/>
          </a:xfrm>
          <a:prstGeom prst="ellipse">
            <a:avLst/>
          </a:prstGeom>
          <a:blipFill dpi="0" rotWithShape="1">
            <a:blip r:embed="rId3" cstate="print">
              <a:lum bright="-6000" contrast="42000"/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" name="Picture 2" descr="C:\Users\Виктор\Desktop\Шторы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437112"/>
            <a:ext cx="2162175" cy="2114550"/>
          </a:xfrm>
          <a:prstGeom prst="rect">
            <a:avLst/>
          </a:prstGeom>
          <a:noFill/>
        </p:spPr>
      </p:pic>
      <p:pic>
        <p:nvPicPr>
          <p:cNvPr id="1027" name="Picture 3" descr="C:\Users\Виктор\Desktop\Шторы\0_8531a_eb5947b6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89040"/>
            <a:ext cx="1728216" cy="2286000"/>
          </a:xfrm>
          <a:prstGeom prst="rect">
            <a:avLst/>
          </a:prstGeom>
          <a:noFill/>
        </p:spPr>
      </p:pic>
      <p:pic>
        <p:nvPicPr>
          <p:cNvPr id="1028" name="Picture 4" descr="C:\Users\Виктор\Desktop\Шторы\гифки-протез-рука-3D-принтер-1926124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548680"/>
            <a:ext cx="4000500" cy="29051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рагунский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3024188" cy="4176713"/>
          </a:xfrm>
          <a:prstGeom prst="rect">
            <a:avLst/>
          </a:prstGeom>
          <a:noFill/>
          <a:ln w="127000">
            <a:pattFill prst="plaid">
              <a:fgClr>
                <a:schemeClr val="bg2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5400000">
            <a:off x="2286000" y="32443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.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188640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000" i="1" dirty="0" smtClean="0">
                <a:solidFill>
                  <a:schemeClr val="accent2"/>
                </a:solidFill>
              </a:rPr>
              <a:t>«</a:t>
            </a:r>
            <a:r>
              <a:rPr kumimoji="0" lang="ru-RU" sz="2400" b="1" i="1" dirty="0" smtClean="0">
                <a:solidFill>
                  <a:srgbClr val="002060"/>
                </a:solidFill>
              </a:rPr>
              <a:t>Виктор Драгунский  родился в 1913 году в  Нью-Йорке. Это вот как вышло – его родители были очень молодые, поженились и уехали из белорусского города Гомеля в Америку за счастьем и богатством. Про счастье – не известно, но с богатством у них совсем не сложилось. И они вернулись обратно в Гомель. Во время войны отец Виктора умер от тифа, а отчим командир красной армии погиб. 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В 1925 году семья перебралась в Москву. </a:t>
            </a:r>
            <a:r>
              <a:rPr kumimoji="0" lang="ru-RU" sz="2400" b="1" dirty="0" smtClean="0">
                <a:solidFill>
                  <a:srgbClr val="002060"/>
                </a:solidFill>
              </a:rPr>
              <a:t>    </a:t>
            </a:r>
            <a:endParaRPr kumimoji="0"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  <a:t>"Главные реки"</a:t>
            </a:r>
            <a:br>
              <a:rPr lang="ru-RU" sz="44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Comic Sans MS"/>
              </a:rPr>
            </a:br>
            <a:endParaRPr lang="ru-RU" sz="4400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Rectangle 9" descr="Рисунок1"/>
          <p:cNvSpPr>
            <a:spLocks noChangeArrowheads="1"/>
          </p:cNvSpPr>
          <p:nvPr/>
        </p:nvSpPr>
        <p:spPr bwMode="auto">
          <a:xfrm rot="399324">
            <a:off x="4766223" y="1404877"/>
            <a:ext cx="3422407" cy="4764943"/>
          </a:xfrm>
          <a:prstGeom prst="rect">
            <a:avLst/>
          </a:prstGeom>
          <a:blipFill dpi="0" rotWithShape="1">
            <a:blip r:embed="rId3" cstate="print">
              <a:lum contrast="18000"/>
            </a:blip>
            <a:srcRect/>
            <a:stretch>
              <a:fillRect/>
            </a:stretch>
          </a:blipFill>
          <a:ln w="50800" cmpd="thinThick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C:\Users\Виктор\Desktop\Шторы\i_0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7" y="1340768"/>
            <a:ext cx="3312369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kern="10" dirty="0" err="1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Comic Sans MS" pitchFamily="66" charset="0"/>
              </a:rPr>
              <a:t>Шышка</a:t>
            </a:r>
            <a:endParaRPr lang="ru-RU" sz="2400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887607">
            <a:off x="632008" y="5502445"/>
            <a:ext cx="3358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kern="10" dirty="0" smtClean="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Comic Sans MS"/>
              </a:rPr>
              <a:t>"Девочка на шаре"</a:t>
            </a:r>
            <a:endParaRPr lang="ru-RU" sz="2800" kern="10" dirty="0">
              <a:ln w="9525">
                <a:solidFill>
                  <a:srgbClr val="800080"/>
                </a:solidFill>
                <a:round/>
                <a:headEnd/>
                <a:tailEnd/>
              </a:ln>
              <a:solidFill>
                <a:srgbClr val="800080"/>
              </a:solidFill>
              <a:latin typeface="Comic Sans M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101728">
            <a:off x="3852545" y="5697543"/>
            <a:ext cx="47997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kern="10" dirty="0" smtClean="0">
                <a:ln w="12700">
                  <a:solidFill>
                    <a:srgbClr val="CC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50000">
                      <a:srgbClr val="FFCC00"/>
                    </a:gs>
                    <a:gs pos="100000">
                      <a:srgbClr val="CC00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/>
              </a:rPr>
              <a:t>"Заколдованная буква"</a:t>
            </a:r>
            <a:endParaRPr lang="ru-RU" sz="3200" b="1" kern="10" dirty="0">
              <a:ln w="12700">
                <a:solidFill>
                  <a:srgbClr val="CC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0000"/>
                  </a:gs>
                  <a:gs pos="50000">
                    <a:srgbClr val="FFCC00"/>
                  </a:gs>
                  <a:gs pos="100000">
                    <a:srgbClr val="CC00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Comic Sans M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296007">
            <a:off x="3894571" y="3244334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Bookman Old Style"/>
              </a:rPr>
              <a:t>Ф </a:t>
            </a:r>
            <a:r>
              <a:rPr lang="ru-RU" b="1" kern="10" dirty="0" err="1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Bookman Old Style"/>
              </a:rPr>
              <a:t>ыф</a:t>
            </a:r>
            <a:r>
              <a:rPr lang="ru-RU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Bookman Old Style"/>
              </a:rPr>
              <a:t> к 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048197" flipV="1">
            <a:off x="3659831" y="1771318"/>
            <a:ext cx="135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Bookman Old Style"/>
              </a:rPr>
              <a:t>С </a:t>
            </a:r>
            <a:r>
              <a:rPr lang="ru-RU" b="1" kern="10" dirty="0" err="1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Bookman Old Style"/>
              </a:rPr>
              <a:t>ы</a:t>
            </a:r>
            <a:r>
              <a:rPr lang="ru-RU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Bookman Old Style"/>
              </a:rPr>
              <a:t> </a:t>
            </a:r>
            <a:r>
              <a:rPr lang="ru-RU" b="1" kern="10" dirty="0" err="1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Bookman Old Style"/>
              </a:rPr>
              <a:t>с</a:t>
            </a:r>
            <a:r>
              <a:rPr lang="ru-RU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Bookman Old Style"/>
              </a:rPr>
              <a:t> к 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4259996"/>
            <a:ext cx="1681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Х </a:t>
            </a:r>
            <a:r>
              <a:rPr lang="ru-RU" b="1" kern="10" dirty="0" err="1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ы</a:t>
            </a:r>
            <a:r>
              <a:rPr lang="ru-RU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 </a:t>
            </a:r>
            <a:r>
              <a:rPr lang="ru-RU" b="1" kern="10" dirty="0" err="1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х</a:t>
            </a:r>
            <a:r>
              <a:rPr lang="ru-RU" b="1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/>
              </a:rPr>
              <a:t> к и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Виктор\Desktop\Шторы\dragunskij-viktor-devochka-na-share-noskov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3240360" cy="4320479"/>
          </a:xfrm>
          <a:prstGeom prst="rect">
            <a:avLst/>
          </a:prstGeom>
          <a:noFill/>
        </p:spPr>
      </p:pic>
      <p:pic>
        <p:nvPicPr>
          <p:cNvPr id="1027" name="Picture 3" descr="C:\Users\Виктор\Desktop\Шторы\-буква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76672"/>
            <a:ext cx="3648649" cy="486486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039100" cy="272256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Писатель часто получал письма от юных читателей и всегда старался ответить на них. </a:t>
            </a:r>
            <a:b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Каждое свое послание он </a:t>
            </a:r>
            <a:b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заканчивал девизом:</a:t>
            </a:r>
            <a:r>
              <a:rPr lang="ru-RU" sz="31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«Дружба! </a:t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Верность! </a:t>
            </a:r>
            <a:b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31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Честь!» </a:t>
            </a:r>
            <a:r>
              <a:rPr lang="ru-RU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9" descr="Картинка 36 из 773">
            <a:hlinkClick r:id="rId3"/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8588" y="1628775"/>
            <a:ext cx="26654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Картинка 46 из 105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204864"/>
            <a:ext cx="24482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Виктор\Desktop\Шторы\Dragunsky0001-420x6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645024"/>
            <a:ext cx="2520280" cy="2980754"/>
          </a:xfrm>
          <a:prstGeom prst="rect">
            <a:avLst/>
          </a:prstGeom>
          <a:noFill/>
        </p:spPr>
      </p:pic>
      <p:pic>
        <p:nvPicPr>
          <p:cNvPr id="2052" name="Picture 4" descr="C:\Users\Виктор\Desktop\Шторы\978-5-9781-0083-9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149080"/>
            <a:ext cx="2088232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Дети пишут </a:t>
            </a:r>
            <a:r>
              <a:rPr lang="ru-RU" sz="4900" dirty="0" smtClean="0">
                <a:solidFill>
                  <a:srgbClr val="FF0066"/>
                </a:solidFill>
                <a:latin typeface="Monotype Corsiva" pitchFamily="66" charset="0"/>
              </a:rPr>
              <a:t>Д</a:t>
            </a:r>
            <a:r>
              <a:rPr lang="ru-RU" sz="4900" dirty="0" smtClean="0">
                <a:solidFill>
                  <a:srgbClr val="6600FF"/>
                </a:solidFill>
                <a:latin typeface="Monotype Corsiva" pitchFamily="66" charset="0"/>
              </a:rPr>
              <a:t>Р</a:t>
            </a:r>
            <a:r>
              <a:rPr lang="ru-RU" sz="4900" dirty="0" smtClean="0">
                <a:solidFill>
                  <a:srgbClr val="009900"/>
                </a:solidFill>
                <a:latin typeface="Monotype Corsiva" pitchFamily="66" charset="0"/>
              </a:rPr>
              <a:t>А</a:t>
            </a:r>
            <a:r>
              <a:rPr lang="ru-RU" sz="4900" dirty="0" smtClean="0">
                <a:solidFill>
                  <a:srgbClr val="FF33CC"/>
                </a:solidFill>
                <a:latin typeface="Monotype Corsiva" pitchFamily="66" charset="0"/>
              </a:rPr>
              <a:t>Г</a:t>
            </a:r>
            <a:r>
              <a:rPr lang="ru-RU" sz="4900" dirty="0" smtClean="0">
                <a:solidFill>
                  <a:schemeClr val="hlink"/>
                </a:solidFill>
                <a:latin typeface="Monotype Corsiva" pitchFamily="66" charset="0"/>
              </a:rPr>
              <a:t>У</a:t>
            </a:r>
            <a:r>
              <a:rPr lang="ru-RU" sz="4900" dirty="0" smtClean="0">
                <a:solidFill>
                  <a:srgbClr val="6600FF"/>
                </a:solidFill>
                <a:latin typeface="Monotype Corsiva" pitchFamily="66" charset="0"/>
              </a:rPr>
              <a:t>Н</a:t>
            </a:r>
            <a:r>
              <a:rPr lang="ru-RU" sz="4900" dirty="0" smtClean="0">
                <a:solidFill>
                  <a:srgbClr val="009900"/>
                </a:solidFill>
                <a:latin typeface="Monotype Corsiva" pitchFamily="66" charset="0"/>
              </a:rPr>
              <a:t>С</a:t>
            </a:r>
            <a:r>
              <a:rPr lang="ru-RU" sz="4900" dirty="0" smtClean="0">
                <a:solidFill>
                  <a:srgbClr val="FF3399"/>
                </a:solidFill>
                <a:latin typeface="Monotype Corsiva" pitchFamily="66" charset="0"/>
              </a:rPr>
              <a:t>К</a:t>
            </a:r>
            <a:r>
              <a:rPr lang="ru-RU" sz="4900" dirty="0" smtClean="0">
                <a:solidFill>
                  <a:srgbClr val="009900"/>
                </a:solidFill>
                <a:latin typeface="Monotype Corsiva" pitchFamily="66" charset="0"/>
              </a:rPr>
              <a:t>О</a:t>
            </a:r>
            <a:r>
              <a:rPr lang="ru-RU" sz="4900" dirty="0" smtClean="0">
                <a:solidFill>
                  <a:srgbClr val="6600FF"/>
                </a:solidFill>
                <a:latin typeface="Monotype Corsiva" pitchFamily="66" charset="0"/>
              </a:rPr>
              <a:t>М</a:t>
            </a:r>
            <a:r>
              <a:rPr lang="ru-RU" sz="4900" dirty="0" smtClean="0">
                <a:solidFill>
                  <a:schemeClr val="hlink"/>
                </a:solidFill>
                <a:latin typeface="Monotype Corsiva" pitchFamily="66" charset="0"/>
              </a:rPr>
              <a:t>У</a:t>
            </a:r>
            <a:r>
              <a:rPr lang="ru-RU" sz="4400" dirty="0" smtClean="0">
                <a:solidFill>
                  <a:schemeClr val="hlink"/>
                </a:solidFill>
                <a:latin typeface="Monotype Corsiva" pitchFamily="66" charset="0"/>
              </a:rPr>
              <a:t/>
            </a:r>
            <a:br>
              <a:rPr lang="ru-RU" sz="4400" dirty="0" smtClean="0">
                <a:solidFill>
                  <a:schemeClr val="hlink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4" name="Picture 7" descr="слушают драгунского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375" y="1700213"/>
            <a:ext cx="34766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3912578"/>
            <a:ext cx="4572000" cy="27515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6"/>
                </a:solidFill>
                <a:latin typeface="Times New Roman" pitchFamily="18" charset="0"/>
              </a:rPr>
              <a:t>Здравствуйте,дорогой</a:t>
            </a: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</a:rPr>
              <a:t> и смешной писатель Виктор Драгунский!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</a:rPr>
              <a:t>Я Вашу книжку получил- «Денискины рассказы». Большое, большое спасибо, от бабушки тоже. Мне очень нравится Дениска. Мне очень хочется, чтобы вы писали много книг о нем. Мой друг Витька лежит в больнице. У него взорвался аппендицит. Я ношу ему книги в больницу. Я сказал Витьке, что мне нравится Ваш девиз: «</a:t>
            </a:r>
            <a:r>
              <a:rPr lang="ru-RU" b="1" i="1" dirty="0" err="1" smtClean="0">
                <a:solidFill>
                  <a:schemeClr val="accent6"/>
                </a:solidFill>
                <a:latin typeface="Times New Roman" pitchFamily="18" charset="0"/>
              </a:rPr>
              <a:t>Дружба!Верность!Честь</a:t>
            </a: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</a:rPr>
              <a:t>!».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</a:rPr>
              <a:t>                                           Сережа Морозов.»</a:t>
            </a:r>
            <a:endParaRPr lang="ru-RU" b="1" i="1" dirty="0">
              <a:solidFill>
                <a:schemeClr val="accent6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844824"/>
            <a:ext cx="51125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«Дорогой писатель В.Драгунский!</a:t>
            </a:r>
          </a:p>
          <a:p>
            <a:pPr>
              <a:lnSpc>
                <a:spcPct val="80000"/>
              </a:lnSpc>
            </a:pP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Когда я читал Ваши рассказы про Дениску и Мишку, я умирал со смеху. Моя бабушка даже ночью смеялась над Дениской. Я взял книжку в библиотеке. У меня нет своей, а у Витьки есть, но он дает ее только мне почитать. Бабушка говорит, что Ваши книжки можно купить в Москве. Я собрал 84коп. Я эти деньги хотел послать в издательство, но на почте сказали, что нужно рубль посылать. Я буду ждать Вашего ответа.       Сережа Морозов.»</a:t>
            </a:r>
          </a:p>
          <a:p>
            <a:endParaRPr lang="ru-RU" i="1" dirty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692696"/>
            <a:ext cx="4950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</a:rPr>
              <a:t>Юные читатели всегда много писали автору «Денискиных рассказов», а иногда даже пишут сегодня, не зная, что писателя давно нет в живых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</a:rPr>
              <a:t>:</a:t>
            </a:r>
            <a:endParaRPr lang="ru-RU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  <p:pic>
        <p:nvPicPr>
          <p:cNvPr id="11" name="Picture 6" descr="читае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365104"/>
            <a:ext cx="174600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95736" y="4437112"/>
            <a:ext cx="2160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</a:rPr>
              <a:t>В.Драгунский послал этому мальчику книгу и написал письмо. Вот Сережин ответ:</a:t>
            </a: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ag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56176" y="1412776"/>
            <a:ext cx="2736304" cy="4392488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59766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году Виктору Юзефовичу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Драгунскому исполнилось бы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102 года,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его уже давно нет с нами, но «Он живой и светится», и его книги всегда с нами.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поэт Яков Аким, близкий друг Драгунского, однажды сказал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«Юному человеку нужны все витамины, в том числе все нравственные витамины. 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Витамины доброты, благородства, честности, порядочности, мужества. 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 эти витамины дарил нашим детям щедро и талантливо Виктор Драгунский.</a:t>
            </a:r>
            <a:r>
              <a:rPr lang="ru-RU" sz="20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бы я был доктором, я бы всем детям выписывал специальное лекарство: «Витамины Драгунского» - его рассказы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Принимать ежедневно!!!»</a:t>
            </a: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437063"/>
            <a:ext cx="9144000" cy="47752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1972 году Виктор Драгунский умер.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Это его могила.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Виктора Драгунского похоронили в Москве.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Картинка 1 из 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548680"/>
            <a:ext cx="482453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323528" y="404813"/>
            <a:ext cx="7740972" cy="6119812"/>
          </a:xfrm>
        </p:spPr>
        <p:txBody>
          <a:bodyPr>
            <a:normAutofit/>
          </a:bodyPr>
          <a:lstStyle/>
          <a:p>
            <a:pPr algn="ctr">
              <a:buClr>
                <a:schemeClr val="accent1"/>
              </a:buClr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школе Виктор был заводилой во всех играх, устраивал представления, пел куплеты, танцевал. </a:t>
            </a:r>
          </a:p>
          <a:p>
            <a:pPr algn="ctr">
              <a:buClr>
                <a:schemeClr val="accent1"/>
              </a:buCl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chemeClr val="accent1"/>
              </a:buCl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Еще учась в школе, Виктор старался помочь семье. Чтобы как- то заработать он с одним из своих товарищей устроился лодочником, чтобы перевозить людей через Москву – реку у Нескучного сада.</a:t>
            </a:r>
          </a:p>
          <a:p>
            <a:pPr>
              <a:buClr>
                <a:schemeClr val="accent1"/>
              </a:buClr>
              <a:buNone/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  <a:buNone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/>
              </a:buCl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Лодочник – тот, кто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занимае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Clr>
                <a:schemeClr val="accent1"/>
              </a:buClr>
              <a:buNone/>
            </a:pP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перевозкой на лодке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kumimoji="0" lang="ru-RU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pic>
        <p:nvPicPr>
          <p:cNvPr id="1029" name="Picture 5" descr="C:\Users\Виктор\Desktop\Шторы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01008"/>
            <a:ext cx="2808313" cy="278395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токарь 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48680"/>
            <a:ext cx="4679950" cy="2857500"/>
          </a:xfrm>
          <a:prstGeom prst="rect">
            <a:avLst/>
          </a:prstGeom>
          <a:noFill/>
          <a:ln w="127000">
            <a:pattFill prst="plaid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3717032"/>
            <a:ext cx="820891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Завод находился на окраине, вставать приходилось очень рано. И однажды, не выспавшись, он прилег под станком и уснул. Там его застал мастер.</a:t>
            </a:r>
          </a:p>
          <a:p>
            <a:pPr algn="ctr">
              <a:lnSpc>
                <a:spcPct val="80000"/>
              </a:lnSpc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Приговор был короткий и жестокий: уволить!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4664"/>
            <a:ext cx="295232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 учебе в высшем учебном заведении не могло быть и речи.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988840"/>
            <a:ext cx="3240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вот окончив школу, Виктор пошел работать учеником токаря на завод. </a:t>
            </a:r>
            <a:endParaRPr lang="ru-RU" sz="2400" dirty="0"/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vz0406162b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84950" y="476250"/>
            <a:ext cx="2559050" cy="5716588"/>
          </a:xfrm>
          <a:noFill/>
          <a:ln w="127000">
            <a:pattFill prst="plaid">
              <a:fgClr>
                <a:schemeClr val="tx1"/>
              </a:fgClr>
              <a:bgClr>
                <a:srgbClr val="FFFFFF"/>
              </a:bgClr>
            </a:pattFill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5184576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Тут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кто-то из друзей посоветовал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 пойти на фабрику, где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требовались ученики- шорники.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Шорник – это мастер, который изготавливает из кожи сёдла и другой инвентарь для езды на лошадях)</a:t>
            </a:r>
          </a:p>
          <a:p>
            <a:pPr>
              <a:lnSpc>
                <a:spcPct val="80000"/>
              </a:lnSpc>
              <a:defRPr/>
            </a:pPr>
            <a:endParaRPr lang="ru-RU" sz="2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фабрике был манеж, и можно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обучиться конному спорту,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лошадей Виктор любил с самого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детства.</a:t>
            </a: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uildi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933056"/>
            <a:ext cx="4104134" cy="2697163"/>
          </a:xfrm>
          <a:prstGeom prst="rect">
            <a:avLst/>
          </a:prstGeom>
          <a:noFill/>
          <a:ln w="127000">
            <a:pattFill prst="plaid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64624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</a:rPr>
              <a:t>В семнадцать лет Виктор выдерживает экзамен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 актерскую школу.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4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</a:rPr>
              <a:t>Окончив школу, Виктор Драгунский стал хорошим театральным актером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 был принят в Театр Сатиры.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площади есть дом казенный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«Театр» - написано на нем,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Там день и ночь актер ученый 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ходит по фойе кругом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…»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</a:t>
            </a:r>
          </a:p>
          <a:p>
            <a:pPr>
              <a:defRPr/>
            </a:pPr>
            <a:endParaRPr lang="ru-RU" sz="2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В. Драгунский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ru-RU" sz="20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74638"/>
            <a:ext cx="8604250" cy="25781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Пришла война. Драгунский рвался на фронт, врачи из-за болезни не разрешили,  но он не сдался и поступил в ополчение.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(Ополчение – это войска, которые создаются </a:t>
            </a:r>
            <a:br>
              <a:rPr lang="ru-RU" sz="240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во время войны в помощь основной армии из добровольцев).</a:t>
            </a:r>
            <a:endParaRPr lang="ru-RU" sz="2400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война 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20177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3356992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Ополченцы рыли глубокие траншеи, окопы, устанавливали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противо-танковые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заграждения. Работа была изнурительная, тяжелая.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Немцы неумолимо наступали под Москвой. Часть ополченцев была убита, Драгунский спасся чудом.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вместе с театром он выступал  с концертами перед бойцами, которые направлялись на фронт, перед раненными в госпиталях.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ктор\Desktop\Шторы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-конечная звезда 5"/>
          <p:cNvSpPr/>
          <p:nvPr/>
        </p:nvSpPr>
        <p:spPr>
          <a:xfrm rot="20993501">
            <a:off x="7884368" y="1916832"/>
            <a:ext cx="914400" cy="914400"/>
          </a:xfrm>
          <a:prstGeom prst="star4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35416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  <a:t>После войны Драгунский неожиданно для всех бросает театр и уходит </a:t>
            </a:r>
            <a:b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Verdana" pitchFamily="34" charset="0"/>
              </a:rPr>
              <a:t>в цирк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Работать рыжим клоуном!</a:t>
            </a:r>
            <a:r>
              <a:rPr lang="ru-RU" sz="32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endParaRPr lang="ru-RU" dirty="0"/>
          </a:p>
        </p:txBody>
      </p:sp>
      <p:pic>
        <p:nvPicPr>
          <p:cNvPr id="2051" name="Picture 3" descr="C:\Users\Виктор\Desktop\Шторы\18925680-Иллюстрация-рыжий-клоун-лицо-в-черной-шляп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76872"/>
            <a:ext cx="5760640" cy="4320480"/>
          </a:xfrm>
          <a:prstGeom prst="rect">
            <a:avLst/>
          </a:prstGeom>
          <a:noFill/>
        </p:spPr>
      </p:pic>
      <p:sp>
        <p:nvSpPr>
          <p:cNvPr id="7" name="4-конечная звезда 6"/>
          <p:cNvSpPr/>
          <p:nvPr/>
        </p:nvSpPr>
        <p:spPr>
          <a:xfrm rot="20311970">
            <a:off x="8093997" y="5580827"/>
            <a:ext cx="914400" cy="914400"/>
          </a:xfrm>
          <a:prstGeom prst="star4">
            <a:avLst/>
          </a:prstGeom>
          <a:solidFill>
            <a:srgbClr val="FF0000"/>
          </a:solidFill>
          <a:ln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20142660">
            <a:off x="147593" y="1560369"/>
            <a:ext cx="914400" cy="914400"/>
          </a:xfrm>
          <a:prstGeom prst="star4">
            <a:avLst/>
          </a:prstGeom>
          <a:solidFill>
            <a:srgbClr val="FFFF00"/>
          </a:solidFill>
          <a:ln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 rot="20041382">
            <a:off x="333579" y="5599291"/>
            <a:ext cx="914400" cy="914400"/>
          </a:xfrm>
          <a:prstGeom prst="star4">
            <a:avLst/>
          </a:prstGeom>
          <a:solidFill>
            <a:srgbClr val="00B050"/>
          </a:solidFill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rot="495363">
            <a:off x="528458" y="3561922"/>
            <a:ext cx="914400" cy="914400"/>
          </a:xfrm>
          <a:prstGeom prst="star4">
            <a:avLst/>
          </a:prstGeom>
          <a:solidFill>
            <a:srgbClr val="FF0000"/>
          </a:solidFill>
          <a:ln>
            <a:solidFill>
              <a:srgbClr val="00206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4-конечная звезда 10"/>
          <p:cNvSpPr/>
          <p:nvPr/>
        </p:nvSpPr>
        <p:spPr>
          <a:xfrm rot="1011991">
            <a:off x="7452320" y="3573016"/>
            <a:ext cx="914400" cy="914400"/>
          </a:xfrm>
          <a:prstGeom prst="star4">
            <a:avLst/>
          </a:prstGeom>
          <a:solidFill>
            <a:schemeClr val="accent5">
              <a:lumMod val="50000"/>
            </a:schemeClr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7000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952</Words>
  <Application>Microsoft Office PowerPoint</Application>
  <PresentationFormat>Экран (4:3)</PresentationFormat>
  <Paragraphs>120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Виктор Юзефович Драгунский. Жизнь и творчество.</vt:lpstr>
      <vt:lpstr>Слайд 2</vt:lpstr>
      <vt:lpstr>Слайд 3</vt:lpstr>
      <vt:lpstr>Слайд 4</vt:lpstr>
      <vt:lpstr>  </vt:lpstr>
      <vt:lpstr>Слайд 6</vt:lpstr>
      <vt:lpstr>Пришла война. Драгунский рвался на фронт, врачи из-за болезни не разрешили,  но он не сдался и поступил в ополчение.   (Ополчение – это войска, которые создаются  во время войны в помощь основной армии из добровольцев).</vt:lpstr>
      <vt:lpstr>Слайд 8</vt:lpstr>
      <vt:lpstr>После войны Драгунский неожиданно для всех бросает театр и уходит  в цирк.  </vt:lpstr>
      <vt:lpstr>Слайд 10</vt:lpstr>
      <vt:lpstr>Слайд 11</vt:lpstr>
      <vt:lpstr>Виктор Драгунский говорил:</vt:lpstr>
      <vt:lpstr>Слайд 13</vt:lpstr>
      <vt:lpstr>Слайд 14</vt:lpstr>
      <vt:lpstr>Слайд 15</vt:lpstr>
      <vt:lpstr>Слайд 16</vt:lpstr>
      <vt:lpstr>Слайд 17</vt:lpstr>
      <vt:lpstr> Если вдруг кому-нибудь из вас станет грустно, берите и читайте  "Денискины рассказы" </vt:lpstr>
      <vt:lpstr>Слайд 19</vt:lpstr>
      <vt:lpstr>"Главные реки" </vt:lpstr>
      <vt:lpstr>Шышка</vt:lpstr>
      <vt:lpstr>  Писатель часто получал письма от юных читателей и всегда старался ответить на них.  Каждое свое послание он  заканчивал девизом:   «Дружба!  Верность!  Честь!»  </vt:lpstr>
      <vt:lpstr>Дети пишут ДРАГУНСКОМУ 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Юзефович Драгунский. Жизнь и творчество.</dc:title>
  <dc:creator>Виктор</dc:creator>
  <cp:lastModifiedBy>Виктор</cp:lastModifiedBy>
  <cp:revision>52</cp:revision>
  <dcterms:created xsi:type="dcterms:W3CDTF">2015-09-26T19:05:18Z</dcterms:created>
  <dcterms:modified xsi:type="dcterms:W3CDTF">2015-09-30T10:08:35Z</dcterms:modified>
</cp:coreProperties>
</file>