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1" r:id="rId2"/>
    <p:sldId id="260" r:id="rId3"/>
    <p:sldId id="274" r:id="rId4"/>
    <p:sldId id="281" r:id="rId5"/>
    <p:sldId id="273" r:id="rId6"/>
    <p:sldId id="276" r:id="rId7"/>
    <p:sldId id="275" r:id="rId8"/>
    <p:sldId id="282" r:id="rId9"/>
    <p:sldId id="278" r:id="rId10"/>
    <p:sldId id="283" r:id="rId11"/>
    <p:sldId id="277" r:id="rId12"/>
    <p:sldId id="285" r:id="rId13"/>
    <p:sldId id="284" r:id="rId14"/>
    <p:sldId id="280" r:id="rId15"/>
    <p:sldId id="269" r:id="rId16"/>
  </p:sldIdLst>
  <p:sldSz cx="1079976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7">
          <p15:clr>
            <a:srgbClr val="A4A3A4"/>
          </p15:clr>
        </p15:guide>
        <p15:guide id="2" pos="340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CD1"/>
    <a:srgbClr val="DD53C9"/>
    <a:srgbClr val="FC5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1224" y="-84"/>
      </p:cViewPr>
      <p:guideLst>
        <p:guide orient="horz" pos="2267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F9B37-32DD-4AA8-9ED3-FF40FBC00A66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6F0C4-9011-4E6B-8381-1ED8FF94E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97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39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56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37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6F0C4-9011-4E6B-8381-1ED8FF94E0E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65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178222"/>
            <a:ext cx="9179799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781306"/>
            <a:ext cx="8099822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02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21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383297"/>
            <a:ext cx="2328699" cy="610108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383297"/>
            <a:ext cx="6851100" cy="610108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1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1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794831"/>
            <a:ext cx="9314796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4817876"/>
            <a:ext cx="9314796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90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916484"/>
            <a:ext cx="4589899" cy="45678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916484"/>
            <a:ext cx="4589899" cy="45678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3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383299"/>
            <a:ext cx="9314796" cy="13915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1764832"/>
            <a:ext cx="456880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2629749"/>
            <a:ext cx="4568805" cy="386796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1764832"/>
            <a:ext cx="459130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2629749"/>
            <a:ext cx="4591306" cy="386796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3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6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34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036570"/>
            <a:ext cx="546738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79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036570"/>
            <a:ext cx="546738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00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383299"/>
            <a:ext cx="931479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916484"/>
            <a:ext cx="931479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2DBFD-6E58-4E00-BE1E-7E7134E06D7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6672698"/>
            <a:ext cx="364492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12F93-4AA4-4C8D-BD56-F8A90E8ACD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30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4286" y="890337"/>
            <a:ext cx="8229600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b="1" dirty="0">
                <a:solidFill>
                  <a:srgbClr val="00487E"/>
                </a:solidFill>
                <a:latin typeface="Times New Roman"/>
                <a:cs typeface="Times New Roman"/>
              </a:rPr>
              <a:t>Муниципальное  бюджетное общеобразовательное учреждение</a:t>
            </a:r>
          </a:p>
          <a:p>
            <a:pPr algn="ctr"/>
            <a:r>
              <a:rPr lang="ru-RU" b="1" dirty="0">
                <a:solidFill>
                  <a:srgbClr val="00487E"/>
                </a:solidFill>
                <a:latin typeface="Times New Roman"/>
                <a:cs typeface="Times New Roman"/>
              </a:rPr>
              <a:t>"</a:t>
            </a:r>
            <a:r>
              <a:rPr lang="ru-RU" b="1" dirty="0" err="1">
                <a:solidFill>
                  <a:srgbClr val="00487E"/>
                </a:solidFill>
                <a:latin typeface="Times New Roman"/>
                <a:cs typeface="Times New Roman"/>
              </a:rPr>
              <a:t>Косиновская</a:t>
            </a:r>
            <a:r>
              <a:rPr lang="ru-RU" b="1" dirty="0">
                <a:solidFill>
                  <a:srgbClr val="00487E"/>
                </a:solidFill>
                <a:latin typeface="Times New Roman"/>
                <a:cs typeface="Times New Roman"/>
              </a:rPr>
              <a:t> средняя общеобразовательная школа" группы дошкольного образования Курского района Курской области</a:t>
            </a:r>
            <a:endParaRPr lang="ru-RU" b="1" dirty="0">
              <a:solidFill>
                <a:srgbClr val="0048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5094514"/>
            <a:ext cx="381725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  <a:t>Подготовила: воспитатель 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/>
                <a:cs typeface="Times New Roman"/>
              </a:rPr>
              <a:t>Косинова Наталья Николаевна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8629" y="2247254"/>
            <a:ext cx="64923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современная игровая  технология обучения дошкольников в условиях реализации ФГОС ДО» </a:t>
            </a:r>
          </a:p>
        </p:txBody>
      </p:sp>
    </p:spTree>
    <p:extLst>
      <p:ext uri="{BB962C8B-B14F-4D97-AF65-F5344CB8AC3E}">
        <p14:creationId xmlns:p14="http://schemas.microsoft.com/office/powerpoint/2010/main" val="737880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7634" y="1425844"/>
            <a:ext cx="5811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Задания для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квестов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1. Поиск «сокровищ».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2. Расследование происшествий (хорошо для экспериментальной деятельности).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3. Помощь героям.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4. Путешествие, экспедиция, поход.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5. Приключения по мотивам художественных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val="11825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27703" y="1030514"/>
            <a:ext cx="683475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Памятка воспитателям</a:t>
            </a:r>
          </a:p>
          <a:p>
            <a:pPr algn="ctr"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при проведении </a:t>
            </a:r>
            <a:r>
              <a:rPr lang="ru-RU" sz="2000" b="1" u="sng" dirty="0" err="1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квест-игры</a:t>
            </a:r>
            <a:endParaRPr lang="ru-RU" sz="2000" b="1" u="sng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000" u="sng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1. Определить цели и задачи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2. Выбрать место проведения игры.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3. Составить паспорт прохождения этапов или карту маршрута.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4. Сформировать состав участников.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5. Разработать легенду игры, её формат и правила, написать сценарий (конспект).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6. Подготовить задания, реквизит для игры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748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34712" y="867905"/>
            <a:ext cx="735972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Критерии:</a:t>
            </a:r>
          </a:p>
          <a:p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96705" y="1503335"/>
            <a:ext cx="3223649" cy="19372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1.Соблюдение правил безопасности</a:t>
            </a:r>
          </a:p>
        </p:txBody>
      </p:sp>
      <p:sp>
        <p:nvSpPr>
          <p:cNvPr id="7" name="Овал 6"/>
          <p:cNvSpPr/>
          <p:nvPr/>
        </p:nvSpPr>
        <p:spPr>
          <a:xfrm>
            <a:off x="6305226" y="1516250"/>
            <a:ext cx="3210733" cy="193728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2.Оригинальность замысла темы и сценария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3363133" y="3655017"/>
            <a:ext cx="3035086" cy="1937288"/>
          </a:xfrm>
          <a:prstGeom prst="ellipse">
            <a:avLst/>
          </a:prstGeom>
          <a:solidFill>
            <a:srgbClr val="E26CD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3.Логичность заданий и целостность сюжета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6770177" y="3608522"/>
            <a:ext cx="2978257" cy="19372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4.Создание привлекательного и яркого игрового пространства</a:t>
            </a:r>
          </a:p>
        </p:txBody>
      </p:sp>
    </p:spTree>
    <p:extLst>
      <p:ext uri="{BB962C8B-B14F-4D97-AF65-F5344CB8AC3E}">
        <p14:creationId xmlns:p14="http://schemas.microsoft.com/office/powerpoint/2010/main" val="1502748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5641" y="1410346"/>
            <a:ext cx="63853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самое главное, это то, что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помогают нам активизировать и детей, и родителей, и педагогов. Это игра, в которой задействуется одновременно и интеллект участников, их физические способности, воображение и творчество. Здесь необходимо проявить и смекалку, и наблюдательность, и находчивость, и сообразительность, эта тренировка памяти и внимания, это развитие аналитических способностей и коммуникативных качеств. </a:t>
            </a:r>
          </a:p>
          <a:p>
            <a:r>
              <a:rPr lang="ru-RU" sz="2000" dirty="0"/>
              <a:t> </a:t>
            </a:r>
          </a:p>
          <a:p>
            <a:br>
              <a:rPr lang="ru-RU" sz="2000" dirty="0">
                <a:latin typeface="Georgia" panose="02040502050405020303" pitchFamily="18" charset="0"/>
              </a:rPr>
            </a:br>
            <a:endParaRPr lang="ru-RU" sz="2000" dirty="0"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748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8686" y="870857"/>
            <a:ext cx="68507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Monotype Corsiva" panose="03010101010201010101" pitchFamily="66" charset="0"/>
              </a:rPr>
              <a:t>            </a:t>
            </a:r>
            <a:r>
              <a:rPr lang="ru-RU" sz="4400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 Литература: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06670" y="1642820"/>
            <a:ext cx="672626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err="1"/>
              <a:t>Осяк</a:t>
            </a:r>
            <a:r>
              <a:rPr lang="ru-RU" sz="2000" dirty="0"/>
              <a:t>, С.А., «Образовательный </a:t>
            </a:r>
            <a:r>
              <a:rPr lang="ru-RU" sz="2000" dirty="0" err="1"/>
              <a:t>квест</a:t>
            </a:r>
            <a:r>
              <a:rPr lang="ru-RU" sz="2000" dirty="0"/>
              <a:t> - современная интерактивная технология», Современные проблемы науки и образования. - 2015. - № 1-2.</a:t>
            </a:r>
            <a:br>
              <a:rPr lang="ru-RU" sz="2000" dirty="0"/>
            </a:br>
            <a:r>
              <a:rPr lang="ru-RU" sz="2000" dirty="0"/>
              <a:t>2. </a:t>
            </a:r>
            <a:r>
              <a:rPr lang="ru-RU" sz="2000" dirty="0" err="1"/>
              <a:t>Полат</a:t>
            </a:r>
            <a:r>
              <a:rPr lang="ru-RU" sz="2000" dirty="0"/>
              <a:t>, Е.С. , «Новые педагогические и информационные технологии в системе образования : учеб. пособие для студ. </a:t>
            </a:r>
            <a:r>
              <a:rPr lang="ru-RU" sz="2000" dirty="0" err="1"/>
              <a:t>пед</a:t>
            </a:r>
            <a:r>
              <a:rPr lang="ru-RU" sz="2000" dirty="0"/>
              <a:t>. вузов и системы </a:t>
            </a:r>
            <a:r>
              <a:rPr lang="ru-RU" sz="2000" dirty="0" err="1"/>
              <a:t>повыш</a:t>
            </a:r>
            <a:r>
              <a:rPr lang="ru-RU" sz="2000" dirty="0"/>
              <a:t>. </a:t>
            </a:r>
            <a:r>
              <a:rPr lang="ru-RU" sz="2000" dirty="0" err="1"/>
              <a:t>квалиф</a:t>
            </a:r>
            <a:r>
              <a:rPr lang="ru-RU" sz="2000" dirty="0"/>
              <a:t>. </a:t>
            </a:r>
            <a:r>
              <a:rPr lang="ru-RU" sz="2000" dirty="0" err="1"/>
              <a:t>пед</a:t>
            </a:r>
            <a:r>
              <a:rPr lang="ru-RU" sz="2000" dirty="0"/>
              <a:t>. кадров  / Е.С. </a:t>
            </a:r>
            <a:r>
              <a:rPr lang="ru-RU" sz="2000" dirty="0" err="1"/>
              <a:t>Полат</a:t>
            </a:r>
            <a:r>
              <a:rPr lang="ru-RU" sz="2000" dirty="0"/>
              <a:t> [и др.]; под ред. Е.С. </a:t>
            </a:r>
            <a:r>
              <a:rPr lang="ru-RU" sz="2000" dirty="0" err="1"/>
              <a:t>Полат</a:t>
            </a:r>
            <a:r>
              <a:rPr lang="ru-RU" sz="2000" dirty="0"/>
              <a:t>. - М. : Академия, 2001. - С. 272.</a:t>
            </a:r>
          </a:p>
          <a:p>
            <a:pPr marL="457200" indent="-457200">
              <a:buAutoNum type="arabicPeriod"/>
            </a:pPr>
            <a:br>
              <a:rPr lang="ru-RU" sz="2000" dirty="0"/>
            </a:b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572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94743" y="1872343"/>
            <a:ext cx="6284686" cy="3046988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  </a:t>
            </a:r>
            <a:r>
              <a:rPr lang="ru-RU" sz="9600">
                <a:solidFill>
                  <a:srgbClr val="C00000"/>
                </a:solidFill>
                <a:latin typeface="Monotype Corsiva" panose="03010101010201010101" pitchFamily="66" charset="0"/>
              </a:rPr>
              <a:t>за    внимание!</a:t>
            </a:r>
            <a:endParaRPr lang="ru-RU" sz="9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73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374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0695" y="609600"/>
            <a:ext cx="7443537" cy="563231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just"/>
            <a:r>
              <a:rPr lang="ru-RU" sz="3600" b="1" dirty="0">
                <a:solidFill>
                  <a:srgbClr val="C00000"/>
                </a:solidFill>
                <a:latin typeface="Monotype Corsiva"/>
                <a:cs typeface="Times New Roman"/>
              </a:rPr>
              <a:t>                  </a:t>
            </a:r>
            <a:endParaRPr lang="ru-RU"/>
          </a:p>
          <a:p>
            <a:pPr algn="r"/>
            <a:r>
              <a:rPr lang="ru-RU" sz="4400" b="1" u="sng" dirty="0">
                <a:solidFill>
                  <a:srgbClr val="C00000"/>
                </a:solidFill>
                <a:latin typeface="Monotype Corsiva"/>
                <a:cs typeface="Times New Roman"/>
              </a:rPr>
              <a:t>Актуальность :                     </a:t>
            </a:r>
            <a:endParaRPr lang="ru-RU" dirty="0">
              <a:solidFill>
                <a:srgbClr val="000000"/>
              </a:solidFill>
              <a:latin typeface="Calibri"/>
              <a:cs typeface="Calibri"/>
            </a:endParaRPr>
          </a:p>
          <a:p>
            <a:pPr algn="r"/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Организация образовательного процесса в ДОУ на основе ФГОС ДО реализуется через интеграцию различных видов детской деятельности с использованием разнообразных форм и методов работы.  Для воспитателей ДОУ важно не просто проводить занятия, а создавать единый процесс взаимодействия педагога и воспитанников, в котором будут гармонично переплетаться разные образовательные области. </a:t>
            </a:r>
            <a:endParaRPr lang="ru-RU">
              <a:cs typeface="Calibri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 Квест-игра содержит комплекс условий для познавательной активности, развития самостоятельности и инициативности детей дошкольного возраста. Поэтому образовательная деятельность в формате квест-игры  отвечает всем требованиям ФГОС ДО. Квест-игра замечательно вписывается в концепцию, заданную ФГОС ДО. И становится отличной возможностью   увлекательно и оригинально организовать жизнь детей  в детском саду</a:t>
            </a:r>
            <a:r>
              <a:rPr lang="ru-RU" dirty="0">
                <a:solidFill>
                  <a:srgbClr val="002060"/>
                </a:solidFill>
                <a:latin typeface="Times New Roman"/>
                <a:cs typeface="Times New Roman"/>
              </a:rPr>
              <a:t>.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1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8086" cy="719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3681" y="1084880"/>
            <a:ext cx="685025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Немного истории.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Что такое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? Слово «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Quest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» переводится с английского языка как «поиск».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Прародителями «реальных»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являются компьютерные игры, в которых игрокам приходилось решать головоломки, преодолевать препятствия, чтобы их компьютерный герой дошел до конца игры.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Впервые попытку перенести виртуальный компьютерный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реальность, предприняли в азиатских странах в 2007 году, вслед за ними его стали внедрять и в Европе, а затем и в России (2013г.)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07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8086" cy="719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50210" y="1022888"/>
            <a:ext cx="69742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форма взаимодействия педагога и детей, которая способствует формированию умений решать определенные задачи на основе компетентного выбора альтернативных вариантов через реализацию определенного сюжета.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1654" y="2681207"/>
            <a:ext cx="64627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Быховский Я.С.,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Бовтенко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М.А., Сысоев П.В., Б. Додж, Т.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Марч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Сокол И.Н.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рассматривают 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технологию, которая имеет четко поставленную дидактическую задачу, игровой замысел, обязательно имеет руководителя (наставника), четкие правила, и реализуется с целью повышения у детей уровня знаний       и умений</a:t>
            </a:r>
          </a:p>
        </p:txBody>
      </p:sp>
    </p:spTree>
    <p:extLst>
      <p:ext uri="{BB962C8B-B14F-4D97-AF65-F5344CB8AC3E}">
        <p14:creationId xmlns:p14="http://schemas.microsoft.com/office/powerpoint/2010/main" val="213990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99763" cy="72146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92651" y="1022888"/>
            <a:ext cx="61528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организации работы по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квест-технологии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реализуются следующие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3647" y="2030278"/>
            <a:ext cx="4556502" cy="100739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(вовлечение каждого ребенка в активный творческий процесс)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4509" y="4615910"/>
            <a:ext cx="4370523" cy="10874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(воспитание толерантности, личной ответственности за выполнение работы).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5565" y="3223646"/>
            <a:ext cx="5690461" cy="1146875"/>
          </a:xfrm>
          <a:prstGeom prst="rect">
            <a:avLst/>
          </a:prstGeom>
          <a:solidFill>
            <a:srgbClr val="E26C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(развитие интереса, творческих способностей, воображения дошкольников, поисковой активности, стремления к новизне)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106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54643" y="960895"/>
            <a:ext cx="64162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 чтобы эти задачи решались наиболее успешно, при разработке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необходимо следовать следующим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принципам: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Доступность (Задания не должны быть чересчур сложными для ребёнка).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Системность (Задания должны быть логически связаны друг с другом).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Эмоциональная окрашенность заданий.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Разумность по времени. (Необходимо рассчитать время на выполнение заданий таким образом, чтобы ребёнок не устал и сохранил интерес).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Использование разных видов детской деятельности во время прохождения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Наличие видимого конечного результата и обратной связи.</a:t>
            </a:r>
          </a:p>
        </p:txBody>
      </p:sp>
    </p:spTree>
    <p:extLst>
      <p:ext uri="{BB962C8B-B14F-4D97-AF65-F5344CB8AC3E}">
        <p14:creationId xmlns:p14="http://schemas.microsoft.com/office/powerpoint/2010/main" val="4240428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82684" y="1053885"/>
            <a:ext cx="65516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 формировании предметно-развивающей среды необходимо учитывать, что это пространство, которое дает детям возможность воображать, придумывать, творить, т.к. предметно-развивающая среда является «пусковым механизмом» для творческой активности.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14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54644" y="945398"/>
            <a:ext cx="619932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6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квест-игры</a:t>
            </a:r>
            <a:endParaRPr lang="ru-RU" sz="3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числу участников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Одиночные,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Групповые. 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Кратковременные.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Долговременные. 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содержанию: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Сюжетные.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Несюжетные</a:t>
            </a:r>
          </a:p>
        </p:txBody>
      </p:sp>
    </p:spTree>
    <p:extLst>
      <p:ext uri="{BB962C8B-B14F-4D97-AF65-F5344CB8AC3E}">
        <p14:creationId xmlns:p14="http://schemas.microsoft.com/office/powerpoint/2010/main" val="129614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86"/>
            <a:ext cx="10799763" cy="7214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8664" y="976393"/>
            <a:ext cx="649920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 структуре сюжетов:</a:t>
            </a:r>
          </a:p>
          <a:p>
            <a:pPr>
              <a:spcAft>
                <a:spcPts val="0"/>
              </a:spcAft>
            </a:pPr>
            <a:endParaRPr lang="ru-RU" sz="2000" u="sng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1. Линейный - основное содержание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квеста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построено по цепочке. 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2. Штурмовой – каждый игрок решает свою цепочку загадок, чтобы в конце собрать их воедино.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3. Кольцевой – отправляется по кольцевой траектории: выполняя  определенные  задания он вновь и вновь возвращается в пункт «А».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 форме проведения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1. Соревнования.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2. Проекты, исследования, эксперименты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8257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</TotalTime>
  <Words>731</Words>
  <Application>Microsoft Office PowerPoint</Application>
  <PresentationFormat>Произвольный</PresentationFormat>
  <Paragraphs>81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Admin</cp:lastModifiedBy>
  <cp:revision>51</cp:revision>
  <dcterms:created xsi:type="dcterms:W3CDTF">2018-03-23T12:57:23Z</dcterms:created>
  <dcterms:modified xsi:type="dcterms:W3CDTF">2019-02-17T22:59:18Z</dcterms:modified>
</cp:coreProperties>
</file>