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depositphotos_25699747-stock-illustration-fram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219200" y="-304800"/>
            <a:ext cx="7924800" cy="7467600"/>
          </a:xfrm>
          <a:prstGeom prst="rect">
            <a:avLst/>
          </a:prstGeom>
        </p:spPr>
      </p:pic>
      <p:pic>
        <p:nvPicPr>
          <p:cNvPr id="7" name="Рисунок 6" descr="depositphotos_25699747-stock-illustration-frame.jpg"/>
          <p:cNvPicPr>
            <a:picLocks noChangeAspect="1"/>
          </p:cNvPicPr>
          <p:nvPr userDrawn="1"/>
        </p:nvPicPr>
        <p:blipFill>
          <a:blip r:embed="rId13" cstate="print"/>
          <a:srcRect r="43299"/>
          <a:stretch>
            <a:fillRect/>
          </a:stretch>
        </p:blipFill>
        <p:spPr>
          <a:xfrm>
            <a:off x="0" y="-304800"/>
            <a:ext cx="4724400" cy="7467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33527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Дидактический материал</a:t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«Предметы быта на Руси»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447800"/>
          </a:xfrm>
        </p:spPr>
        <p:txBody>
          <a:bodyPr>
            <a:normAutofit fontScale="55000" lnSpcReduction="20000"/>
          </a:bodyPr>
          <a:lstStyle/>
          <a:p>
            <a:pPr algn="r"/>
            <a:endParaRPr lang="ru-RU" b="1" dirty="0" smtClean="0">
              <a:solidFill>
                <a:srgbClr val="7030A0"/>
              </a:solidFill>
            </a:endParaRPr>
          </a:p>
          <a:p>
            <a:pPr algn="r"/>
            <a:endParaRPr lang="ru-RU" b="1" dirty="0" smtClean="0">
              <a:solidFill>
                <a:srgbClr val="7030A0"/>
              </a:solidFill>
            </a:endParaRPr>
          </a:p>
          <a:p>
            <a:pPr algn="r"/>
            <a:r>
              <a:rPr lang="ru-RU" b="1" dirty="0" smtClean="0">
                <a:solidFill>
                  <a:srgbClr val="7030A0"/>
                </a:solidFill>
              </a:rPr>
              <a:t>авторы: </a:t>
            </a:r>
            <a:r>
              <a:rPr lang="ru-RU" b="1" dirty="0" smtClean="0">
                <a:solidFill>
                  <a:srgbClr val="7030A0"/>
                </a:solidFill>
              </a:rPr>
              <a:t>Вахрушева Оксана </a:t>
            </a:r>
            <a:r>
              <a:rPr lang="ru-RU" b="1" dirty="0" smtClean="0">
                <a:solidFill>
                  <a:srgbClr val="7030A0"/>
                </a:solidFill>
              </a:rPr>
              <a:t>Сергеевна</a:t>
            </a:r>
          </a:p>
          <a:p>
            <a:pPr algn="r"/>
            <a:r>
              <a:rPr lang="ru-RU" b="1" dirty="0" smtClean="0">
                <a:solidFill>
                  <a:srgbClr val="7030A0"/>
                </a:solidFill>
              </a:rPr>
              <a:t>Ван-Ван-Шу Маргарита Васильевна</a:t>
            </a:r>
          </a:p>
          <a:p>
            <a:pPr algn="r"/>
            <a:r>
              <a:rPr lang="ru-RU" b="1" dirty="0" smtClean="0">
                <a:solidFill>
                  <a:srgbClr val="7030A0"/>
                </a:solidFill>
              </a:rPr>
              <a:t>Сурганова Галина Валерьевна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  <a:t>"РУШНИК, ДЕКОРАТИВНАЯ САЛФЕТКА" </a:t>
            </a:r>
            <a:b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</a:br>
            <a:endParaRPr lang="ru-RU" sz="40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4" name="Содержимое 3" descr="C:\Users\Oxy\Desktop\image (3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2819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Oxy\Desktop\image (4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143000"/>
            <a:ext cx="30067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Oxy\Desktop\image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819400"/>
            <a:ext cx="30067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"НАЗНАЧЕНИЕ"</a:t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endParaRPr lang="ru-RU" dirty="0">
              <a:solidFill>
                <a:srgbClr val="7030A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Родильный, Крестильный, Поминальный, Подорожный, Пасхальный, Рождественский, Свадебный, Дружный, Венчальный, Родительский, Благословенный.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«ПАМЯТКА»</a:t>
            </a:r>
            <a:endParaRPr lang="ru-RU" dirty="0">
              <a:solidFill>
                <a:srgbClr val="7030A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Уважаемые коллеги и родители! Помните, что без истории нет настоящего, а без настоящего нет будущего!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Знакомьте детей с историей русского народа- ведь они наше будущее!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Цель:</a:t>
            </a:r>
            <a:endParaRPr lang="ru-RU" dirty="0">
              <a:solidFill>
                <a:srgbClr val="7030A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7030A0"/>
              </a:solidFill>
              <a:latin typeface="Impact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Познакомить детей с предметами быта из истории Руси. Дать элементарные представления о быте русского народа. Воспитывать патриотизм, уважение к традициям, культуре России.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  <a:t>"РУБЕЛЬ И ВАЛЁК" ПРЕДМЕТ ХОЗЯЙСТВЕННОГО БЫТА НА РУСИ"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В России испокон веков бытовал способом глажки с помощью рубеля и валька.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Изготовление рубеля было кустарным, выполненным в домашних условиях хозяином дома, или мастером, работавшим на заказ или для продажи на ярмарке. Рубель использовался для разглаживания — «прокатывания» после стирки сухой холщовой ткани. Для этого разглаживаемую ткань плотно накатывали на деревянный каток цилиндрической формы, а сверху прокатывали рабочей частью рубеля, который при этом с силой прижимали обеими руками за рукоять и противоположный конец.  Рубель многие женщины  использовали не совсем обычным способом: им не только «проглаживали» тонкие ткани (от рубцов оставались характерные вмятины, очень заметные на ткани), но и брали с собой на реку, чтобы использовать при стирке загрязненных изделий из толстой ткани или овчины. Этим рубелем били по наиболее загрязненным местам, чтобы удалить, «выбить» грязь.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12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Impact" pitchFamily="34" charset="0"/>
              </a:rPr>
              <a:t>"ОПИСАНИЕ"</a:t>
            </a: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+mn-lt"/>
              </a:rPr>
            </a:br>
            <a:endParaRPr lang="ru-RU" sz="1800" dirty="0"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7030A0"/>
                </a:solidFill>
                <a:latin typeface="Impact" pitchFamily="34" charset="0"/>
              </a:rPr>
              <a:t>Рубель</a:t>
            </a: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  – это деревянный, толстый, прямоугольный, вытянутый брусок с короткой округлой рукоятью. На внутренней рабочей поверхности рубеля делались поперечные рубцы.</a:t>
            </a:r>
          </a:p>
          <a:p>
            <a:pPr algn="ctr"/>
            <a:r>
              <a:rPr lang="ru-RU" u="sng" dirty="0" smtClean="0">
                <a:solidFill>
                  <a:srgbClr val="7030A0"/>
                </a:solidFill>
                <a:latin typeface="Impact" pitchFamily="34" charset="0"/>
              </a:rPr>
              <a:t>Валёк</a:t>
            </a: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-  длинная, круглая палка в виде валика на которую туго наматывалась ткань для глажения.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"РУБЕЛЬ И ВАЛЁК"</a:t>
            </a:r>
            <a:endParaRPr lang="ru-RU" dirty="0"/>
          </a:p>
        </p:txBody>
      </p:sp>
      <p:pic>
        <p:nvPicPr>
          <p:cNvPr id="4" name="Содержимое 3" descr="C:\Users\Oxy\Desktop\image (2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3048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Oxy\Desktop\image (4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00200"/>
            <a:ext cx="33401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"ПРЯДКА(прялка)- ПРЕДМЕТ ХОЗЯЙСТВЕННОГО БЫТА НА РУСИ".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dirty="0" smtClean="0">
                <a:solidFill>
                  <a:srgbClr val="7030A0"/>
                </a:solidFill>
              </a:rPr>
              <a:t> </a:t>
            </a:r>
            <a:r>
              <a:rPr lang="ru-RU" sz="3400" b="1" dirty="0" smtClean="0">
                <a:solidFill>
                  <a:srgbClr val="7030A0"/>
                </a:solidFill>
              </a:rPr>
              <a:t>Прялка  пришла к нам из далёкой древности. Это был исконно женский труд – прясть пряжу. «Пряслице» - так называлась прялка в Древней Руси. Слово «прялка» пришло в русский и украинский языка, от глагола </a:t>
            </a:r>
            <a:r>
              <a:rPr lang="ru-RU" sz="3400" b="1" dirty="0" err="1" smtClean="0">
                <a:solidFill>
                  <a:srgbClr val="7030A0"/>
                </a:solidFill>
              </a:rPr>
              <a:t>prędti</a:t>
            </a:r>
            <a:r>
              <a:rPr lang="ru-RU" sz="3400" b="1" dirty="0" smtClean="0">
                <a:solidFill>
                  <a:srgbClr val="7030A0"/>
                </a:solidFill>
              </a:rPr>
              <a:t> (прясть). Интересно, что в других славянских языках, этот предмет назывался по-другому. В польском прялка именуется </a:t>
            </a:r>
            <a:r>
              <a:rPr lang="ru-RU" sz="3400" b="1" dirty="0" err="1" smtClean="0">
                <a:solidFill>
                  <a:srgbClr val="7030A0"/>
                </a:solidFill>
              </a:rPr>
              <a:t>kądziel</a:t>
            </a:r>
            <a:r>
              <a:rPr lang="ru-RU" sz="3400" b="1" dirty="0" smtClean="0">
                <a:solidFill>
                  <a:srgbClr val="7030A0"/>
                </a:solidFill>
              </a:rPr>
              <a:t>, что созвучно слову «кудель», которое в этом языке зовется </a:t>
            </a:r>
            <a:r>
              <a:rPr lang="ru-RU" sz="3400" b="1" dirty="0" err="1" smtClean="0">
                <a:solidFill>
                  <a:srgbClr val="7030A0"/>
                </a:solidFill>
              </a:rPr>
              <a:t>pakuły</a:t>
            </a:r>
            <a:r>
              <a:rPr lang="ru-RU" sz="3400" b="1" dirty="0" smtClean="0">
                <a:solidFill>
                  <a:srgbClr val="7030A0"/>
                </a:solidFill>
              </a:rPr>
              <a:t> – и также означает и паклю (непригодное для прядева волокно). В белорусском прялку именуют «</a:t>
            </a:r>
            <a:r>
              <a:rPr lang="ru-RU" sz="3400" b="1" dirty="0" err="1" smtClean="0">
                <a:solidFill>
                  <a:srgbClr val="7030A0"/>
                </a:solidFill>
              </a:rPr>
              <a:t>калаўрот</a:t>
            </a:r>
            <a:r>
              <a:rPr lang="ru-RU" sz="3400" b="1" dirty="0" smtClean="0">
                <a:solidFill>
                  <a:srgbClr val="7030A0"/>
                </a:solidFill>
              </a:rPr>
              <a:t>», а в болгарском – «</a:t>
            </a:r>
            <a:r>
              <a:rPr lang="ru-RU" sz="3400" b="1" dirty="0" err="1" smtClean="0">
                <a:solidFill>
                  <a:srgbClr val="7030A0"/>
                </a:solidFill>
              </a:rPr>
              <a:t>хурка</a:t>
            </a:r>
            <a:r>
              <a:rPr lang="ru-RU" sz="3400" b="1" dirty="0" smtClean="0">
                <a:solidFill>
                  <a:srgbClr val="7030A0"/>
                </a:solidFill>
              </a:rPr>
              <a:t>». У чехов это </a:t>
            </a:r>
            <a:r>
              <a:rPr lang="ru-RU" sz="3400" b="1" dirty="0" err="1" smtClean="0">
                <a:solidFill>
                  <a:srgbClr val="7030A0"/>
                </a:solidFill>
              </a:rPr>
              <a:t>přeslice</a:t>
            </a:r>
            <a:r>
              <a:rPr lang="ru-RU" sz="3400" b="1" dirty="0" smtClean="0">
                <a:solidFill>
                  <a:srgbClr val="7030A0"/>
                </a:solidFill>
              </a:rPr>
              <a:t>, а у </a:t>
            </a:r>
            <a:r>
              <a:rPr lang="ru-RU" sz="3400" b="1" dirty="0" err="1" smtClean="0">
                <a:solidFill>
                  <a:srgbClr val="7030A0"/>
                </a:solidFill>
              </a:rPr>
              <a:t>словенов</a:t>
            </a:r>
            <a:r>
              <a:rPr lang="ru-RU" sz="3400" b="1" dirty="0" smtClean="0">
                <a:solidFill>
                  <a:srgbClr val="7030A0"/>
                </a:solidFill>
              </a:rPr>
              <a:t> и словаков – </a:t>
            </a:r>
            <a:r>
              <a:rPr lang="ru-RU" sz="3400" b="1" dirty="0" err="1" smtClean="0">
                <a:solidFill>
                  <a:srgbClr val="7030A0"/>
                </a:solidFill>
              </a:rPr>
              <a:t>preslica</a:t>
            </a:r>
            <a:r>
              <a:rPr lang="ru-RU" sz="3400" b="1" dirty="0" smtClean="0">
                <a:solidFill>
                  <a:srgbClr val="7030A0"/>
                </a:solidFill>
              </a:rPr>
              <a:t>. </a:t>
            </a:r>
          </a:p>
          <a:p>
            <a:pPr algn="ctr"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 С осени до Великого Поста в «низеньких светёлках» при лучине с тихой песней пряхи сидели за своей работой до полуночи. Каждая хозяйка прялки, да и хозяин,  прилагали свои усилия, выдумку и фантазию для украшения, удобства, для облегчения труда. На Руси прялки делали из клёна, осины, берёзы и липы. Пожалуй, ни одно орудие крестьянского труда не украшалось так многообразно, любовно, как прялка. Конечно, такой затейливый предмет не только украшал крестьянскую избу, но и согревал душу неутомимой пряхе, в полном смысле скрашивал бесконечный монотонный труд. </a:t>
            </a:r>
          </a:p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Прялка была ценным подарком: отец дарил ее дочери, жених – невесте, муж – жене. По русскому обычаю, жених должен был изготовить прялку собственноручно, а старую родительскую сломать в знак помолвки. </a:t>
            </a:r>
          </a:p>
          <a:p>
            <a:pPr algn="ctr"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    Женщину прядущую пряжу называли -ПРЯХОЙ.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"ОПИСАНИЕ"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ПРЯЛКА С ЛОПАСКОЙ(лопастью)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Прялка состоит из четырёх частей: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</a:rPr>
              <a:t>ЛОПАСТЬ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</a:rPr>
              <a:t>НОЖКА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</a:rPr>
              <a:t>ДОНЦЕ</a:t>
            </a:r>
          </a:p>
          <a:p>
            <a:pPr lvl="0" algn="ctr"/>
            <a:r>
              <a:rPr lang="ru-RU" b="1" dirty="0" smtClean="0">
                <a:solidFill>
                  <a:srgbClr val="7030A0"/>
                </a:solidFill>
              </a:rPr>
              <a:t>ВЕРЕТЕНО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На лопасть крепилась "КУДЕЛЬ" -обработанная шерсть. Скручиваясь, шерсть наматывалась на "ВЕРЕТЕНО". "Ножка" (шейка) соединяла лопасть донце. На донце садилась пряха и пряла пряжу. Пряли как в одиночестве, так и в компании, проводя за этим занятием многие часы и часто засиживаясь до позднего вечера. Поэтому очень важно было для женщин, как эта самая прялка выглядит. Много внимания уделялось сначала ее внешнему виду.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Почти все русские народные росписи по дереву пришли к нам с прялок. Надо сказать, что </a:t>
            </a:r>
            <a:r>
              <a:rPr lang="ru-RU" b="1" dirty="0" err="1" smtClean="0">
                <a:solidFill>
                  <a:srgbClr val="7030A0"/>
                </a:solidFill>
              </a:rPr>
              <a:t>прялочные</a:t>
            </a:r>
            <a:r>
              <a:rPr lang="ru-RU" b="1" dirty="0" smtClean="0">
                <a:solidFill>
                  <a:srgbClr val="7030A0"/>
                </a:solidFill>
              </a:rPr>
              <a:t> поверхности, не так уж и просты, каждый узор на прялке- это определённая символика. Например:  Круг- "Солнце"- олицетворение оберега от нечистой силы; Волны- "Вода"- источник жизни и благополучия; Зубчики- "Небосвод"- олицетворение свободы и добра; "Росток"- процветание и достаток в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latin typeface="Impact" pitchFamily="34" charset="0"/>
              </a:rPr>
              <a:t>«ПРЯЛКА С ЛОПАСКОЙ»</a:t>
            </a:r>
            <a:br>
              <a:rPr lang="ru-RU" b="1" dirty="0" smtClean="0">
                <a:solidFill>
                  <a:srgbClr val="7030A0"/>
                </a:solidFill>
                <a:latin typeface="Impact" pitchFamily="34" charset="0"/>
              </a:rPr>
            </a:br>
            <a:endParaRPr lang="ru-RU" dirty="0">
              <a:latin typeface="Impact" pitchFamily="34" charset="0"/>
            </a:endParaRPr>
          </a:p>
        </p:txBody>
      </p:sp>
      <p:pic>
        <p:nvPicPr>
          <p:cNvPr id="4" name="Содержимое 3" descr="C:\Users\Oxy\Desktop\image (5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2895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Oxy\Desktop\image (3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76400"/>
            <a:ext cx="29718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Impact" pitchFamily="34" charset="0"/>
              </a:rPr>
              <a:t>"РУШНИК, ДЕКОРАТИВНАЯ САЛФЕТКА"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7030A0"/>
                </a:solidFill>
              </a:rPr>
              <a:t>Вокруг нас много вещей, к которым мы так сильно привыкли, что часто не придаем им никакого значения. В первую очередь это касается полотенца- человек использует его постоянно на протяжении всей своей жизни: от рождения до самой смерти.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030A0"/>
                </a:solidFill>
              </a:rPr>
              <a:t>Зачастую бытует мнение, что слово "рушник" происходит от слова "рука", т.е. рушник- это полотенце для рук. Но это не так, ткань для вытирания рук называли полотенцем, </a:t>
            </a:r>
            <a:r>
              <a:rPr lang="ru-RU" sz="1400" b="1" dirty="0" err="1" smtClean="0">
                <a:solidFill>
                  <a:srgbClr val="7030A0"/>
                </a:solidFill>
              </a:rPr>
              <a:t>рукотёркой</a:t>
            </a:r>
            <a:r>
              <a:rPr lang="ru-RU" sz="1400" b="1" dirty="0" smtClean="0">
                <a:solidFill>
                  <a:srgbClr val="7030A0"/>
                </a:solidFill>
              </a:rPr>
              <a:t>, утиркой, но не рушником.  Рушник по сравнению с полотенцем для рук украшали декором, вышивкой, тесьмой, кружевом.  Таким образом, изначально рушник- оторванный кусок ткани, который украшали вышивкой в ритуалах и обрядах. То, что кусок отрывали, а не отрезали, вполне логично, поскольку ткачество возникло гораздо раньше, чем появились в обиходе ножи и ножницы. Для того чтобы выкроить рушник нужной формы, на полотне делался надрез острым камнем, а затем ткань рвалась уже руками.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030A0"/>
                </a:solidFill>
              </a:rPr>
              <a:t>Обрядовая роль полотенец в народном быту была многозначной. Их вешали на ветвях священных деревьев, украшали красный угол избы и иконы; десятки вышитых полотенец готовили к свадьбе; на полотенце опускали в могилу гроб и принимали родившегося ребенка. Говорят, что дом, в котором нет рушника, похож на семью, в которой нет детей. Самым важным предназначением этой святыни было </a:t>
            </a:r>
            <a:r>
              <a:rPr lang="ru-RU" sz="1400" b="1" dirty="0" err="1" smtClean="0">
                <a:solidFill>
                  <a:srgbClr val="7030A0"/>
                </a:solidFill>
              </a:rPr>
              <a:t>обереговое</a:t>
            </a:r>
            <a:r>
              <a:rPr lang="ru-RU" sz="1400" b="1" dirty="0" smtClean="0">
                <a:solidFill>
                  <a:srgbClr val="7030A0"/>
                </a:solidFill>
              </a:rPr>
              <a:t>. Для того, чтобы иметь вышитый рушник, надо было приложить много усилий и труда. В первую очередь - это прядение нитей и изготовление полотна для рушников. Рушник был святой вещью, и к нему относились с большим уважением.  Преобладающий красный и черные цвет в вышивке рушника тоже не случаен: Красный - цвет солнца, тепла и красоты, крови (жизненная Сила).Чёрный – символ богатства, чернозем, Земля</a:t>
            </a:r>
            <a:endParaRPr lang="ru-RU" sz="1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690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Impact</vt:lpstr>
      <vt:lpstr>Office Theme</vt:lpstr>
      <vt:lpstr> Дидактический материал «Предметы быта на Руси» </vt:lpstr>
      <vt:lpstr>  Цель:</vt:lpstr>
      <vt:lpstr> "РУБЕЛЬ И ВАЛЁК" ПРЕДМЕТ ХОЗЯЙСТВЕННОГО БЫТА НА РУСИ" </vt:lpstr>
      <vt:lpstr>"ОПИСАНИЕ" </vt:lpstr>
      <vt:lpstr>"РУБЕЛЬ И ВАЛЁК"</vt:lpstr>
      <vt:lpstr> "ПРЯДКА(прялка)- ПРЕДМЕТ ХОЗЯЙСТВЕННОГО БЫТА НА РУСИ". </vt:lpstr>
      <vt:lpstr>"ОПИСАНИЕ"</vt:lpstr>
      <vt:lpstr> «ПРЯЛКА С ЛОПАСКОЙ» </vt:lpstr>
      <vt:lpstr>"РУШНИК, ДЕКОРАТИВНАЯ САЛФЕТКА"</vt:lpstr>
      <vt:lpstr> "РУШНИК, ДЕКОРАТИВНАЯ САЛФЕТКА"  </vt:lpstr>
      <vt:lpstr> "НАЗНАЧЕНИЕ" </vt:lpstr>
      <vt:lpstr>«ПАМЯТКА»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Dead`Donut</dc:creator>
  <cp:lastModifiedBy>7m-n1-33a</cp:lastModifiedBy>
  <cp:revision>10</cp:revision>
  <dcterms:created xsi:type="dcterms:W3CDTF">2018-02-04T11:35:41Z</dcterms:created>
  <dcterms:modified xsi:type="dcterms:W3CDTF">2019-02-19T14:21:56Z</dcterms:modified>
</cp:coreProperties>
</file>