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2"/>
  </p:sldMasterIdLst>
  <p:notesMasterIdLst>
    <p:notesMasterId r:id="rId15"/>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1A2907"/>
    <a:srgbClr val="4A9C00"/>
    <a:srgbClr val="568616"/>
    <a:srgbClr val="D02300"/>
    <a:srgbClr val="FF3300"/>
    <a:srgbClr val="666633"/>
    <a:srgbClr val="2C6ED0"/>
    <a:srgbClr val="73ABF5"/>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6024" autoAdjust="0"/>
  </p:normalViewPr>
  <p:slideViewPr>
    <p:cSldViewPr>
      <p:cViewPr varScale="1">
        <p:scale>
          <a:sx n="73" d="100"/>
          <a:sy n="73" d="100"/>
        </p:scale>
        <p:origin x="-1308" y="-90"/>
      </p:cViewPr>
      <p:guideLst>
        <p:guide orient="horz" pos="2160"/>
        <p:guide pos="2880"/>
      </p:guideLst>
    </p:cSldViewPr>
  </p:slideViewPr>
  <p:notesTextViewPr>
    <p:cViewPr>
      <p:scale>
        <a:sx n="1" d="1"/>
        <a:sy n="1" d="1"/>
      </p:scale>
      <p:origin x="0" y="0"/>
    </p:cViewPr>
  </p:notesTextViewPr>
  <p:notesViewPr>
    <p:cSldViewPr>
      <p:cViewPr varScale="1">
        <p:scale>
          <a:sx n="66" d="100"/>
          <a:sy n="66" d="100"/>
        </p:scale>
        <p:origin x="0" y="0"/>
      </p:cViewPr>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1.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cs typeface="+mn-cs"/>
              </a:defRPr>
            </a:lvl1pPr>
          </a:lstStyle>
          <a:p>
            <a:pPr>
              <a:defRPr/>
            </a:pPr>
            <a:endParaRPr lang="en-US"/>
          </a:p>
        </p:txBody>
      </p:sp>
      <p:sp>
        <p:nvSpPr>
          <p:cNvPr id="1229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cs typeface="+mn-cs"/>
              </a:defRPr>
            </a:lvl1pPr>
          </a:lstStyle>
          <a:p>
            <a:pPr>
              <a:defRPr/>
            </a:pPr>
            <a:endParaRPr lang="en-US"/>
          </a:p>
        </p:txBody>
      </p:sp>
      <p:sp>
        <p:nvSpPr>
          <p:cNvPr id="614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1229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229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cs typeface="+mn-cs"/>
              </a:defRPr>
            </a:lvl1pPr>
          </a:lstStyle>
          <a:p>
            <a:pPr>
              <a:defRPr/>
            </a:pPr>
            <a:endParaRPr lang="en-US"/>
          </a:p>
        </p:txBody>
      </p:sp>
      <p:sp>
        <p:nvSpPr>
          <p:cNvPr id="1229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cs typeface="+mn-cs"/>
              </a:defRPr>
            </a:lvl1pPr>
          </a:lstStyle>
          <a:p>
            <a:pPr>
              <a:defRPr/>
            </a:pPr>
            <a:fld id="{4CA8D68D-B875-4F05-91DE-E6F82310E786}" type="slidenum">
              <a:rPr lang="en-US"/>
              <a:pPr>
                <a:defRPr/>
              </a:pPr>
              <a:t>‹#›</a:t>
            </a:fld>
            <a:endParaRPr lang="en-US"/>
          </a:p>
        </p:txBody>
      </p:sp>
    </p:spTree>
    <p:extLst>
      <p:ext uri="{BB962C8B-B14F-4D97-AF65-F5344CB8AC3E}">
        <p14:creationId xmlns="" xmlns:p14="http://schemas.microsoft.com/office/powerpoint/2010/main" val="75000938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Титульный слайд">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362200"/>
            <a:ext cx="8229600" cy="1143000"/>
          </a:xfrm>
          <a:prstGeom prst="rect">
            <a:avLst/>
          </a:prstGeom>
        </p:spPr>
        <p:txBody>
          <a:bodyPr/>
          <a:lstStyle>
            <a:lvl1pPr algn="r">
              <a:defRPr/>
            </a:lvl1pPr>
          </a:lstStyle>
          <a:p>
            <a:r>
              <a:rPr lang="ru-RU" smtClean="0"/>
              <a:t>Образец заголовка</a:t>
            </a:r>
            <a:endParaRPr lang="en-US" dirty="0"/>
          </a:p>
        </p:txBody>
      </p:sp>
      <p:sp>
        <p:nvSpPr>
          <p:cNvPr id="3" name="Text Placeholder 2"/>
          <p:cNvSpPr>
            <a:spLocks noGrp="1"/>
          </p:cNvSpPr>
          <p:nvPr>
            <p:ph type="body" idx="1"/>
          </p:nvPr>
        </p:nvSpPr>
        <p:spPr>
          <a:xfrm>
            <a:off x="990600" y="2995613"/>
            <a:ext cx="7696200" cy="1500187"/>
          </a:xfrm>
          <a:prstGeom prst="rect">
            <a:avLst/>
          </a:prstGeom>
        </p:spPr>
        <p:txBody>
          <a:bodyPr anchor="t" anchorCtr="0"/>
          <a:lstStyle>
            <a:lvl1pPr marL="0" indent="0" algn="r">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Tree>
    <p:extLst>
      <p:ext uri="{BB962C8B-B14F-4D97-AF65-F5344CB8AC3E}">
        <p14:creationId xmlns="" xmlns:p14="http://schemas.microsoft.com/office/powerpoint/2010/main" val="30667297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ru-RU" smtClean="0"/>
              <a:t>Образец заголовка</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en-US" noProof="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Tree>
    <p:extLst>
      <p:ext uri="{BB962C8B-B14F-4D97-AF65-F5344CB8AC3E}">
        <p14:creationId xmlns="" xmlns:p14="http://schemas.microsoft.com/office/powerpoint/2010/main" val="14909493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extLst>
      <p:ext uri="{BB962C8B-B14F-4D97-AF65-F5344CB8AC3E}">
        <p14:creationId xmlns="" xmlns:p14="http://schemas.microsoft.com/office/powerpoint/2010/main" val="24466119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ru-RU" smtClean="0"/>
              <a:t>Образец заголовка</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extLst>
      <p:ext uri="{BB962C8B-B14F-4D97-AF65-F5344CB8AC3E}">
        <p14:creationId xmlns="" xmlns:p14="http://schemas.microsoft.com/office/powerpoint/2010/main" val="42277179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reserve="1">
  <p:cSld name="Объект">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a:prstGeom prst="rect">
            <a:avLst/>
          </a:prstGeo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extLst>
      <p:ext uri="{BB962C8B-B14F-4D97-AF65-F5344CB8AC3E}">
        <p14:creationId xmlns="" xmlns:p14="http://schemas.microsoft.com/office/powerpoint/2010/main" val="33571264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ru-RU" smtClean="0"/>
              <a:t>Образец заголовка</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extLst>
      <p:ext uri="{BB962C8B-B14F-4D97-AF65-F5344CB8AC3E}">
        <p14:creationId xmlns="" xmlns:p14="http://schemas.microsoft.com/office/powerpoint/2010/main" val="15838698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ru-RU" smtClean="0"/>
              <a:t>Образец заголовка</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extLst>
      <p:ext uri="{BB962C8B-B14F-4D97-AF65-F5344CB8AC3E}">
        <p14:creationId xmlns="" xmlns:p14="http://schemas.microsoft.com/office/powerpoint/2010/main" val="14417590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6105525"/>
            <a:ext cx="7772400" cy="1362075"/>
          </a:xfrm>
          <a:prstGeom prst="rect">
            <a:avLst/>
          </a:prstGeom>
        </p:spPr>
        <p:txBody>
          <a:bodyPr anchor="t"/>
          <a:lstStyle>
            <a:lvl1pPr algn="l">
              <a:defRPr sz="2000" b="1" cap="all"/>
            </a:lvl1pPr>
          </a:lstStyle>
          <a:p>
            <a:r>
              <a:rPr lang="ru-RU" smtClean="0"/>
              <a:t>Образец заголовка</a:t>
            </a:r>
            <a:endParaRPr lang="en-US" dirty="0"/>
          </a:p>
        </p:txBody>
      </p:sp>
      <p:sp>
        <p:nvSpPr>
          <p:cNvPr id="3" name="Text Placeholder 2"/>
          <p:cNvSpPr>
            <a:spLocks noGrp="1"/>
          </p:cNvSpPr>
          <p:nvPr>
            <p:ph type="body" idx="1"/>
          </p:nvPr>
        </p:nvSpPr>
        <p:spPr>
          <a:xfrm>
            <a:off x="722313" y="4605338"/>
            <a:ext cx="7772400" cy="1500187"/>
          </a:xfrm>
          <a:prstGeom prst="rect">
            <a:avLst/>
          </a:prstGeom>
        </p:spPr>
        <p:txBody>
          <a:bodyPr anchor="b"/>
          <a:lstStyle>
            <a:lvl1pPr marL="0" indent="0">
              <a:buNone/>
              <a:defRPr sz="1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Tree>
    <p:extLst>
      <p:ext uri="{BB962C8B-B14F-4D97-AF65-F5344CB8AC3E}">
        <p14:creationId xmlns="" xmlns:p14="http://schemas.microsoft.com/office/powerpoint/2010/main" val="18668868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ru-RU" smtClean="0"/>
              <a:t>Образец заголовка</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extLst>
      <p:ext uri="{BB962C8B-B14F-4D97-AF65-F5344CB8AC3E}">
        <p14:creationId xmlns="" xmlns:p14="http://schemas.microsoft.com/office/powerpoint/2010/main" val="8549087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extLst>
      <p:ext uri="{BB962C8B-B14F-4D97-AF65-F5344CB8AC3E}">
        <p14:creationId xmlns="" xmlns:p14="http://schemas.microsoft.com/office/powerpoint/2010/main" val="14574154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ru-RU" smtClean="0"/>
              <a:t>Образец заголовка</a:t>
            </a:r>
            <a:endParaRPr lang="en-US"/>
          </a:p>
        </p:txBody>
      </p:sp>
    </p:spTree>
    <p:extLst>
      <p:ext uri="{BB962C8B-B14F-4D97-AF65-F5344CB8AC3E}">
        <p14:creationId xmlns="" xmlns:p14="http://schemas.microsoft.com/office/powerpoint/2010/main" val="38819605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16473791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ru-RU" smtClean="0"/>
              <a:t>Образец заголовка</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Tree>
    <p:extLst>
      <p:ext uri="{BB962C8B-B14F-4D97-AF65-F5344CB8AC3E}">
        <p14:creationId xmlns="" xmlns:p14="http://schemas.microsoft.com/office/powerpoint/2010/main" val="22871189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5" cstate="print"/>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75" r:id="rId1"/>
    <p:sldLayoutId id="2147483665" r:id="rId2"/>
    <p:sldLayoutId id="2147483676" r:id="rId3"/>
    <p:sldLayoutId id="2147483677"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ww.psydisk.ru/dvd/7day/" TargetMode="External"/><Relationship Id="rId2" Type="http://schemas.openxmlformats.org/officeDocument/2006/relationships/image" Target="../media/image5.jpe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hyperlink" Target="http://www.psydisk.ru/dvd/7day/" TargetMode="External"/><Relationship Id="rId2" Type="http://schemas.openxmlformats.org/officeDocument/2006/relationships/image" Target="../media/image7.jpe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Title 5"/>
          <p:cNvSpPr>
            <a:spLocks noGrp="1"/>
          </p:cNvSpPr>
          <p:nvPr>
            <p:ph type="title"/>
          </p:nvPr>
        </p:nvSpPr>
        <p:spPr bwMode="auto">
          <a:xfrm>
            <a:off x="467544" y="2060848"/>
            <a:ext cx="8229600" cy="2074912"/>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buSzPct val="100000"/>
            </a:pPr>
            <a:r>
              <a:rPr lang="ru-RU" sz="3200" b="1" dirty="0" smtClean="0">
                <a:latin typeface="Times New Roman" panose="02020603050405020304" pitchFamily="18" charset="0"/>
                <a:cs typeface="Times New Roman" panose="02020603050405020304" pitchFamily="18" charset="0"/>
              </a:rPr>
              <a:t/>
            </a:r>
            <a:br>
              <a:rPr lang="ru-RU" sz="3200" b="1" dirty="0" smtClean="0">
                <a:latin typeface="Times New Roman" panose="02020603050405020304" pitchFamily="18" charset="0"/>
                <a:cs typeface="Times New Roman" panose="02020603050405020304" pitchFamily="18" charset="0"/>
              </a:rPr>
            </a:br>
            <a:r>
              <a:rPr lang="ru-RU" sz="3200" b="1" dirty="0" smtClean="0">
                <a:latin typeface="Times New Roman" panose="02020603050405020304" pitchFamily="18" charset="0"/>
                <a:cs typeface="Times New Roman" panose="02020603050405020304" pitchFamily="18" charset="0"/>
              </a:rPr>
              <a:t> </a:t>
            </a:r>
            <a:r>
              <a:rPr lang="ru-RU" sz="3200" b="1" dirty="0" smtClean="0">
                <a:latin typeface="Times New Roman" panose="02020603050405020304" pitchFamily="18" charset="0"/>
                <a:cs typeface="Times New Roman" panose="02020603050405020304" pitchFamily="18" charset="0"/>
              </a:rPr>
              <a:t>ПСИХОЛОГИЧЕСКИЕ ОСОБЕННОСТИ ДЕТЕЙ РАННЕГО ВОЗРАСТА (ОТ 0- 1 ГОДА)</a:t>
            </a:r>
            <a:br>
              <a:rPr lang="ru-RU" sz="3200" b="1" dirty="0" smtClean="0">
                <a:latin typeface="Times New Roman" panose="02020603050405020304" pitchFamily="18" charset="0"/>
                <a:cs typeface="Times New Roman" panose="02020603050405020304" pitchFamily="18" charset="0"/>
              </a:rPr>
            </a:br>
            <a:r>
              <a:rPr lang="ru-RU" b="1" dirty="0" smtClean="0">
                <a:latin typeface="Times New Roman" panose="02020603050405020304" pitchFamily="18" charset="0"/>
                <a:cs typeface="Times New Roman" panose="02020603050405020304" pitchFamily="18" charset="0"/>
              </a:rPr>
              <a:t/>
            </a:r>
            <a:br>
              <a:rPr lang="ru-RU" b="1" dirty="0" smtClean="0">
                <a:latin typeface="Times New Roman" panose="02020603050405020304" pitchFamily="18" charset="0"/>
                <a:cs typeface="Times New Roman" panose="02020603050405020304" pitchFamily="18" charset="0"/>
              </a:rPr>
            </a:br>
            <a:r>
              <a:rPr lang="ru-RU" b="1" dirty="0" smtClean="0"/>
              <a:t/>
            </a:r>
            <a:br>
              <a:rPr lang="ru-RU" b="1" dirty="0" smtClean="0"/>
            </a:br>
            <a:endParaRPr lang="ru-RU" sz="1400" dirty="0" smtClean="0">
              <a:solidFill>
                <a:srgbClr val="000000"/>
              </a:solidFill>
              <a:latin typeface="Times New Roman" pitchFamily="18" charset="0"/>
              <a:cs typeface="Times New Roman" pitchFamily="18" charset="0"/>
              <a:sym typeface="Arial" pitchFamily="34" charset="0"/>
            </a:endParaRPr>
          </a:p>
        </p:txBody>
      </p:sp>
      <p:sp>
        <p:nvSpPr>
          <p:cNvPr id="3" name="Текст 2"/>
          <p:cNvSpPr>
            <a:spLocks noGrp="1"/>
          </p:cNvSpPr>
          <p:nvPr>
            <p:ph type="body" idx="1"/>
          </p:nvPr>
        </p:nvSpPr>
        <p:spPr>
          <a:xfrm>
            <a:off x="6300192" y="5661248"/>
            <a:ext cx="2655640" cy="792088"/>
          </a:xfrm>
        </p:spPr>
        <p:txBody>
          <a:bodyPr/>
          <a:lstStyle/>
          <a:p>
            <a:r>
              <a:rPr lang="ru-RU" sz="1200" dirty="0" smtClean="0"/>
              <a:t>Подготовила</a:t>
            </a:r>
          </a:p>
          <a:p>
            <a:r>
              <a:rPr lang="ru-RU" sz="1200" dirty="0" smtClean="0"/>
              <a:t>Педагог-психолог</a:t>
            </a:r>
          </a:p>
          <a:p>
            <a:r>
              <a:rPr lang="ru-RU" sz="1200" dirty="0" smtClean="0"/>
              <a:t>Петрова О. В.</a:t>
            </a:r>
            <a:endParaRPr lang="ru-RU" sz="12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p:cNvSpPr>
            <a:spLocks noGrp="1"/>
          </p:cNvSpPr>
          <p:nvPr>
            <p:ph sz="half" idx="2"/>
          </p:nvPr>
        </p:nvSpPr>
        <p:spPr>
          <a:xfrm>
            <a:off x="280959" y="116632"/>
            <a:ext cx="8611521" cy="6624736"/>
          </a:xfrm>
        </p:spPr>
        <p:txBody>
          <a:bodyPr/>
          <a:lstStyle/>
          <a:p>
            <a:pPr marL="0" indent="0" algn="ctr">
              <a:buNone/>
            </a:pPr>
            <a:r>
              <a:rPr lang="ru-RU" sz="1800" b="1" dirty="0">
                <a:latin typeface="Times New Roman" panose="02020603050405020304" pitchFamily="18" charset="0"/>
                <a:cs typeface="Times New Roman" panose="02020603050405020304" pitchFamily="18" charset="0"/>
              </a:rPr>
              <a:t>Базовая потребность возраста. </a:t>
            </a:r>
            <a:endParaRPr lang="ru-RU" sz="1800" dirty="0">
              <a:latin typeface="Times New Roman" panose="02020603050405020304" pitchFamily="18" charset="0"/>
              <a:cs typeface="Times New Roman" panose="02020603050405020304" pitchFamily="18" charset="0"/>
            </a:endParaRPr>
          </a:p>
          <a:p>
            <a:pPr marL="0" indent="0" algn="just">
              <a:buNone/>
            </a:pPr>
            <a:r>
              <a:rPr lang="ru-RU" sz="1800" dirty="0" smtClean="0">
                <a:latin typeface="Times New Roman" panose="02020603050405020304" pitchFamily="18" charset="0"/>
                <a:cs typeface="Times New Roman" panose="02020603050405020304" pitchFamily="18" charset="0"/>
              </a:rPr>
              <a:t>Базовая </a:t>
            </a:r>
            <a:r>
              <a:rPr lang="ru-RU" sz="1800" dirty="0">
                <a:latin typeface="Times New Roman" panose="02020603050405020304" pitchFamily="18" charset="0"/>
                <a:cs typeface="Times New Roman" panose="02020603050405020304" pitchFamily="18" charset="0"/>
              </a:rPr>
              <a:t>потребность возраста – потребность в безопасности, защищенности. Она должна быть базально удовлетворена. В этом главная функция взрослого человека. Если ребенок чувствует себя в безопасности, то он открыт окружающему миру, доверят ему и осваивает его смелее. Если нет – ограничивает взаимодействие с миром замкнутой ситуацией. </a:t>
            </a:r>
            <a:r>
              <a:rPr lang="ru-RU" sz="1800" dirty="0" smtClean="0">
                <a:latin typeface="Times New Roman" panose="02020603050405020304" pitchFamily="18" charset="0"/>
                <a:cs typeface="Times New Roman" panose="02020603050405020304" pitchFamily="18" charset="0"/>
              </a:rPr>
              <a:t>Э. Эриксон </a:t>
            </a:r>
            <a:r>
              <a:rPr lang="ru-RU" sz="1800" dirty="0">
                <a:latin typeface="Times New Roman" panose="02020603050405020304" pitchFamily="18" charset="0"/>
                <a:cs typeface="Times New Roman" panose="02020603050405020304" pitchFamily="18" charset="0"/>
              </a:rPr>
              <a:t>говорит о том, что в младшем возрасте у человека формируется чувство доверия или недоверия к окружающему миру (людям, вещам, явлениям), которое человек пронесет через всю жизнь. Чувство отчужденности возникает при дефиците внимания, любви, ласки, при жестоком обращении с детьми.</a:t>
            </a:r>
          </a:p>
          <a:p>
            <a:pPr marL="0" indent="0" algn="just">
              <a:buNone/>
            </a:pPr>
            <a:r>
              <a:rPr lang="ru-RU" sz="1800" dirty="0">
                <a:solidFill>
                  <a:srgbClr val="FF0000"/>
                </a:solidFill>
                <a:latin typeface="Times New Roman" panose="02020603050405020304" pitchFamily="18" charset="0"/>
                <a:cs typeface="Times New Roman" panose="02020603050405020304" pitchFamily="18" charset="0"/>
              </a:rPr>
              <a:t>В этом же возрасте формируется чувство привязанности.</a:t>
            </a:r>
          </a:p>
          <a:p>
            <a:pPr marL="0" indent="0" algn="just">
              <a:buNone/>
            </a:pPr>
            <a:r>
              <a:rPr lang="ru-RU" sz="1800" b="1" dirty="0">
                <a:latin typeface="Times New Roman" panose="02020603050405020304" pitchFamily="18" charset="0"/>
                <a:cs typeface="Times New Roman" panose="02020603050405020304" pitchFamily="18" charset="0"/>
              </a:rPr>
              <a:t>Выделяют 3 фазы процесса формирования детской привязанности:</a:t>
            </a:r>
          </a:p>
          <a:p>
            <a:pPr marL="0" indent="0" algn="just">
              <a:buNone/>
            </a:pPr>
            <a:r>
              <a:rPr lang="ru-RU" sz="1800" dirty="0">
                <a:latin typeface="Times New Roman" panose="02020603050405020304" pitchFamily="18" charset="0"/>
                <a:cs typeface="Times New Roman" panose="02020603050405020304" pitchFamily="18" charset="0"/>
              </a:rPr>
              <a:t> 1) малыш ищет близости с любым человеком;</a:t>
            </a:r>
          </a:p>
          <a:p>
            <a:pPr marL="0" indent="0" algn="just">
              <a:buNone/>
            </a:pPr>
            <a:r>
              <a:rPr lang="ru-RU" sz="1800" dirty="0" smtClean="0">
                <a:latin typeface="Times New Roman" panose="02020603050405020304" pitchFamily="18" charset="0"/>
                <a:cs typeface="Times New Roman" panose="02020603050405020304" pitchFamily="18" charset="0"/>
              </a:rPr>
              <a:t> 2</a:t>
            </a:r>
            <a:r>
              <a:rPr lang="ru-RU" sz="1800" dirty="0">
                <a:latin typeface="Times New Roman" panose="02020603050405020304" pitchFamily="18" charset="0"/>
                <a:cs typeface="Times New Roman" panose="02020603050405020304" pitchFamily="18" charset="0"/>
              </a:rPr>
              <a:t>) учится отличать знакомых людей от незнакомых;</a:t>
            </a:r>
          </a:p>
          <a:p>
            <a:pPr marL="0" indent="0" algn="just">
              <a:buNone/>
            </a:pPr>
            <a:r>
              <a:rPr lang="ru-RU" sz="1800" dirty="0" smtClean="0">
                <a:latin typeface="Times New Roman" panose="02020603050405020304" pitchFamily="18" charset="0"/>
                <a:cs typeface="Times New Roman" panose="02020603050405020304" pitchFamily="18" charset="0"/>
              </a:rPr>
              <a:t> 3</a:t>
            </a:r>
            <a:r>
              <a:rPr lang="ru-RU" sz="1800" dirty="0">
                <a:latin typeface="Times New Roman" panose="02020603050405020304" pitchFamily="18" charset="0"/>
                <a:cs typeface="Times New Roman" panose="02020603050405020304" pitchFamily="18" charset="0"/>
              </a:rPr>
              <a:t>) чувство привязанности возникает к тем людям, которые особо значимы для </a:t>
            </a:r>
            <a:r>
              <a:rPr lang="ru-RU" sz="1800" dirty="0" smtClean="0">
                <a:latin typeface="Times New Roman" panose="02020603050405020304" pitchFamily="18" charset="0"/>
                <a:cs typeface="Times New Roman" panose="02020603050405020304" pitchFamily="18" charset="0"/>
              </a:rPr>
              <a:t> </a:t>
            </a:r>
          </a:p>
          <a:p>
            <a:pPr marL="0" indent="0" algn="just">
              <a:buNone/>
            </a:pPr>
            <a:r>
              <a:rPr lang="ru-RU" sz="1800" dirty="0" smtClean="0">
                <a:latin typeface="Times New Roman" panose="02020603050405020304" pitchFamily="18" charset="0"/>
                <a:cs typeface="Times New Roman" panose="02020603050405020304" pitchFamily="18" charset="0"/>
              </a:rPr>
              <a:t>     ребенка.</a:t>
            </a:r>
          </a:p>
          <a:p>
            <a:pPr marL="0" indent="0" algn="just">
              <a:buNone/>
            </a:pPr>
            <a:r>
              <a:rPr lang="ru-RU" sz="1800" dirty="0" smtClean="0">
                <a:latin typeface="Times New Roman" panose="02020603050405020304" pitchFamily="18" charset="0"/>
                <a:cs typeface="Times New Roman" panose="02020603050405020304" pitchFamily="18" charset="0"/>
              </a:rPr>
              <a:t>Социальное </a:t>
            </a:r>
            <a:r>
              <a:rPr lang="ru-RU" sz="1800" dirty="0">
                <a:latin typeface="Times New Roman" panose="02020603050405020304" pitchFamily="18" charset="0"/>
                <a:cs typeface="Times New Roman" panose="02020603050405020304" pitchFamily="18" charset="0"/>
              </a:rPr>
              <a:t>общение, ощущение комфорта способствует формированию детской привязанности больше, чем своевременное кормление, так как придают этому чувству сугубо </a:t>
            </a:r>
            <a:r>
              <a:rPr lang="ru-RU" sz="1800" dirty="0" smtClean="0">
                <a:latin typeface="Times New Roman" panose="02020603050405020304" pitchFamily="18" charset="0"/>
                <a:cs typeface="Times New Roman" panose="02020603050405020304" pitchFamily="18" charset="0"/>
              </a:rPr>
              <a:t>человеческий </a:t>
            </a:r>
            <a:r>
              <a:rPr lang="ru-RU" sz="1800" dirty="0">
                <a:latin typeface="Times New Roman" panose="02020603050405020304" pitchFamily="18" charset="0"/>
                <a:cs typeface="Times New Roman" panose="02020603050405020304" pitchFamily="18" charset="0"/>
              </a:rPr>
              <a:t>характер.</a:t>
            </a:r>
          </a:p>
          <a:p>
            <a:pPr marL="0" indent="0" algn="just">
              <a:buNone/>
            </a:pPr>
            <a:r>
              <a:rPr lang="ru-RU" sz="1800" dirty="0">
                <a:latin typeface="Times New Roman" panose="02020603050405020304" pitchFamily="18" charset="0"/>
                <a:cs typeface="Times New Roman" panose="02020603050405020304" pitchFamily="18" charset="0"/>
              </a:rPr>
              <a:t>Вторая </a:t>
            </a:r>
            <a:r>
              <a:rPr lang="ru-RU" sz="1800" dirty="0" smtClean="0">
                <a:latin typeface="Times New Roman" panose="02020603050405020304" pitchFamily="18" charset="0"/>
                <a:cs typeface="Times New Roman" panose="02020603050405020304" pitchFamily="18" charset="0"/>
              </a:rPr>
              <a:t>полна </a:t>
            </a:r>
            <a:r>
              <a:rPr lang="ru-RU" sz="1800" dirty="0">
                <a:latin typeface="Times New Roman" panose="02020603050405020304" pitchFamily="18" charset="0"/>
                <a:cs typeface="Times New Roman" panose="02020603050405020304" pitchFamily="18" charset="0"/>
              </a:rPr>
              <a:t>стабильного периода характеризуется расширением границ общения. Разрывается слитность взрослого и ребенка, появляются двое. Следовательно, изменяется социальная ситуация. В ее изменении – суть кризиса одного года.</a:t>
            </a:r>
          </a:p>
          <a:p>
            <a:pPr marL="0" indent="0">
              <a:buNone/>
            </a:pPr>
            <a:endParaRPr lang="ru-RU" sz="1600" dirty="0">
              <a:latin typeface="Times New Roman" panose="02020603050405020304" pitchFamily="18" charset="0"/>
              <a:cs typeface="Times New Roman" panose="02020603050405020304" pitchFamily="18" charset="0"/>
            </a:endParaRPr>
          </a:p>
        </p:txBody>
      </p:sp>
    </p:spTree>
    <p:extLst>
      <p:ext uri="{BB962C8B-B14F-4D97-AF65-F5344CB8AC3E}">
        <p14:creationId xmlns="" xmlns:p14="http://schemas.microsoft.com/office/powerpoint/2010/main" val="10799330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88640"/>
            <a:ext cx="8229600" cy="360040"/>
          </a:xfrm>
          <a:prstGeom prst="rect">
            <a:avLst/>
          </a:prstGeom>
        </p:spPr>
        <p:txBody>
          <a:bodyPr/>
          <a:lstStyle/>
          <a:p>
            <a:r>
              <a:rPr lang="ru-RU" sz="2400" b="1" dirty="0"/>
              <a:t>Кризис 1 года.</a:t>
            </a:r>
            <a:endParaRPr lang="ru-RU" sz="2400" dirty="0"/>
          </a:p>
        </p:txBody>
      </p:sp>
      <p:sp>
        <p:nvSpPr>
          <p:cNvPr id="12" name="Объект 11"/>
          <p:cNvSpPr>
            <a:spLocks noGrp="1"/>
          </p:cNvSpPr>
          <p:nvPr>
            <p:ph sz="half" idx="2"/>
          </p:nvPr>
        </p:nvSpPr>
        <p:spPr>
          <a:xfrm>
            <a:off x="395536" y="620688"/>
            <a:ext cx="8496944" cy="6237312"/>
          </a:xfrm>
        </p:spPr>
        <p:txBody>
          <a:bodyPr/>
          <a:lstStyle/>
          <a:p>
            <a:pPr marL="0" indent="0" algn="just">
              <a:buNone/>
            </a:pPr>
            <a:r>
              <a:rPr lang="ru-RU" sz="1800" dirty="0">
                <a:latin typeface="Times New Roman" panose="02020603050405020304" pitchFamily="18" charset="0"/>
                <a:cs typeface="Times New Roman" panose="02020603050405020304" pitchFamily="18" charset="0"/>
              </a:rPr>
              <a:t>Первый год жизни ребенка заканчивается кризисом одного года.</a:t>
            </a:r>
          </a:p>
          <a:p>
            <a:pPr marL="0" indent="0" algn="just">
              <a:buNone/>
            </a:pPr>
            <a:r>
              <a:rPr lang="ru-RU" sz="1800" b="1" dirty="0">
                <a:latin typeface="Times New Roman" panose="02020603050405020304" pitchFamily="18" charset="0"/>
                <a:cs typeface="Times New Roman" panose="02020603050405020304" pitchFamily="18" charset="0"/>
              </a:rPr>
              <a:t>Новообразование кризиса – </a:t>
            </a:r>
            <a:r>
              <a:rPr lang="ru-RU" sz="1800" dirty="0">
                <a:latin typeface="Times New Roman" panose="02020603050405020304" pitchFamily="18" charset="0"/>
                <a:cs typeface="Times New Roman" panose="02020603050405020304" pitchFamily="18" charset="0"/>
              </a:rPr>
              <a:t>автономная речь.</a:t>
            </a:r>
          </a:p>
          <a:p>
            <a:pPr marL="0" indent="0" algn="just">
              <a:buNone/>
            </a:pPr>
            <a:r>
              <a:rPr lang="ru-RU" sz="1800" dirty="0">
                <a:latin typeface="Times New Roman" panose="02020603050405020304" pitchFamily="18" charset="0"/>
                <a:cs typeface="Times New Roman" panose="02020603050405020304" pitchFamily="18" charset="0"/>
              </a:rPr>
              <a:t>Кризис одного года характеризуется освоением речевого действия. Организм младенца регулировала биологическая система, связанная с биоритмами. Теперь же она вошла в противоречие с вербальной ситуацией, основанной на самоприказе или приказе со стороны взрослых. </a:t>
            </a:r>
            <a:r>
              <a:rPr lang="ru-RU" sz="1800" b="1" dirty="0">
                <a:latin typeface="Times New Roman" panose="02020603050405020304" pitchFamily="18" charset="0"/>
                <a:cs typeface="Times New Roman" panose="02020603050405020304" pitchFamily="18" charset="0"/>
              </a:rPr>
              <a:t>Таким образом, </a:t>
            </a:r>
            <a:r>
              <a:rPr lang="ru-RU" sz="1800" dirty="0">
                <a:latin typeface="Times New Roman" panose="02020603050405020304" pitchFamily="18" charset="0"/>
                <a:cs typeface="Times New Roman" panose="02020603050405020304" pitchFamily="18" charset="0"/>
              </a:rPr>
              <a:t>ребенок в возрасте около года оказывается вообще без системы, позволяющей ему надежно ориентироваться в окружающем мире. Биологоческие ритмы сильно деформированы, а речевые не настолько сформированы, чтобы ребенок мог свободно управлять своим поведением.</a:t>
            </a:r>
          </a:p>
          <a:p>
            <a:pPr marL="0" indent="0" algn="just">
              <a:buNone/>
            </a:pPr>
            <a:r>
              <a:rPr lang="ru-RU" sz="1800" b="1" dirty="0">
                <a:latin typeface="Times New Roman" panose="02020603050405020304" pitchFamily="18" charset="0"/>
                <a:cs typeface="Times New Roman" panose="02020603050405020304" pitchFamily="18" charset="0"/>
              </a:rPr>
              <a:t>Кризис характеризуется общим регрессом деятельности ребенка, как бы обратным развитием. Эмоционально проявляется в </a:t>
            </a:r>
            <a:r>
              <a:rPr lang="ru-RU" sz="1800" b="1" dirty="0" smtClean="0">
                <a:latin typeface="Times New Roman" panose="02020603050405020304" pitchFamily="18" charset="0"/>
                <a:cs typeface="Times New Roman" panose="02020603050405020304" pitchFamily="18" charset="0"/>
              </a:rPr>
              <a:t>эффективности. </a:t>
            </a:r>
            <a:r>
              <a:rPr lang="ru-RU" sz="1800" b="1" dirty="0">
                <a:latin typeface="Times New Roman" panose="02020603050405020304" pitchFamily="18" charset="0"/>
                <a:cs typeface="Times New Roman" panose="02020603050405020304" pitchFamily="18" charset="0"/>
              </a:rPr>
              <a:t>Эмоции примитивные. При этом наблюдаются различные нарушения:</a:t>
            </a:r>
          </a:p>
          <a:p>
            <a:pPr algn="just">
              <a:buFont typeface="Wingdings" panose="05000000000000000000" pitchFamily="2" charset="2"/>
              <a:buChar char="q"/>
            </a:pPr>
            <a:r>
              <a:rPr lang="ru-RU" sz="1800" dirty="0" smtClean="0">
                <a:latin typeface="Times New Roman" panose="02020603050405020304" pitchFamily="18" charset="0"/>
                <a:cs typeface="Times New Roman" panose="02020603050405020304" pitchFamily="18" charset="0"/>
              </a:rPr>
              <a:t>нарушение </a:t>
            </a:r>
            <a:r>
              <a:rPr lang="ru-RU" sz="1800" dirty="0">
                <a:latin typeface="Times New Roman" panose="02020603050405020304" pitchFamily="18" charset="0"/>
                <a:cs typeface="Times New Roman" panose="02020603050405020304" pitchFamily="18" charset="0"/>
              </a:rPr>
              <a:t>всех биоритмических процессов (сон – бодрствование);</a:t>
            </a:r>
          </a:p>
          <a:p>
            <a:pPr algn="just">
              <a:buFont typeface="Wingdings" panose="05000000000000000000" pitchFamily="2" charset="2"/>
              <a:buChar char="q"/>
            </a:pPr>
            <a:r>
              <a:rPr lang="ru-RU" sz="1800" dirty="0" smtClean="0">
                <a:latin typeface="Times New Roman" panose="02020603050405020304" pitchFamily="18" charset="0"/>
                <a:cs typeface="Times New Roman" panose="02020603050405020304" pitchFamily="18" charset="0"/>
              </a:rPr>
              <a:t> </a:t>
            </a:r>
            <a:r>
              <a:rPr lang="ru-RU" sz="1800" dirty="0">
                <a:latin typeface="Times New Roman" panose="02020603050405020304" pitchFamily="18" charset="0"/>
                <a:cs typeface="Times New Roman" panose="02020603050405020304" pitchFamily="18" charset="0"/>
              </a:rPr>
              <a:t>нарушение удовлетворения всех витальных потребностей (например, чувства голода);</a:t>
            </a:r>
          </a:p>
          <a:p>
            <a:pPr algn="just">
              <a:buFont typeface="Wingdings" panose="05000000000000000000" pitchFamily="2" charset="2"/>
              <a:buChar char="q"/>
            </a:pPr>
            <a:r>
              <a:rPr lang="ru-RU" sz="1800" dirty="0" smtClean="0">
                <a:latin typeface="Times New Roman" panose="02020603050405020304" pitchFamily="18" charset="0"/>
                <a:cs typeface="Times New Roman" panose="02020603050405020304" pitchFamily="18" charset="0"/>
              </a:rPr>
              <a:t>эмоциональные </a:t>
            </a:r>
            <a:r>
              <a:rPr lang="ru-RU" sz="1800" dirty="0">
                <a:latin typeface="Times New Roman" panose="02020603050405020304" pitchFamily="18" charset="0"/>
                <a:cs typeface="Times New Roman" panose="02020603050405020304" pitchFamily="18" charset="0"/>
              </a:rPr>
              <a:t>аномалии (угрюмость, плаксивость, обидчивость).</a:t>
            </a:r>
          </a:p>
          <a:p>
            <a:pPr marL="0" indent="0" algn="just">
              <a:buNone/>
            </a:pPr>
            <a:r>
              <a:rPr lang="ru-RU" sz="1800" b="1" dirty="0">
                <a:latin typeface="Times New Roman" panose="02020603050405020304" pitchFamily="18" charset="0"/>
                <a:cs typeface="Times New Roman" panose="02020603050405020304" pitchFamily="18" charset="0"/>
              </a:rPr>
              <a:t>Кризис не относится к числу острых.</a:t>
            </a:r>
          </a:p>
          <a:p>
            <a:pPr marL="0" indent="0" algn="just">
              <a:buNone/>
            </a:pPr>
            <a:endParaRPr lang="ru-RU" sz="1800" dirty="0">
              <a:latin typeface="Times New Roman" panose="02020603050405020304" pitchFamily="18" charset="0"/>
              <a:cs typeface="Times New Roman" panose="02020603050405020304" pitchFamily="18" charset="0"/>
            </a:endParaRPr>
          </a:p>
        </p:txBody>
      </p:sp>
    </p:spTree>
    <p:extLst>
      <p:ext uri="{BB962C8B-B14F-4D97-AF65-F5344CB8AC3E}">
        <p14:creationId xmlns="" xmlns:p14="http://schemas.microsoft.com/office/powerpoint/2010/main" val="36330522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722313" y="5445225"/>
            <a:ext cx="7772400" cy="1080120"/>
          </a:xfrm>
        </p:spPr>
        <p:txBody>
          <a:bodyPr/>
          <a:lstStyle/>
          <a:p>
            <a:pPr algn="ctr"/>
            <a:r>
              <a:rPr lang="ru-RU" sz="3600" dirty="0" smtClean="0">
                <a:latin typeface="Comic Sans MS" panose="030F0702030302020204" pitchFamily="66" charset="0"/>
              </a:rPr>
              <a:t>Спасибо за внимание!!!</a:t>
            </a:r>
            <a:endParaRPr lang="ru-RU" sz="3600" dirty="0">
              <a:latin typeface="Comic Sans MS" panose="030F0702030302020204" pitchFamily="66" charset="0"/>
            </a:endParaRPr>
          </a:p>
        </p:txBody>
      </p:sp>
    </p:spTree>
    <p:extLst>
      <p:ext uri="{BB962C8B-B14F-4D97-AF65-F5344CB8AC3E}">
        <p14:creationId xmlns="" xmlns:p14="http://schemas.microsoft.com/office/powerpoint/2010/main" val="15042360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1268760"/>
          </a:xfrm>
        </p:spPr>
        <p:txBody>
          <a:bodyPr/>
          <a:lstStyle/>
          <a:p>
            <a:pPr marL="342900" lvl="0" indent="-342900">
              <a:spcBef>
                <a:spcPct val="20000"/>
              </a:spcBef>
            </a:pPr>
            <a:r>
              <a:rPr lang="ru-RU" sz="2400" b="1" dirty="0">
                <a:solidFill>
                  <a:srgbClr val="000000"/>
                </a:solidFill>
                <a:latin typeface="Times New Roman" panose="02020603050405020304" pitchFamily="18" charset="0"/>
                <a:ea typeface="+mn-ea"/>
                <a:cs typeface="Times New Roman" panose="02020603050405020304" pitchFamily="18" charset="0"/>
              </a:rPr>
              <a:t>Ранний возраст от 0 до 1 года </a:t>
            </a:r>
            <a:r>
              <a:rPr lang="ru-RU" sz="2400" dirty="0">
                <a:solidFill>
                  <a:srgbClr val="000000"/>
                </a:solidFill>
                <a:latin typeface="Times New Roman" panose="02020603050405020304" pitchFamily="18" charset="0"/>
                <a:ea typeface="+mn-ea"/>
                <a:cs typeface="Times New Roman" panose="02020603050405020304" pitchFamily="18" charset="0"/>
              </a:rPr>
              <a:t/>
            </a:r>
            <a:br>
              <a:rPr lang="ru-RU" sz="2400" dirty="0">
                <a:solidFill>
                  <a:srgbClr val="000000"/>
                </a:solidFill>
                <a:latin typeface="Times New Roman" panose="02020603050405020304" pitchFamily="18" charset="0"/>
                <a:ea typeface="+mn-ea"/>
                <a:cs typeface="Times New Roman" panose="02020603050405020304" pitchFamily="18" charset="0"/>
              </a:rPr>
            </a:br>
            <a:r>
              <a:rPr lang="ru-RU" sz="2400" b="1" dirty="0">
                <a:solidFill>
                  <a:srgbClr val="000000"/>
                </a:solidFill>
                <a:latin typeface="Times New Roman" panose="02020603050405020304" pitchFamily="18" charset="0"/>
                <a:ea typeface="+mn-ea"/>
                <a:cs typeface="Times New Roman" panose="02020603050405020304" pitchFamily="18" charset="0"/>
              </a:rPr>
              <a:t>Кризис новорожденности</a:t>
            </a:r>
            <a:r>
              <a:rPr lang="ru-RU" sz="2400" dirty="0">
                <a:solidFill>
                  <a:srgbClr val="000000"/>
                </a:solidFill>
                <a:latin typeface="Times New Roman" panose="02020603050405020304" pitchFamily="18" charset="0"/>
                <a:ea typeface="+mn-ea"/>
                <a:cs typeface="Times New Roman" panose="02020603050405020304" pitchFamily="18" charset="0"/>
              </a:rPr>
              <a:t/>
            </a:r>
            <a:br>
              <a:rPr lang="ru-RU" sz="2400" dirty="0">
                <a:solidFill>
                  <a:srgbClr val="000000"/>
                </a:solidFill>
                <a:latin typeface="Times New Roman" panose="02020603050405020304" pitchFamily="18" charset="0"/>
                <a:ea typeface="+mn-ea"/>
                <a:cs typeface="Times New Roman" panose="02020603050405020304" pitchFamily="18" charset="0"/>
              </a:rPr>
            </a:br>
            <a:r>
              <a:rPr lang="ru-RU" sz="2400" b="1" dirty="0">
                <a:solidFill>
                  <a:srgbClr val="000000"/>
                </a:solidFill>
                <a:latin typeface="Times New Roman" panose="02020603050405020304" pitchFamily="18" charset="0"/>
                <a:ea typeface="+mn-ea"/>
                <a:cs typeface="Times New Roman" panose="02020603050405020304" pitchFamily="18" charset="0"/>
              </a:rPr>
              <a:t>(0 – 2 месяца</a:t>
            </a:r>
            <a:r>
              <a:rPr lang="ru-RU" sz="3200" b="1" dirty="0">
                <a:solidFill>
                  <a:srgbClr val="000000"/>
                </a:solidFill>
                <a:ea typeface="+mn-ea"/>
                <a:cs typeface="+mn-cs"/>
              </a:rPr>
              <a:t>)</a:t>
            </a:r>
            <a:r>
              <a:rPr lang="ru-RU" sz="3200" dirty="0">
                <a:solidFill>
                  <a:srgbClr val="000000"/>
                </a:solidFill>
                <a:ea typeface="+mn-ea"/>
                <a:cs typeface="+mn-cs"/>
              </a:rPr>
              <a:t/>
            </a:r>
            <a:br>
              <a:rPr lang="ru-RU" sz="3200" dirty="0">
                <a:solidFill>
                  <a:srgbClr val="000000"/>
                </a:solidFill>
                <a:ea typeface="+mn-ea"/>
                <a:cs typeface="+mn-cs"/>
              </a:rPr>
            </a:br>
            <a:endParaRPr lang="ru-RU" dirty="0"/>
          </a:p>
        </p:txBody>
      </p:sp>
      <p:sp>
        <p:nvSpPr>
          <p:cNvPr id="3" name="Объект 2"/>
          <p:cNvSpPr>
            <a:spLocks noGrp="1"/>
          </p:cNvSpPr>
          <p:nvPr>
            <p:ph idx="1"/>
          </p:nvPr>
        </p:nvSpPr>
        <p:spPr>
          <a:xfrm>
            <a:off x="457200" y="1484784"/>
            <a:ext cx="8229600" cy="5141168"/>
          </a:xfrm>
        </p:spPr>
        <p:txBody>
          <a:bodyPr/>
          <a:lstStyle/>
          <a:p>
            <a:pPr marL="0" indent="0" algn="just">
              <a:buNone/>
            </a:pPr>
            <a:r>
              <a:rPr lang="ru-RU" sz="1800" b="1" dirty="0" smtClean="0">
                <a:solidFill>
                  <a:srgbClr val="FF0000"/>
                </a:solidFill>
                <a:latin typeface="Times New Roman" panose="02020603050405020304" pitchFamily="18" charset="0"/>
                <a:cs typeface="Times New Roman" panose="02020603050405020304" pitchFamily="18" charset="0"/>
              </a:rPr>
              <a:t>Кризис </a:t>
            </a:r>
            <a:r>
              <a:rPr lang="ru-RU" sz="1800" b="1" dirty="0">
                <a:solidFill>
                  <a:srgbClr val="FF0000"/>
                </a:solidFill>
                <a:latin typeface="Times New Roman" panose="02020603050405020304" pitchFamily="18" charset="0"/>
                <a:cs typeface="Times New Roman" panose="02020603050405020304" pitchFamily="18" charset="0"/>
              </a:rPr>
              <a:t>новорожденности был не открыт, а высчитан последним и выделен как особый, кризисный период в психическом развитии ребенка. Признак кризиса – потеря в весе впервые дни после рождения.</a:t>
            </a:r>
          </a:p>
          <a:p>
            <a:pPr marL="0" indent="0" algn="just">
              <a:buNone/>
            </a:pPr>
            <a:r>
              <a:rPr lang="ru-RU" sz="1800" dirty="0">
                <a:latin typeface="Times New Roman" panose="02020603050405020304" pitchFamily="18" charset="0"/>
                <a:cs typeface="Times New Roman" panose="02020603050405020304" pitchFamily="18" charset="0"/>
              </a:rPr>
              <a:t>Социальная ситуация новорожденного специфична и неповторима </a:t>
            </a:r>
            <a:r>
              <a:rPr lang="ru-RU" sz="1800" dirty="0" smtClean="0">
                <a:latin typeface="Times New Roman" panose="02020603050405020304" pitchFamily="18" charset="0"/>
                <a:cs typeface="Times New Roman" panose="02020603050405020304" pitchFamily="18" charset="0"/>
              </a:rPr>
              <a:t>и </a:t>
            </a:r>
            <a:r>
              <a:rPr lang="ru-RU" sz="1800" dirty="0">
                <a:latin typeface="Times New Roman" panose="02020603050405020304" pitchFamily="18" charset="0"/>
                <a:cs typeface="Times New Roman" panose="02020603050405020304" pitchFamily="18" charset="0"/>
              </a:rPr>
              <a:t>определяется двумя моментами. С одной стороны, это полная биологическая беспомощность ребенка, он не в состоянии удовлетворить ни одной жизненной потребности без взрослого. </a:t>
            </a:r>
            <a:r>
              <a:rPr lang="ru-RU" sz="1800" b="1" dirty="0">
                <a:latin typeface="Times New Roman" panose="02020603050405020304" pitchFamily="18" charset="0"/>
                <a:cs typeface="Times New Roman" panose="02020603050405020304" pitchFamily="18" charset="0"/>
              </a:rPr>
              <a:t>Таким образом, младенец – максимально социальное существо.</a:t>
            </a:r>
          </a:p>
          <a:p>
            <a:pPr marL="0" indent="0" algn="just">
              <a:buNone/>
            </a:pPr>
            <a:r>
              <a:rPr lang="ru-RU" sz="1800" b="1" dirty="0">
                <a:latin typeface="Times New Roman" panose="02020603050405020304" pitchFamily="18" charset="0"/>
                <a:cs typeface="Times New Roman" panose="02020603050405020304" pitchFamily="18" charset="0"/>
              </a:rPr>
              <a:t>С другой стороны, </a:t>
            </a:r>
            <a:r>
              <a:rPr lang="ru-RU" sz="1800" dirty="0">
                <a:latin typeface="Times New Roman" panose="02020603050405020304" pitchFamily="18" charset="0"/>
                <a:cs typeface="Times New Roman" panose="02020603050405020304" pitchFamily="18" charset="0"/>
              </a:rPr>
              <a:t>при максимальной зависимости от взрослых ребенок лишен еще основных средств общения в виде человеческой речи.</a:t>
            </a:r>
          </a:p>
          <a:p>
            <a:pPr marL="0" indent="0" algn="just">
              <a:buNone/>
            </a:pPr>
            <a:r>
              <a:rPr lang="ru-RU" sz="1800" dirty="0">
                <a:latin typeface="Times New Roman" panose="02020603050405020304" pitchFamily="18" charset="0"/>
                <a:cs typeface="Times New Roman" panose="02020603050405020304" pitchFamily="18" charset="0"/>
              </a:rPr>
              <a:t>В противоречии между максимальной социальностью и минимальными средствами общения заложена основа всего развития ребенка в младенческом возрасте.</a:t>
            </a:r>
          </a:p>
          <a:p>
            <a:pPr marL="0" indent="0" algn="just">
              <a:buNone/>
            </a:pPr>
            <a:r>
              <a:rPr lang="ru-RU" sz="1800" dirty="0">
                <a:latin typeface="Times New Roman" panose="02020603050405020304" pitchFamily="18" charset="0"/>
                <a:cs typeface="Times New Roman" panose="02020603050405020304" pitchFamily="18" charset="0"/>
              </a:rPr>
              <a:t>Основное </a:t>
            </a:r>
            <a:r>
              <a:rPr lang="ru-RU" sz="1800" b="1" dirty="0">
                <a:latin typeface="Times New Roman" panose="02020603050405020304" pitchFamily="18" charset="0"/>
                <a:cs typeface="Times New Roman" panose="02020603050405020304" pitchFamily="18" charset="0"/>
              </a:rPr>
              <a:t>новообразование</a:t>
            </a:r>
            <a:r>
              <a:rPr lang="ru-RU" sz="1800" dirty="0">
                <a:latin typeface="Times New Roman" panose="02020603050405020304" pitchFamily="18" charset="0"/>
                <a:cs typeface="Times New Roman" panose="02020603050405020304" pitchFamily="18" charset="0"/>
              </a:rPr>
              <a:t> – возникновение </a:t>
            </a:r>
            <a:r>
              <a:rPr lang="ru-RU" sz="1800" b="1" dirty="0">
                <a:solidFill>
                  <a:srgbClr val="FF0000"/>
                </a:solidFill>
                <a:latin typeface="Times New Roman" panose="02020603050405020304" pitchFamily="18" charset="0"/>
                <a:cs typeface="Times New Roman" panose="02020603050405020304" pitchFamily="18" charset="0"/>
              </a:rPr>
              <a:t>индивидуальной психической жизни ребенка.</a:t>
            </a:r>
          </a:p>
          <a:p>
            <a:pPr algn="just"/>
            <a:endParaRPr lang="ru-RU" sz="1800"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 xmlns:p14="http://schemas.microsoft.com/office/powerpoint/2010/main" val="41231854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332656"/>
            <a:ext cx="8229600" cy="5793507"/>
          </a:xfrm>
        </p:spPr>
        <p:txBody>
          <a:bodyPr/>
          <a:lstStyle/>
          <a:p>
            <a:pPr marL="0" indent="0">
              <a:buNone/>
            </a:pPr>
            <a:r>
              <a:rPr lang="ru-RU" sz="1800" dirty="0">
                <a:latin typeface="Times New Roman" panose="02020603050405020304" pitchFamily="18" charset="0"/>
                <a:cs typeface="Times New Roman" panose="02020603050405020304" pitchFamily="18" charset="0"/>
              </a:rPr>
              <a:t>Новое в этом периоде то, что, во-первых, жизнь становится индивидуальным существованием, отдельным от материнского организма. Вторым моментом является то, что она становится психической жизнью, ибо, согласно Выготскому, только психическая жизнь может быть частью социальной жизни окружающих ребенка людей.</a:t>
            </a:r>
          </a:p>
          <a:p>
            <a:pPr marL="0" indent="0">
              <a:buNone/>
            </a:pPr>
            <a:endParaRPr lang="ru-RU" sz="1800" b="1" dirty="0" smtClean="0">
              <a:solidFill>
                <a:srgbClr val="FF0000"/>
              </a:solidFill>
              <a:latin typeface="Times New Roman" panose="02020603050405020304" pitchFamily="18" charset="0"/>
              <a:cs typeface="Times New Roman" panose="02020603050405020304" pitchFamily="18" charset="0"/>
            </a:endParaRPr>
          </a:p>
          <a:p>
            <a:pPr marL="0" indent="0">
              <a:buNone/>
            </a:pPr>
            <a:r>
              <a:rPr lang="ru-RU" sz="1800" b="1" dirty="0" smtClean="0">
                <a:solidFill>
                  <a:srgbClr val="FF0000"/>
                </a:solidFill>
                <a:latin typeface="Times New Roman" panose="02020603050405020304" pitchFamily="18" charset="0"/>
                <a:cs typeface="Times New Roman" panose="02020603050405020304" pitchFamily="18" charset="0"/>
              </a:rPr>
              <a:t>Новообразование</a:t>
            </a:r>
            <a:r>
              <a:rPr lang="ru-RU" sz="1800" dirty="0" smtClean="0">
                <a:solidFill>
                  <a:srgbClr val="FF0000"/>
                </a:solidFill>
                <a:latin typeface="Times New Roman" panose="02020603050405020304" pitchFamily="18" charset="0"/>
                <a:cs typeface="Times New Roman" panose="02020603050405020304" pitchFamily="18" charset="0"/>
              </a:rPr>
              <a:t> </a:t>
            </a:r>
            <a:r>
              <a:rPr lang="ru-RU" sz="1800" dirty="0">
                <a:latin typeface="Times New Roman" panose="02020603050405020304" pitchFamily="18" charset="0"/>
                <a:cs typeface="Times New Roman" panose="02020603050405020304" pitchFamily="18" charset="0"/>
              </a:rPr>
              <a:t>- в форме </a:t>
            </a:r>
            <a:r>
              <a:rPr lang="ru-RU" sz="1800" b="1" dirty="0">
                <a:latin typeface="Times New Roman" panose="02020603050405020304" pitchFamily="18" charset="0"/>
                <a:cs typeface="Times New Roman" panose="02020603050405020304" pitchFamily="18" charset="0"/>
              </a:rPr>
              <a:t>комплекса оживления</a:t>
            </a:r>
            <a:r>
              <a:rPr lang="ru-RU" sz="1800" dirty="0">
                <a:latin typeface="Times New Roman" panose="02020603050405020304" pitchFamily="18" charset="0"/>
                <a:cs typeface="Times New Roman" panose="02020603050405020304" pitchFamily="18" charset="0"/>
              </a:rPr>
              <a:t>, который включает в себя следующие реакции:</a:t>
            </a:r>
          </a:p>
          <a:p>
            <a:pPr>
              <a:buFont typeface="Wingdings" panose="05000000000000000000" pitchFamily="2" charset="2"/>
              <a:buChar char="v"/>
            </a:pPr>
            <a:endParaRPr lang="ru-RU" sz="1800" dirty="0" smtClean="0">
              <a:latin typeface="Times New Roman" panose="02020603050405020304" pitchFamily="18" charset="0"/>
              <a:cs typeface="Times New Roman" panose="02020603050405020304" pitchFamily="18" charset="0"/>
            </a:endParaRPr>
          </a:p>
          <a:p>
            <a:pPr>
              <a:buFont typeface="Wingdings" panose="05000000000000000000" pitchFamily="2" charset="2"/>
              <a:buChar char="v"/>
            </a:pPr>
            <a:r>
              <a:rPr lang="ru-RU" sz="1800" dirty="0" smtClean="0">
                <a:latin typeface="Times New Roman" panose="02020603050405020304" pitchFamily="18" charset="0"/>
                <a:cs typeface="Times New Roman" panose="02020603050405020304" pitchFamily="18" charset="0"/>
              </a:rPr>
              <a:t>общее </a:t>
            </a:r>
            <a:r>
              <a:rPr lang="ru-RU" sz="1800" dirty="0">
                <a:latin typeface="Times New Roman" panose="02020603050405020304" pitchFamily="18" charset="0"/>
                <a:cs typeface="Times New Roman" panose="02020603050405020304" pitchFamily="18" charset="0"/>
              </a:rPr>
              <a:t>моторное возбуждение при приближении взрослого;</a:t>
            </a:r>
          </a:p>
          <a:p>
            <a:pPr>
              <a:buFont typeface="Wingdings" panose="05000000000000000000" pitchFamily="2" charset="2"/>
              <a:buChar char="v"/>
            </a:pPr>
            <a:r>
              <a:rPr lang="ru-RU" sz="1800" dirty="0" smtClean="0">
                <a:latin typeface="Times New Roman" panose="02020603050405020304" pitchFamily="18" charset="0"/>
                <a:cs typeface="Times New Roman" panose="02020603050405020304" pitchFamily="18" charset="0"/>
              </a:rPr>
              <a:t> </a:t>
            </a:r>
            <a:r>
              <a:rPr lang="ru-RU" sz="1800" dirty="0">
                <a:latin typeface="Times New Roman" panose="02020603050405020304" pitchFamily="18" charset="0"/>
                <a:cs typeface="Times New Roman" panose="02020603050405020304" pitchFamily="18" charset="0"/>
              </a:rPr>
              <a:t>использование крика, плача для привлечения к себе, то есть возникновение инициативы общения;</a:t>
            </a:r>
          </a:p>
          <a:p>
            <a:pPr>
              <a:buFont typeface="Wingdings" panose="05000000000000000000" pitchFamily="2" charset="2"/>
              <a:buChar char="v"/>
            </a:pPr>
            <a:r>
              <a:rPr lang="ru-RU" sz="1800" dirty="0" smtClean="0">
                <a:latin typeface="Times New Roman" panose="02020603050405020304" pitchFamily="18" charset="0"/>
                <a:cs typeface="Times New Roman" panose="02020603050405020304" pitchFamily="18" charset="0"/>
              </a:rPr>
              <a:t> </a:t>
            </a:r>
            <a:r>
              <a:rPr lang="ru-RU" sz="1800" dirty="0">
                <a:latin typeface="Times New Roman" panose="02020603050405020304" pitchFamily="18" charset="0"/>
                <a:cs typeface="Times New Roman" panose="02020603050405020304" pitchFamily="18" charset="0"/>
              </a:rPr>
              <a:t>обильные вокализации во время общения с матерью;</a:t>
            </a:r>
          </a:p>
          <a:p>
            <a:pPr>
              <a:buFont typeface="Wingdings" panose="05000000000000000000" pitchFamily="2" charset="2"/>
              <a:buChar char="v"/>
            </a:pPr>
            <a:r>
              <a:rPr lang="ru-RU" sz="1800" dirty="0" smtClean="0">
                <a:latin typeface="Times New Roman" panose="02020603050405020304" pitchFamily="18" charset="0"/>
                <a:cs typeface="Times New Roman" panose="02020603050405020304" pitchFamily="18" charset="0"/>
              </a:rPr>
              <a:t> </a:t>
            </a:r>
            <a:r>
              <a:rPr lang="ru-RU" sz="1800" dirty="0">
                <a:latin typeface="Times New Roman" panose="02020603050405020304" pitchFamily="18" charset="0"/>
                <a:cs typeface="Times New Roman" panose="02020603050405020304" pitchFamily="18" charset="0"/>
              </a:rPr>
              <a:t>реакция улыбки.</a:t>
            </a:r>
          </a:p>
          <a:p>
            <a:pPr marL="0" indent="0">
              <a:buNone/>
            </a:pPr>
            <a:endParaRPr lang="ru-RU" sz="1800" dirty="0" smtClean="0">
              <a:latin typeface="Times New Roman" panose="02020603050405020304" pitchFamily="18" charset="0"/>
              <a:cs typeface="Times New Roman" panose="02020603050405020304" pitchFamily="18" charset="0"/>
            </a:endParaRPr>
          </a:p>
          <a:p>
            <a:pPr marL="0" indent="0">
              <a:buNone/>
            </a:pPr>
            <a:r>
              <a:rPr lang="ru-RU" sz="1800" dirty="0" smtClean="0">
                <a:latin typeface="Times New Roman" panose="02020603050405020304" pitchFamily="18" charset="0"/>
                <a:cs typeface="Times New Roman" panose="02020603050405020304" pitchFamily="18" charset="0"/>
              </a:rPr>
              <a:t>Комплекс </a:t>
            </a:r>
            <a:r>
              <a:rPr lang="ru-RU" sz="1800" dirty="0">
                <a:latin typeface="Times New Roman" panose="02020603050405020304" pitchFamily="18" charset="0"/>
                <a:cs typeface="Times New Roman" panose="02020603050405020304" pitchFamily="18" charset="0"/>
              </a:rPr>
              <a:t>оживления служит границей критического периода новорожденности, а сроки его появления – основным критерием нормальности психического развития ребенка. Комплекс оживления появляется раньше у тех детей, матери которых не только удовлетворяют витальные потребности ребенка (вовремя кормят, меняют пеленки и т.п.), но и общаются и играют с ним.</a:t>
            </a:r>
          </a:p>
          <a:p>
            <a:pPr marL="0" indent="0">
              <a:buNone/>
            </a:pPr>
            <a:r>
              <a:rPr lang="ru-RU" sz="1800" dirty="0">
                <a:latin typeface="Times New Roman" panose="02020603050405020304" pitchFamily="18" charset="0"/>
                <a:cs typeface="Times New Roman" panose="02020603050405020304" pitchFamily="18" charset="0"/>
              </a:rPr>
              <a:t> </a:t>
            </a:r>
          </a:p>
          <a:p>
            <a:endParaRPr lang="ru-RU" sz="1600" dirty="0">
              <a:latin typeface="Times New Roman" panose="02020603050405020304" pitchFamily="18" charset="0"/>
              <a:cs typeface="Times New Roman" panose="02020603050405020304" pitchFamily="18" charset="0"/>
            </a:endParaRPr>
          </a:p>
        </p:txBody>
      </p:sp>
    </p:spTree>
    <p:extLst>
      <p:ext uri="{BB962C8B-B14F-4D97-AF65-F5344CB8AC3E}">
        <p14:creationId xmlns="" xmlns:p14="http://schemas.microsoft.com/office/powerpoint/2010/main" val="27588903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274638"/>
            <a:ext cx="8229600" cy="490066"/>
          </a:xfrm>
        </p:spPr>
        <p:txBody>
          <a:bodyPr/>
          <a:lstStyle/>
          <a:p>
            <a:r>
              <a:rPr lang="ru-RU" sz="2400" b="1" dirty="0"/>
              <a:t>Младенческий возраст(2 месяца – 1 год)</a:t>
            </a:r>
            <a:endParaRPr lang="ru-RU" sz="2400" dirty="0"/>
          </a:p>
        </p:txBody>
      </p:sp>
      <p:pic>
        <p:nvPicPr>
          <p:cNvPr id="7" name="Объект 6"/>
          <p:cNvPicPr>
            <a:picLocks noGrp="1" noChangeAspect="1"/>
          </p:cNvPicPr>
          <p:nvPr>
            <p:ph sz="half" idx="1"/>
          </p:nvPr>
        </p:nvPicPr>
        <p:blipFill>
          <a:blip r:embed="rId2" cstate="print">
            <a:extLst>
              <a:ext uri="{28A0092B-C50C-407E-A947-70E740481C1C}">
                <a14:useLocalDpi xmlns="" xmlns:a14="http://schemas.microsoft.com/office/drawing/2010/main" val="0"/>
              </a:ext>
            </a:extLst>
          </a:blip>
          <a:stretch>
            <a:fillRect/>
          </a:stretch>
        </p:blipFill>
        <p:spPr>
          <a:xfrm rot="20737799">
            <a:off x="526417" y="1351669"/>
            <a:ext cx="2880319" cy="3738947"/>
          </a:xfrm>
        </p:spPr>
      </p:pic>
      <p:sp>
        <p:nvSpPr>
          <p:cNvPr id="6" name="Объект 5"/>
          <p:cNvSpPr>
            <a:spLocks noGrp="1"/>
          </p:cNvSpPr>
          <p:nvPr>
            <p:ph sz="half" idx="2"/>
          </p:nvPr>
        </p:nvSpPr>
        <p:spPr>
          <a:xfrm>
            <a:off x="3635896" y="1196753"/>
            <a:ext cx="5256584" cy="4320480"/>
          </a:xfrm>
        </p:spPr>
        <p:txBody>
          <a:bodyPr/>
          <a:lstStyle/>
          <a:p>
            <a:pPr marL="0" indent="0" algn="just">
              <a:buNone/>
            </a:pPr>
            <a:r>
              <a:rPr lang="ru-RU" sz="1800" b="1" dirty="0">
                <a:latin typeface="Times New Roman" panose="02020603050405020304" pitchFamily="18" charset="0"/>
                <a:cs typeface="Times New Roman" panose="02020603050405020304" pitchFamily="18" charset="0"/>
              </a:rPr>
              <a:t>Ведущий тип деятельности – </a:t>
            </a:r>
            <a:r>
              <a:rPr lang="ru-RU" sz="1800" dirty="0">
                <a:latin typeface="Times New Roman" panose="02020603050405020304" pitchFamily="18" charset="0"/>
                <a:cs typeface="Times New Roman" panose="02020603050405020304" pitchFamily="18" charset="0"/>
              </a:rPr>
              <a:t>непосредственно-эмоциональное общение со </a:t>
            </a:r>
            <a:r>
              <a:rPr lang="ru-RU" sz="1800" dirty="0">
                <a:solidFill>
                  <a:srgbClr val="000000"/>
                </a:solidFill>
                <a:latin typeface="Times New Roman" panose="02020603050405020304" pitchFamily="18" charset="0"/>
                <a:cs typeface="Times New Roman" panose="02020603050405020304" pitchFamily="18" charset="0"/>
                <a:hlinkClick r:id="rId3"/>
              </a:rPr>
              <a:t>взрослым</a:t>
            </a:r>
            <a:r>
              <a:rPr lang="ru-RU" sz="1800" dirty="0">
                <a:latin typeface="Times New Roman" panose="02020603050405020304" pitchFamily="18" charset="0"/>
                <a:cs typeface="Times New Roman" panose="02020603050405020304" pitchFamily="18" charset="0"/>
              </a:rPr>
              <a:t>.</a:t>
            </a:r>
          </a:p>
          <a:p>
            <a:pPr marL="0" indent="0" algn="just">
              <a:buNone/>
            </a:pPr>
            <a:r>
              <a:rPr lang="ru-RU" sz="1800" dirty="0">
                <a:latin typeface="Times New Roman" panose="02020603050405020304" pitchFamily="18" charset="0"/>
                <a:cs typeface="Times New Roman" panose="02020603050405020304" pitchFamily="18" charset="0"/>
              </a:rPr>
              <a:t>Зависимость от взрослого носит всеобъемлющий характер. Например, когнитивный: все познавательные процессы реализуются в отношениях с матерью и с помощью нее.</a:t>
            </a:r>
          </a:p>
          <a:p>
            <a:pPr marL="0" indent="0" algn="just">
              <a:buNone/>
            </a:pPr>
            <a:r>
              <a:rPr lang="ru-RU" sz="1800" b="1" dirty="0">
                <a:latin typeface="Times New Roman" panose="02020603050405020304" pitchFamily="18" charset="0"/>
                <a:cs typeface="Times New Roman" panose="02020603050405020304" pitchFamily="18" charset="0"/>
              </a:rPr>
              <a:t> </a:t>
            </a:r>
            <a:r>
              <a:rPr lang="ru-RU" sz="1800" b="1" dirty="0" smtClean="0">
                <a:latin typeface="Times New Roman" panose="02020603050405020304" pitchFamily="18" charset="0"/>
                <a:cs typeface="Times New Roman" panose="02020603050405020304" pitchFamily="18" charset="0"/>
              </a:rPr>
              <a:t>Новообразования</a:t>
            </a:r>
            <a:r>
              <a:rPr lang="ru-RU" sz="1800" dirty="0">
                <a:latin typeface="Times New Roman" panose="02020603050405020304" pitchFamily="18" charset="0"/>
                <a:cs typeface="Times New Roman" panose="02020603050405020304" pitchFamily="18" charset="0"/>
              </a:rPr>
              <a:t>:</a:t>
            </a:r>
          </a:p>
          <a:p>
            <a:pPr algn="just">
              <a:buFont typeface="+mj-lt"/>
              <a:buAutoNum type="arabicPeriod"/>
            </a:pPr>
            <a:r>
              <a:rPr lang="ru-RU" sz="1800" dirty="0" smtClean="0">
                <a:latin typeface="Times New Roman" panose="02020603050405020304" pitchFamily="18" charset="0"/>
                <a:cs typeface="Times New Roman" panose="02020603050405020304" pitchFamily="18" charset="0"/>
              </a:rPr>
              <a:t>К </a:t>
            </a:r>
            <a:r>
              <a:rPr lang="ru-RU" sz="1800" dirty="0">
                <a:latin typeface="Times New Roman" panose="02020603050405020304" pitchFamily="18" charset="0"/>
                <a:cs typeface="Times New Roman" panose="02020603050405020304" pitchFamily="18" charset="0"/>
              </a:rPr>
              <a:t>году ребенок произносит первые слова (складывается структура речевого действия);</a:t>
            </a:r>
          </a:p>
          <a:p>
            <a:pPr algn="just">
              <a:buFont typeface="+mj-lt"/>
              <a:buAutoNum type="arabicPeriod"/>
            </a:pPr>
            <a:r>
              <a:rPr lang="ru-RU" sz="1800" dirty="0">
                <a:latin typeface="Times New Roman" panose="02020603050405020304" pitchFamily="18" charset="0"/>
                <a:cs typeface="Times New Roman" panose="02020603050405020304" pitchFamily="18" charset="0"/>
              </a:rPr>
              <a:t>Осваивает произвольные действия с предметами окружающего мира (структура предметного действия).</a:t>
            </a:r>
          </a:p>
          <a:p>
            <a:pPr marL="0" indent="0" algn="just">
              <a:buNone/>
            </a:pPr>
            <a:r>
              <a:rPr lang="ru-RU" sz="1800" b="1" dirty="0">
                <a:latin typeface="Times New Roman" panose="02020603050405020304" pitchFamily="18" charset="0"/>
                <a:cs typeface="Times New Roman" panose="02020603050405020304" pitchFamily="18" charset="0"/>
              </a:rPr>
              <a:t> </a:t>
            </a:r>
            <a:endParaRPr lang="ru-RU" sz="1800" dirty="0">
              <a:latin typeface="Times New Roman" panose="02020603050405020304" pitchFamily="18" charset="0"/>
              <a:cs typeface="Times New Roman" panose="02020603050405020304" pitchFamily="18" charset="0"/>
            </a:endParaRPr>
          </a:p>
          <a:p>
            <a:pPr marL="0" indent="0" algn="just">
              <a:buNone/>
            </a:pPr>
            <a:endParaRPr lang="ru-RU" sz="1800" dirty="0">
              <a:latin typeface="Times New Roman" panose="02020603050405020304" pitchFamily="18" charset="0"/>
              <a:cs typeface="Times New Roman" panose="02020603050405020304" pitchFamily="18" charset="0"/>
            </a:endParaRPr>
          </a:p>
        </p:txBody>
      </p:sp>
    </p:spTree>
    <p:extLst>
      <p:ext uri="{BB962C8B-B14F-4D97-AF65-F5344CB8AC3E}">
        <p14:creationId xmlns="" xmlns:p14="http://schemas.microsoft.com/office/powerpoint/2010/main" val="10529293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half" idx="1"/>
          </p:nvPr>
        </p:nvSpPr>
        <p:spPr>
          <a:xfrm>
            <a:off x="107504" y="116631"/>
            <a:ext cx="6026838" cy="6741369"/>
          </a:xfrm>
        </p:spPr>
        <p:txBody>
          <a:bodyPr/>
          <a:lstStyle/>
          <a:p>
            <a:pPr marL="0" indent="0" algn="just">
              <a:buNone/>
            </a:pPr>
            <a:r>
              <a:rPr lang="ru-RU" sz="1800" b="1" dirty="0">
                <a:latin typeface="Times New Roman" panose="02020603050405020304" pitchFamily="18" charset="0"/>
                <a:cs typeface="Times New Roman" panose="02020603050405020304" pitchFamily="18" charset="0"/>
              </a:rPr>
              <a:t>Речь:</a:t>
            </a:r>
            <a:endParaRPr lang="ru-RU" sz="1800" dirty="0">
              <a:latin typeface="Times New Roman" panose="02020603050405020304" pitchFamily="18" charset="0"/>
              <a:cs typeface="Times New Roman" panose="02020603050405020304" pitchFamily="18" charset="0"/>
            </a:endParaRPr>
          </a:p>
          <a:p>
            <a:pPr marL="0" indent="0" algn="just">
              <a:buNone/>
            </a:pPr>
            <a:r>
              <a:rPr lang="ru-RU" sz="1800" b="1" dirty="0">
                <a:latin typeface="Times New Roman" panose="02020603050405020304" pitchFamily="18" charset="0"/>
                <a:cs typeface="Times New Roman" panose="02020603050405020304" pitchFamily="18" charset="0"/>
              </a:rPr>
              <a:t> </a:t>
            </a:r>
            <a:r>
              <a:rPr lang="ru-RU" sz="1800" b="1" dirty="0" smtClean="0">
                <a:latin typeface="Times New Roman" panose="02020603050405020304" pitchFamily="18" charset="0"/>
                <a:cs typeface="Times New Roman" panose="02020603050405020304" pitchFamily="18" charset="0"/>
              </a:rPr>
              <a:t> </a:t>
            </a:r>
            <a:r>
              <a:rPr lang="ru-RU" sz="1800" dirty="0" smtClean="0">
                <a:solidFill>
                  <a:srgbClr val="FF0000"/>
                </a:solidFill>
                <a:latin typeface="Times New Roman" panose="02020603050405020304" pitchFamily="18" charset="0"/>
                <a:cs typeface="Times New Roman" panose="02020603050405020304" pitchFamily="18" charset="0"/>
              </a:rPr>
              <a:t>До </a:t>
            </a:r>
            <a:r>
              <a:rPr lang="ru-RU" sz="1800" dirty="0">
                <a:solidFill>
                  <a:srgbClr val="FF0000"/>
                </a:solidFill>
                <a:latin typeface="Times New Roman" panose="02020603050405020304" pitchFamily="18" charset="0"/>
                <a:cs typeface="Times New Roman" panose="02020603050405020304" pitchFamily="18" charset="0"/>
              </a:rPr>
              <a:t>года речь ребенка – пассивная: </a:t>
            </a:r>
            <a:r>
              <a:rPr lang="ru-RU" sz="1800" dirty="0">
                <a:latin typeface="Times New Roman" panose="02020603050405020304" pitchFamily="18" charset="0"/>
                <a:cs typeface="Times New Roman" panose="02020603050405020304" pitchFamily="18" charset="0"/>
              </a:rPr>
              <a:t>он понимает интонацию, часто повторяющиеся конструкции, но сам не говорит. Но именно в это время закладываются основы речевых навыков. Дети сами закладывают эти основы, стремясь установить контакт со взрослыми с помощью плача, гуления, воркования, лепета, жестов, а затем и первых слов.</a:t>
            </a:r>
          </a:p>
          <a:p>
            <a:pPr marL="0" indent="0" algn="just">
              <a:buNone/>
            </a:pPr>
            <a:r>
              <a:rPr lang="ru-RU" sz="1800" dirty="0">
                <a:solidFill>
                  <a:srgbClr val="FF0000"/>
                </a:solidFill>
                <a:latin typeface="Times New Roman" panose="02020603050405020304" pitchFamily="18" charset="0"/>
                <a:cs typeface="Times New Roman" panose="02020603050405020304" pitchFamily="18" charset="0"/>
              </a:rPr>
              <a:t>Автономная речь </a:t>
            </a:r>
            <a:r>
              <a:rPr lang="ru-RU" sz="1800" dirty="0">
                <a:latin typeface="Times New Roman" panose="02020603050405020304" pitchFamily="18" charset="0"/>
                <a:cs typeface="Times New Roman" panose="02020603050405020304" pitchFamily="18" charset="0"/>
              </a:rPr>
              <a:t>формируется около года и служит переходной фазой между пассивной и активной речью. Иногда автономную речь называют детским жаргоном. По форме она является общением. По содержанию – эмоционально-непосредственной связью со взрослыми и ситуацией.</a:t>
            </a:r>
          </a:p>
          <a:p>
            <a:pPr marL="0" indent="0" algn="just">
              <a:buNone/>
            </a:pPr>
            <a:r>
              <a:rPr lang="ru-RU" sz="1800" b="1" dirty="0">
                <a:latin typeface="Times New Roman" panose="02020603050405020304" pitchFamily="18" charset="0"/>
                <a:cs typeface="Times New Roman" panose="02020603050405020304" pitchFamily="18" charset="0"/>
              </a:rPr>
              <a:t>Особенности автономной речи:</a:t>
            </a:r>
          </a:p>
          <a:p>
            <a:pPr algn="just">
              <a:buFont typeface="Wingdings" panose="05000000000000000000" pitchFamily="2" charset="2"/>
              <a:buChar char="q"/>
            </a:pPr>
            <a:r>
              <a:rPr lang="ru-RU" sz="1800" dirty="0" smtClean="0">
                <a:latin typeface="Times New Roman" panose="02020603050405020304" pitchFamily="18" charset="0"/>
                <a:cs typeface="Times New Roman" panose="02020603050405020304" pitchFamily="18" charset="0"/>
              </a:rPr>
              <a:t> </a:t>
            </a:r>
            <a:r>
              <a:rPr lang="ru-RU" sz="1800" dirty="0">
                <a:latin typeface="Times New Roman" panose="02020603050405020304" pitchFamily="18" charset="0"/>
                <a:cs typeface="Times New Roman" panose="02020603050405020304" pitchFamily="18" charset="0"/>
              </a:rPr>
              <a:t>не совпадает с речью взрослых артикуляционно и фонетически ("би-би"), а также по значению (многозначность одних и тех же вокализаций);</a:t>
            </a:r>
          </a:p>
          <a:p>
            <a:pPr algn="just">
              <a:buFont typeface="Wingdings" panose="05000000000000000000" pitchFamily="2" charset="2"/>
              <a:buChar char="q"/>
            </a:pPr>
            <a:r>
              <a:rPr lang="ru-RU" sz="1800" dirty="0" smtClean="0">
                <a:latin typeface="Times New Roman" panose="02020603050405020304" pitchFamily="18" charset="0"/>
                <a:cs typeface="Times New Roman" panose="02020603050405020304" pitchFamily="18" charset="0"/>
              </a:rPr>
              <a:t> </a:t>
            </a:r>
            <a:r>
              <a:rPr lang="ru-RU" sz="1800" dirty="0">
                <a:latin typeface="Times New Roman" panose="02020603050405020304" pitchFamily="18" charset="0"/>
                <a:cs typeface="Times New Roman" panose="02020603050405020304" pitchFamily="18" charset="0"/>
              </a:rPr>
              <a:t>общение возможно только с людьми, посвященными в шифр детской речи, и в конкретной ситуации;</a:t>
            </a:r>
          </a:p>
          <a:p>
            <a:pPr algn="just">
              <a:buFont typeface="Wingdings" panose="05000000000000000000" pitchFamily="2" charset="2"/>
              <a:buChar char="q"/>
            </a:pPr>
            <a:r>
              <a:rPr lang="ru-RU" sz="1800" dirty="0" smtClean="0">
                <a:latin typeface="Times New Roman" panose="02020603050405020304" pitchFamily="18" charset="0"/>
                <a:cs typeface="Times New Roman" panose="02020603050405020304" pitchFamily="18" charset="0"/>
              </a:rPr>
              <a:t>связь </a:t>
            </a:r>
            <a:r>
              <a:rPr lang="ru-RU" sz="1800" dirty="0">
                <a:latin typeface="Times New Roman" panose="02020603050405020304" pitchFamily="18" charset="0"/>
                <a:cs typeface="Times New Roman" panose="02020603050405020304" pitchFamily="18" charset="0"/>
              </a:rPr>
              <a:t>между словами своеобразна: речь напоминает ряд восклицаний, произносимых в аффекте.</a:t>
            </a:r>
          </a:p>
          <a:p>
            <a:pPr marL="0" indent="0" algn="just">
              <a:buNone/>
            </a:pPr>
            <a:endParaRPr lang="ru-RU" sz="1400" dirty="0" smtClean="0">
              <a:latin typeface="Times New Roman" panose="02020603050405020304" pitchFamily="18" charset="0"/>
              <a:cs typeface="Times New Roman" panose="02020603050405020304" pitchFamily="18" charset="0"/>
            </a:endParaRPr>
          </a:p>
          <a:p>
            <a:pPr marL="0" indent="0" algn="just">
              <a:buNone/>
            </a:pPr>
            <a:endParaRPr lang="ru-RU" sz="1400" dirty="0">
              <a:latin typeface="Times New Roman" panose="02020603050405020304" pitchFamily="18" charset="0"/>
              <a:cs typeface="Times New Roman" panose="02020603050405020304" pitchFamily="18" charset="0"/>
            </a:endParaRPr>
          </a:p>
          <a:p>
            <a:pPr marL="0" indent="0" algn="just">
              <a:buNone/>
            </a:pPr>
            <a:endParaRPr lang="ru-RU" sz="1400" dirty="0" smtClean="0">
              <a:latin typeface="Times New Roman" panose="02020603050405020304" pitchFamily="18" charset="0"/>
              <a:cs typeface="Times New Roman" panose="02020603050405020304" pitchFamily="18" charset="0"/>
            </a:endParaRPr>
          </a:p>
          <a:p>
            <a:pPr marL="0" indent="0" algn="just">
              <a:buNone/>
            </a:pPr>
            <a:endParaRPr lang="ru-RU" sz="1400" dirty="0">
              <a:latin typeface="Times New Roman" panose="02020603050405020304" pitchFamily="18" charset="0"/>
              <a:cs typeface="Times New Roman" panose="02020603050405020304" pitchFamily="18" charset="0"/>
            </a:endParaRPr>
          </a:p>
          <a:p>
            <a:pPr marL="0" indent="0" algn="just">
              <a:buNone/>
            </a:pPr>
            <a:endParaRPr lang="ru-RU" sz="1400" dirty="0" smtClean="0">
              <a:latin typeface="Times New Roman" panose="02020603050405020304" pitchFamily="18" charset="0"/>
              <a:cs typeface="Times New Roman" panose="02020603050405020304" pitchFamily="18" charset="0"/>
            </a:endParaRPr>
          </a:p>
          <a:p>
            <a:pPr marL="0" indent="0" algn="just">
              <a:buNone/>
            </a:pPr>
            <a:endParaRPr lang="ru-RU" sz="1400" dirty="0">
              <a:latin typeface="Times New Roman" panose="02020603050405020304" pitchFamily="18" charset="0"/>
              <a:cs typeface="Times New Roman" panose="02020603050405020304" pitchFamily="18" charset="0"/>
            </a:endParaRPr>
          </a:p>
          <a:p>
            <a:pPr marL="0" indent="0" algn="just">
              <a:buNone/>
            </a:pPr>
            <a:endParaRPr lang="ru-RU" sz="1400" dirty="0" smtClean="0">
              <a:latin typeface="Times New Roman" panose="02020603050405020304" pitchFamily="18" charset="0"/>
              <a:cs typeface="Times New Roman" panose="02020603050405020304" pitchFamily="18" charset="0"/>
            </a:endParaRPr>
          </a:p>
          <a:p>
            <a:pPr marL="0" indent="0" algn="just">
              <a:buNone/>
            </a:pPr>
            <a:endParaRPr lang="ru-RU" sz="1400" dirty="0">
              <a:latin typeface="Times New Roman" panose="02020603050405020304" pitchFamily="18" charset="0"/>
              <a:cs typeface="Times New Roman" panose="02020603050405020304" pitchFamily="18" charset="0"/>
            </a:endParaRPr>
          </a:p>
          <a:p>
            <a:pPr marL="0" indent="0" algn="just">
              <a:buNone/>
            </a:pPr>
            <a:endParaRPr lang="ru-RU" sz="1400" dirty="0" smtClean="0">
              <a:latin typeface="Times New Roman" panose="02020603050405020304" pitchFamily="18" charset="0"/>
              <a:cs typeface="Times New Roman" panose="02020603050405020304" pitchFamily="18" charset="0"/>
            </a:endParaRPr>
          </a:p>
          <a:p>
            <a:pPr marL="0" indent="0" algn="just">
              <a:buNone/>
            </a:pPr>
            <a:endParaRPr lang="ru-RU" sz="1400" dirty="0">
              <a:latin typeface="Times New Roman" panose="02020603050405020304" pitchFamily="18" charset="0"/>
              <a:cs typeface="Times New Roman" panose="02020603050405020304" pitchFamily="18" charset="0"/>
            </a:endParaRPr>
          </a:p>
          <a:p>
            <a:pPr marL="0" indent="0" algn="just">
              <a:buNone/>
            </a:pPr>
            <a:endParaRPr lang="ru-RU" sz="1400" dirty="0" smtClean="0">
              <a:latin typeface="Times New Roman" panose="02020603050405020304" pitchFamily="18" charset="0"/>
              <a:cs typeface="Times New Roman" panose="02020603050405020304" pitchFamily="18" charset="0"/>
            </a:endParaRPr>
          </a:p>
          <a:p>
            <a:pPr marL="0" indent="0" algn="just">
              <a:buNone/>
            </a:pPr>
            <a:endParaRPr lang="ru-RU" sz="1400" dirty="0">
              <a:latin typeface="Times New Roman" panose="02020603050405020304" pitchFamily="18" charset="0"/>
              <a:cs typeface="Times New Roman" panose="02020603050405020304" pitchFamily="18" charset="0"/>
            </a:endParaRPr>
          </a:p>
          <a:p>
            <a:pPr marL="0" indent="0" algn="just">
              <a:buNone/>
            </a:pPr>
            <a:endParaRPr lang="ru-RU" sz="1400" dirty="0">
              <a:latin typeface="Times New Roman" panose="02020603050405020304" pitchFamily="18" charset="0"/>
              <a:cs typeface="Times New Roman" panose="02020603050405020304" pitchFamily="18" charset="0"/>
            </a:endParaRPr>
          </a:p>
          <a:p>
            <a:pPr marL="0" indent="0">
              <a:buNone/>
            </a:pPr>
            <a:endParaRPr lang="ru-RU" dirty="0"/>
          </a:p>
        </p:txBody>
      </p:sp>
      <p:pic>
        <p:nvPicPr>
          <p:cNvPr id="5" name="Объект 4"/>
          <p:cNvPicPr>
            <a:picLocks noGrp="1" noChangeAspect="1"/>
          </p:cNvPicPr>
          <p:nvPr>
            <p:ph sz="half" idx="2"/>
          </p:nvPr>
        </p:nvPicPr>
        <p:blipFill>
          <a:blip r:embed="rId2" cstate="print">
            <a:extLst>
              <a:ext uri="{28A0092B-C50C-407E-A947-70E740481C1C}">
                <a14:useLocalDpi xmlns="" xmlns:a14="http://schemas.microsoft.com/office/drawing/2010/main" val="0"/>
              </a:ext>
            </a:extLst>
          </a:blip>
          <a:stretch>
            <a:fillRect/>
          </a:stretch>
        </p:blipFill>
        <p:spPr>
          <a:xfrm rot="909243">
            <a:off x="6492459" y="950232"/>
            <a:ext cx="2339824" cy="2777795"/>
          </a:xfrm>
        </p:spPr>
      </p:pic>
    </p:spTree>
    <p:extLst>
      <p:ext uri="{BB962C8B-B14F-4D97-AF65-F5344CB8AC3E}">
        <p14:creationId xmlns="" xmlns:p14="http://schemas.microsoft.com/office/powerpoint/2010/main" val="18306025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Объект 5"/>
          <p:cNvPicPr>
            <a:picLocks noGrp="1" noChangeAspect="1"/>
          </p:cNvPicPr>
          <p:nvPr>
            <p:ph sz="half" idx="1"/>
          </p:nvPr>
        </p:nvPicPr>
        <p:blipFill>
          <a:blip r:embed="rId2" cstate="print">
            <a:extLst>
              <a:ext uri="{28A0092B-C50C-407E-A947-70E740481C1C}">
                <a14:useLocalDpi xmlns="" xmlns:a14="http://schemas.microsoft.com/office/drawing/2010/main" val="0"/>
              </a:ext>
            </a:extLst>
          </a:blip>
          <a:stretch>
            <a:fillRect/>
          </a:stretch>
        </p:blipFill>
        <p:spPr>
          <a:xfrm>
            <a:off x="179512" y="620688"/>
            <a:ext cx="3312368" cy="3672408"/>
          </a:xfrm>
        </p:spPr>
      </p:pic>
      <p:sp>
        <p:nvSpPr>
          <p:cNvPr id="4" name="Объект 3"/>
          <p:cNvSpPr>
            <a:spLocks noGrp="1"/>
          </p:cNvSpPr>
          <p:nvPr>
            <p:ph sz="half" idx="2"/>
          </p:nvPr>
        </p:nvSpPr>
        <p:spPr>
          <a:xfrm>
            <a:off x="3635896" y="188640"/>
            <a:ext cx="5400600" cy="5937523"/>
          </a:xfrm>
        </p:spPr>
        <p:txBody>
          <a:bodyPr/>
          <a:lstStyle/>
          <a:p>
            <a:pPr marL="0" lvl="0" indent="0" algn="just">
              <a:buNone/>
            </a:pPr>
            <a:r>
              <a:rPr lang="ru-RU" sz="1800" b="1" dirty="0">
                <a:solidFill>
                  <a:srgbClr val="000000"/>
                </a:solidFill>
                <a:latin typeface="Times New Roman" panose="02020603050405020304" pitchFamily="18" charset="0"/>
                <a:cs typeface="Times New Roman" panose="02020603050405020304" pitchFamily="18" charset="0"/>
              </a:rPr>
              <a:t>Начало и конец автономной речи знаменует начало и конец кризиса одного года.</a:t>
            </a:r>
          </a:p>
          <a:p>
            <a:pPr marL="0" lvl="0" indent="0" algn="just">
              <a:buNone/>
            </a:pPr>
            <a:r>
              <a:rPr lang="ru-RU" sz="1800" dirty="0">
                <a:solidFill>
                  <a:srgbClr val="000000"/>
                </a:solidFill>
                <a:latin typeface="Times New Roman" panose="02020603050405020304" pitchFamily="18" charset="0"/>
                <a:cs typeface="Times New Roman" panose="02020603050405020304" pitchFamily="18" charset="0"/>
              </a:rPr>
              <a:t>Активная речь. Возникает к 1,6 – 2 годам (у девочек раньше, чем у мальчиков). Запас слов к 1 году около 30. Вопросы "где?", "как?" выполняют специфические функции в организации и саморегуляции поведения. Первые слова – это слова-действия с целью </a:t>
            </a:r>
            <a:r>
              <a:rPr lang="ru-RU" sz="1800" dirty="0" smtClean="0">
                <a:solidFill>
                  <a:srgbClr val="000000"/>
                </a:solidFill>
                <a:latin typeface="Times New Roman" panose="02020603050405020304" pitchFamily="18" charset="0"/>
                <a:cs typeface="Times New Roman" panose="02020603050405020304" pitchFamily="18" charset="0"/>
              </a:rPr>
              <a:t>изменения </a:t>
            </a:r>
            <a:r>
              <a:rPr lang="ru-RU" sz="1800" dirty="0">
                <a:solidFill>
                  <a:srgbClr val="000000"/>
                </a:solidFill>
                <a:latin typeface="Times New Roman" panose="02020603050405020304" pitchFamily="18" charset="0"/>
                <a:cs typeface="Times New Roman" panose="02020603050405020304" pitchFamily="18" charset="0"/>
              </a:rPr>
              <a:t>коммуникативной ситуации ("дай</a:t>
            </a:r>
            <a:r>
              <a:rPr lang="ru-RU" sz="1800" dirty="0" smtClean="0">
                <a:solidFill>
                  <a:srgbClr val="000000"/>
                </a:solidFill>
                <a:latin typeface="Times New Roman" panose="02020603050405020304" pitchFamily="18" charset="0"/>
                <a:cs typeface="Times New Roman" panose="02020603050405020304" pitchFamily="18" charset="0"/>
              </a:rPr>
              <a:t>!").</a:t>
            </a:r>
          </a:p>
          <a:p>
            <a:pPr marL="0" lvl="0" indent="0" algn="just">
              <a:buNone/>
            </a:pPr>
            <a:r>
              <a:rPr lang="ru-RU" sz="1800" dirty="0" smtClean="0">
                <a:solidFill>
                  <a:srgbClr val="000000"/>
                </a:solidFill>
                <a:latin typeface="Times New Roman" panose="02020603050405020304" pitchFamily="18" charset="0"/>
                <a:cs typeface="Times New Roman" panose="02020603050405020304" pitchFamily="18" charset="0"/>
              </a:rPr>
              <a:t> </a:t>
            </a:r>
            <a:r>
              <a:rPr lang="ru-RU" sz="1800" dirty="0">
                <a:solidFill>
                  <a:srgbClr val="000000"/>
                </a:solidFill>
                <a:latin typeface="Times New Roman" panose="02020603050405020304" pitchFamily="18" charset="0"/>
                <a:cs typeface="Times New Roman" panose="02020603050405020304" pitchFamily="18" charset="0"/>
              </a:rPr>
              <a:t>Хотя по форме первые слова в большинстве случаев являются существительными, по сути они глаголы.</a:t>
            </a:r>
          </a:p>
          <a:p>
            <a:pPr marL="0" lvl="0" indent="0" algn="just">
              <a:buNone/>
            </a:pPr>
            <a:r>
              <a:rPr lang="ru-RU" sz="1800" dirty="0">
                <a:solidFill>
                  <a:srgbClr val="000000"/>
                </a:solidFill>
                <a:latin typeface="Times New Roman" panose="02020603050405020304" pitchFamily="18" charset="0"/>
                <a:cs typeface="Times New Roman" panose="02020603050405020304" pitchFamily="18" charset="0"/>
              </a:rPr>
              <a:t>Во время обучения речи </a:t>
            </a:r>
            <a:r>
              <a:rPr lang="ru-RU" sz="1800" dirty="0">
                <a:solidFill>
                  <a:srgbClr val="FF0000"/>
                </a:solidFill>
                <a:latin typeface="Times New Roman" panose="02020603050405020304" pitchFamily="18" charset="0"/>
                <a:cs typeface="Times New Roman" panose="02020603050405020304" pitchFamily="18" charset="0"/>
                <a:hlinkClick r:id="rId3"/>
              </a:rPr>
              <a:t>взрослым</a:t>
            </a:r>
            <a:r>
              <a:rPr lang="ru-RU" sz="1800" dirty="0">
                <a:solidFill>
                  <a:srgbClr val="000000"/>
                </a:solidFill>
                <a:latin typeface="Times New Roman" panose="02020603050405020304" pitchFamily="18" charset="0"/>
                <a:cs typeface="Times New Roman" panose="02020603050405020304" pitchFamily="18" charset="0"/>
              </a:rPr>
              <a:t> следует говорить с детьми четко, отчетливо, чтобы передавать им навыки правильной речи. Показывать и называть предметы, рассказывать сказки. Процесс усвоения языка происходит более успешно, если ему помогают родители.</a:t>
            </a:r>
          </a:p>
          <a:p>
            <a:endParaRPr lang="ru-RU" dirty="0"/>
          </a:p>
        </p:txBody>
      </p:sp>
    </p:spTree>
    <p:extLst>
      <p:ext uri="{BB962C8B-B14F-4D97-AF65-F5344CB8AC3E}">
        <p14:creationId xmlns="" xmlns:p14="http://schemas.microsoft.com/office/powerpoint/2010/main" val="326986056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half" idx="1"/>
          </p:nvPr>
        </p:nvSpPr>
        <p:spPr>
          <a:xfrm>
            <a:off x="179512" y="116632"/>
            <a:ext cx="8856984" cy="6552728"/>
          </a:xfrm>
        </p:spPr>
        <p:txBody>
          <a:bodyPr/>
          <a:lstStyle/>
          <a:p>
            <a:pPr marL="0" indent="0" algn="just">
              <a:buNone/>
            </a:pPr>
            <a:r>
              <a:rPr lang="ru-RU" sz="1800" b="1" dirty="0">
                <a:latin typeface="Times New Roman" panose="02020603050405020304" pitchFamily="18" charset="0"/>
                <a:cs typeface="Times New Roman" panose="02020603050405020304" pitchFamily="18" charset="0"/>
              </a:rPr>
              <a:t>Предметная деятельность.</a:t>
            </a:r>
            <a:endParaRPr lang="ru-RU" sz="1800" dirty="0">
              <a:latin typeface="Times New Roman" panose="02020603050405020304" pitchFamily="18" charset="0"/>
              <a:cs typeface="Times New Roman" panose="02020603050405020304" pitchFamily="18" charset="0"/>
            </a:endParaRPr>
          </a:p>
          <a:p>
            <a:pPr marL="0" indent="0" algn="just">
              <a:buNone/>
            </a:pPr>
            <a:r>
              <a:rPr lang="ru-RU" sz="1800" b="1" dirty="0" smtClean="0">
                <a:solidFill>
                  <a:srgbClr val="FF0000"/>
                </a:solidFill>
                <a:latin typeface="Times New Roman" panose="02020603050405020304" pitchFamily="18" charset="0"/>
                <a:cs typeface="Times New Roman" panose="02020603050405020304" pitchFamily="18" charset="0"/>
              </a:rPr>
              <a:t>Предметная </a:t>
            </a:r>
            <a:r>
              <a:rPr lang="ru-RU" sz="1800" b="1" dirty="0">
                <a:solidFill>
                  <a:srgbClr val="FF0000"/>
                </a:solidFill>
                <a:latin typeface="Times New Roman" panose="02020603050405020304" pitchFamily="18" charset="0"/>
                <a:cs typeface="Times New Roman" panose="02020603050405020304" pitchFamily="18" charset="0"/>
              </a:rPr>
              <a:t>деятельность связана с развитием движений у ребенка.</a:t>
            </a:r>
            <a:r>
              <a:rPr lang="ru-RU" sz="1800" dirty="0">
                <a:solidFill>
                  <a:srgbClr val="FF0000"/>
                </a:solidFill>
                <a:latin typeface="Times New Roman" panose="02020603050405020304" pitchFamily="18" charset="0"/>
                <a:cs typeface="Times New Roman" panose="02020603050405020304" pitchFamily="18" charset="0"/>
              </a:rPr>
              <a:t> </a:t>
            </a:r>
            <a:r>
              <a:rPr lang="ru-RU" sz="1800" dirty="0">
                <a:latin typeface="Times New Roman" panose="02020603050405020304" pitchFamily="18" charset="0"/>
                <a:cs typeface="Times New Roman" panose="02020603050405020304" pitchFamily="18" charset="0"/>
              </a:rPr>
              <a:t>В последовательности развития движений есть закономерность.</a:t>
            </a:r>
          </a:p>
          <a:p>
            <a:pPr marL="0" indent="0" algn="just">
              <a:buNone/>
            </a:pPr>
            <a:r>
              <a:rPr lang="ru-RU" sz="1800" b="1" dirty="0">
                <a:latin typeface="Times New Roman" panose="02020603050405020304" pitchFamily="18" charset="0"/>
                <a:cs typeface="Times New Roman" panose="02020603050405020304" pitchFamily="18" charset="0"/>
              </a:rPr>
              <a:t>Движущийся глаз. </a:t>
            </a:r>
            <a:r>
              <a:rPr lang="ru-RU" sz="1800" dirty="0">
                <a:latin typeface="Times New Roman" panose="02020603050405020304" pitchFamily="18" charset="0"/>
                <a:cs typeface="Times New Roman" panose="02020603050405020304" pitchFamily="18" charset="0"/>
              </a:rPr>
              <a:t>Известен феномен "глаза новорожденного" – они могут смотреть в разные стороны. К концу второго месяца эти движения уточняются, ребенок способен зрительно сосредоточиваться на предмете. К третьему месяцу движения глаз развиты почти так же, как у взрослого, формируется бинокулярное зрение.</a:t>
            </a:r>
          </a:p>
          <a:p>
            <a:pPr marL="0" indent="0" algn="just">
              <a:buNone/>
            </a:pPr>
            <a:r>
              <a:rPr lang="ru-RU" sz="1800" b="1" dirty="0">
                <a:latin typeface="Times New Roman" panose="02020603050405020304" pitchFamily="18" charset="0"/>
                <a:cs typeface="Times New Roman" panose="02020603050405020304" pitchFamily="18" charset="0"/>
              </a:rPr>
              <a:t>Выразительные движения </a:t>
            </a:r>
            <a:r>
              <a:rPr lang="ru-RU" sz="1800" dirty="0">
                <a:latin typeface="Times New Roman" panose="02020603050405020304" pitchFamily="18" charset="0"/>
                <a:cs typeface="Times New Roman" panose="02020603050405020304" pitchFamily="18" charset="0"/>
              </a:rPr>
              <a:t>(комплекс оживления – см. выше).</a:t>
            </a:r>
          </a:p>
          <a:p>
            <a:pPr marL="0" indent="0" algn="just">
              <a:buNone/>
            </a:pPr>
            <a:r>
              <a:rPr lang="ru-RU" sz="1800" b="1" dirty="0">
                <a:latin typeface="Times New Roman" panose="02020603050405020304" pitchFamily="18" charset="0"/>
                <a:cs typeface="Times New Roman" panose="02020603050405020304" pitchFamily="18" charset="0"/>
              </a:rPr>
              <a:t>Перемещение в пространстве </a:t>
            </a:r>
            <a:r>
              <a:rPr lang="ru-RU" sz="1800" dirty="0">
                <a:latin typeface="Times New Roman" panose="02020603050405020304" pitchFamily="18" charset="0"/>
                <a:cs typeface="Times New Roman" panose="02020603050405020304" pitchFamily="18" charset="0"/>
              </a:rPr>
              <a:t>– предпосылка усвоения деятельности с предметами. Ребенок последовательно учится переворачиваться, поднимать голову, садиться, ползать, становиться на ножки, делать первые шаги. Все это – в разные сроки, причем на сроки влияет стратегия родителей. Овладение каждым новым движением открывает ребенку новые границы пространства.</a:t>
            </a:r>
          </a:p>
          <a:p>
            <a:pPr marL="0" indent="0" algn="just">
              <a:buNone/>
            </a:pPr>
            <a:r>
              <a:rPr lang="ru-RU" sz="1800" b="1" dirty="0">
                <a:latin typeface="Times New Roman" panose="02020603050405020304" pitchFamily="18" charset="0"/>
                <a:cs typeface="Times New Roman" panose="02020603050405020304" pitchFamily="18" charset="0"/>
              </a:rPr>
              <a:t>Ползание.</a:t>
            </a:r>
            <a:r>
              <a:rPr lang="ru-RU" sz="1800" dirty="0">
                <a:latin typeface="Times New Roman" panose="02020603050405020304" pitchFamily="18" charset="0"/>
                <a:cs typeface="Times New Roman" panose="02020603050405020304" pitchFamily="18" charset="0"/>
              </a:rPr>
              <a:t> Иногда пропускает эту стадию.</a:t>
            </a:r>
          </a:p>
          <a:p>
            <a:pPr marL="0" indent="0" algn="just">
              <a:buNone/>
            </a:pPr>
            <a:r>
              <a:rPr lang="ru-RU" sz="1800" b="1" dirty="0">
                <a:latin typeface="Times New Roman" panose="02020603050405020304" pitchFamily="18" charset="0"/>
                <a:cs typeface="Times New Roman" panose="02020603050405020304" pitchFamily="18" charset="0"/>
              </a:rPr>
              <a:t>Хватание.</a:t>
            </a:r>
            <a:r>
              <a:rPr lang="ru-RU" sz="1800" dirty="0">
                <a:latin typeface="Times New Roman" panose="02020603050405020304" pitchFamily="18" charset="0"/>
                <a:cs typeface="Times New Roman" panose="02020603050405020304" pitchFamily="18" charset="0"/>
              </a:rPr>
              <a:t> К концу первого полугодия из случайных захватываний игрушки это движение превращается в намеренное.</a:t>
            </a:r>
          </a:p>
          <a:p>
            <a:pPr marL="0" indent="0" algn="just">
              <a:buNone/>
            </a:pPr>
            <a:r>
              <a:rPr lang="ru-RU" sz="1800" b="1" dirty="0">
                <a:latin typeface="Times New Roman" panose="02020603050405020304" pitchFamily="18" charset="0"/>
                <a:cs typeface="Times New Roman" panose="02020603050405020304" pitchFamily="18" charset="0"/>
              </a:rPr>
              <a:t>Манипулирование предметом. </a:t>
            </a:r>
            <a:r>
              <a:rPr lang="ru-RU" sz="1800" dirty="0">
                <a:latin typeface="Times New Roman" panose="02020603050405020304" pitchFamily="18" charset="0"/>
                <a:cs typeface="Times New Roman" panose="02020603050405020304" pitchFamily="18" charset="0"/>
              </a:rPr>
              <a:t>Отличается от "настоящих" действий тем, что предмет используется не по назначению.</a:t>
            </a:r>
          </a:p>
          <a:p>
            <a:pPr marL="0" indent="0" algn="just">
              <a:buNone/>
            </a:pPr>
            <a:r>
              <a:rPr lang="ru-RU" sz="1800" b="1" dirty="0">
                <a:latin typeface="Times New Roman" panose="02020603050405020304" pitchFamily="18" charset="0"/>
                <a:cs typeface="Times New Roman" panose="02020603050405020304" pitchFamily="18" charset="0"/>
              </a:rPr>
              <a:t>Указательный жест</a:t>
            </a:r>
            <a:r>
              <a:rPr lang="ru-RU" sz="1800" dirty="0">
                <a:latin typeface="Times New Roman" panose="02020603050405020304" pitchFamily="18" charset="0"/>
                <a:cs typeface="Times New Roman" panose="02020603050405020304" pitchFamily="18" charset="0"/>
              </a:rPr>
              <a:t>.</a:t>
            </a:r>
          </a:p>
          <a:p>
            <a:pPr marL="0" indent="0" algn="just">
              <a:buNone/>
            </a:pPr>
            <a:r>
              <a:rPr lang="ru-RU" sz="1800" b="1" dirty="0">
                <a:latin typeface="Times New Roman" panose="02020603050405020304" pitchFamily="18" charset="0"/>
                <a:cs typeface="Times New Roman" panose="02020603050405020304" pitchFamily="18" charset="0"/>
              </a:rPr>
              <a:t>Произвольность движений и жестов, управляемость. </a:t>
            </a:r>
            <a:r>
              <a:rPr lang="ru-RU" sz="1800" dirty="0">
                <a:latin typeface="Times New Roman" panose="02020603050405020304" pitchFamily="18" charset="0"/>
                <a:cs typeface="Times New Roman" panose="02020603050405020304" pitchFamily="18" charset="0"/>
              </a:rPr>
              <a:t>Это база для </a:t>
            </a:r>
            <a:r>
              <a:rPr lang="ru-RU" sz="1800" dirty="0" smtClean="0">
                <a:latin typeface="Times New Roman" panose="02020603050405020304" pitchFamily="18" charset="0"/>
                <a:cs typeface="Times New Roman" panose="02020603050405020304" pitchFamily="18" charset="0"/>
              </a:rPr>
              <a:t>новообразования – предметной деятельности.</a:t>
            </a:r>
          </a:p>
        </p:txBody>
      </p:sp>
    </p:spTree>
    <p:extLst>
      <p:ext uri="{BB962C8B-B14F-4D97-AF65-F5344CB8AC3E}">
        <p14:creationId xmlns="" xmlns:p14="http://schemas.microsoft.com/office/powerpoint/2010/main" val="237711197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half" idx="1"/>
          </p:nvPr>
        </p:nvSpPr>
        <p:spPr>
          <a:xfrm>
            <a:off x="179512" y="77996"/>
            <a:ext cx="6048672" cy="5544616"/>
          </a:xfrm>
        </p:spPr>
        <p:txBody>
          <a:bodyPr/>
          <a:lstStyle/>
          <a:p>
            <a:pPr marL="0" indent="0" algn="just">
              <a:buNone/>
            </a:pPr>
            <a:r>
              <a:rPr lang="ru-RU" sz="1800" dirty="0">
                <a:latin typeface="Times New Roman" panose="02020603050405020304" pitchFamily="18" charset="0"/>
                <a:cs typeface="Times New Roman" panose="02020603050405020304" pitchFamily="18" charset="0"/>
              </a:rPr>
              <a:t>Как только ребенок научается ходить, расширяются границы доступного мира. Следовательно, освобождаются реки и ребенок получает возможность действовать с вещами.</a:t>
            </a:r>
          </a:p>
          <a:p>
            <a:pPr marL="0" indent="0" algn="just">
              <a:buNone/>
            </a:pPr>
            <a:r>
              <a:rPr lang="ru-RU" sz="1800" b="1" dirty="0">
                <a:latin typeface="Times New Roman" panose="02020603050405020304" pitchFamily="18" charset="0"/>
                <a:cs typeface="Times New Roman" panose="02020603050405020304" pitchFamily="18" charset="0"/>
              </a:rPr>
              <a:t>Предметная деятельность</a:t>
            </a:r>
            <a:r>
              <a:rPr lang="ru-RU" sz="1800" dirty="0">
                <a:latin typeface="Times New Roman" panose="02020603050405020304" pitchFamily="18" charset="0"/>
                <a:cs typeface="Times New Roman" panose="02020603050405020304" pitchFamily="18" charset="0"/>
              </a:rPr>
              <a:t> – это деятельность с предметами согласно их назначению. Но способ действия "не написан" на предметах, он не может быть открыт ребенком самостоятельно. Этому ребенок должен научиться у взрослых людей. Постепенно ребенок овладевает человеческим действием.</a:t>
            </a:r>
          </a:p>
          <a:p>
            <a:pPr marL="0" indent="0" algn="just">
              <a:buNone/>
            </a:pPr>
            <a:endParaRPr lang="ru-RU" sz="1800" dirty="0">
              <a:latin typeface="Times New Roman" panose="02020603050405020304" pitchFamily="18" charset="0"/>
              <a:cs typeface="Times New Roman" panose="02020603050405020304" pitchFamily="18" charset="0"/>
            </a:endParaRPr>
          </a:p>
          <a:p>
            <a:pPr marL="0" indent="0" algn="just">
              <a:buNone/>
            </a:pPr>
            <a:r>
              <a:rPr lang="ru-RU" sz="1800" b="1" dirty="0" smtClean="0">
                <a:latin typeface="Times New Roman" panose="02020603050405020304" pitchFamily="18" charset="0"/>
                <a:cs typeface="Times New Roman" panose="02020603050405020304" pitchFamily="18" charset="0"/>
              </a:rPr>
              <a:t>Он </a:t>
            </a:r>
            <a:r>
              <a:rPr lang="ru-RU" sz="1800" b="1" dirty="0">
                <a:latin typeface="Times New Roman" panose="02020603050405020304" pitchFamily="18" charset="0"/>
                <a:cs typeface="Times New Roman" panose="02020603050405020304" pitchFamily="18" charset="0"/>
              </a:rPr>
              <a:t>осваивает:</a:t>
            </a:r>
          </a:p>
          <a:p>
            <a:pPr algn="just">
              <a:buFont typeface="Wingdings" panose="05000000000000000000" pitchFamily="2" charset="2"/>
              <a:buChar char="q"/>
            </a:pPr>
            <a:r>
              <a:rPr lang="ru-RU" sz="1800" dirty="0" smtClean="0">
                <a:latin typeface="Times New Roman" panose="02020603050405020304" pitchFamily="18" charset="0"/>
                <a:cs typeface="Times New Roman" panose="02020603050405020304" pitchFamily="18" charset="0"/>
              </a:rPr>
              <a:t> </a:t>
            </a:r>
            <a:r>
              <a:rPr lang="ru-RU" sz="1800" dirty="0">
                <a:latin typeface="Times New Roman" panose="02020603050405020304" pitchFamily="18" charset="0"/>
                <a:cs typeface="Times New Roman" panose="02020603050405020304" pitchFamily="18" charset="0"/>
              </a:rPr>
              <a:t>назначение предмета;</a:t>
            </a:r>
          </a:p>
          <a:p>
            <a:pPr algn="just">
              <a:buFont typeface="Wingdings" panose="05000000000000000000" pitchFamily="2" charset="2"/>
              <a:buChar char="q"/>
            </a:pPr>
            <a:r>
              <a:rPr lang="ru-RU" sz="1800" dirty="0" smtClean="0">
                <a:latin typeface="Times New Roman" panose="02020603050405020304" pitchFamily="18" charset="0"/>
                <a:cs typeface="Times New Roman" panose="02020603050405020304" pitchFamily="18" charset="0"/>
              </a:rPr>
              <a:t> </a:t>
            </a:r>
            <a:r>
              <a:rPr lang="ru-RU" sz="1800" dirty="0">
                <a:latin typeface="Times New Roman" panose="02020603050405020304" pitchFamily="18" charset="0"/>
                <a:cs typeface="Times New Roman" panose="02020603050405020304" pitchFamily="18" charset="0"/>
              </a:rPr>
              <a:t>способы действий с предметами;</a:t>
            </a:r>
          </a:p>
          <a:p>
            <a:pPr algn="just">
              <a:buFont typeface="Wingdings" panose="05000000000000000000" pitchFamily="2" charset="2"/>
              <a:buChar char="q"/>
            </a:pPr>
            <a:r>
              <a:rPr lang="ru-RU" sz="1800" dirty="0" smtClean="0">
                <a:latin typeface="Times New Roman" panose="02020603050405020304" pitchFamily="18" charset="0"/>
                <a:cs typeface="Times New Roman" panose="02020603050405020304" pitchFamily="18" charset="0"/>
              </a:rPr>
              <a:t> </a:t>
            </a:r>
            <a:r>
              <a:rPr lang="ru-RU" sz="1800" dirty="0">
                <a:latin typeface="Times New Roman" panose="02020603050405020304" pitchFamily="18" charset="0"/>
                <a:cs typeface="Times New Roman" panose="02020603050405020304" pitchFamily="18" charset="0"/>
              </a:rPr>
              <a:t>технику выполнения действий.</a:t>
            </a:r>
          </a:p>
          <a:p>
            <a:pPr marL="0" indent="0" algn="just">
              <a:buNone/>
            </a:pPr>
            <a:endParaRPr lang="ru-RU" sz="1800" dirty="0" smtClean="0">
              <a:latin typeface="Times New Roman" panose="02020603050405020304" pitchFamily="18" charset="0"/>
              <a:cs typeface="Times New Roman" panose="02020603050405020304" pitchFamily="18" charset="0"/>
            </a:endParaRPr>
          </a:p>
          <a:p>
            <a:pPr marL="0" indent="0" algn="just">
              <a:buNone/>
            </a:pPr>
            <a:r>
              <a:rPr lang="ru-RU" sz="1800" dirty="0" smtClean="0">
                <a:latin typeface="Times New Roman" panose="02020603050405020304" pitchFamily="18" charset="0"/>
                <a:cs typeface="Times New Roman" panose="02020603050405020304" pitchFamily="18" charset="0"/>
              </a:rPr>
              <a:t>В </a:t>
            </a:r>
            <a:r>
              <a:rPr lang="ru-RU" sz="1800" dirty="0">
                <a:latin typeface="Times New Roman" panose="02020603050405020304" pitchFamily="18" charset="0"/>
                <a:cs typeface="Times New Roman" panose="02020603050405020304" pitchFamily="18" charset="0"/>
              </a:rPr>
              <a:t>освоении предметной деятельности огромное значение имеют игрушки. Их назначение находится в соответствии с ведущими деятельностями (сначала – в ориентировочном поведении, далее – в общении со взрослыми; затем – в предметной деятельности.</a:t>
            </a:r>
          </a:p>
          <a:p>
            <a:pPr marL="0" indent="0" algn="just">
              <a:buNone/>
            </a:pPr>
            <a:r>
              <a:rPr lang="ru-RU" sz="1800" b="1" dirty="0">
                <a:latin typeface="Times New Roman" panose="02020603050405020304" pitchFamily="18" charset="0"/>
                <a:cs typeface="Times New Roman" panose="02020603050405020304" pitchFamily="18" charset="0"/>
              </a:rPr>
              <a:t> </a:t>
            </a:r>
            <a:endParaRPr lang="ru-RU" sz="1800" dirty="0">
              <a:latin typeface="Times New Roman" panose="02020603050405020304" pitchFamily="18" charset="0"/>
              <a:cs typeface="Times New Roman" panose="02020603050405020304" pitchFamily="18" charset="0"/>
            </a:endParaRPr>
          </a:p>
          <a:p>
            <a:pPr algn="just"/>
            <a:endParaRPr lang="ru-RU" sz="1600" dirty="0">
              <a:latin typeface="Times New Roman" panose="02020603050405020304" pitchFamily="18" charset="0"/>
              <a:cs typeface="Times New Roman" panose="02020603050405020304" pitchFamily="18" charset="0"/>
            </a:endParaRPr>
          </a:p>
        </p:txBody>
      </p:sp>
      <p:pic>
        <p:nvPicPr>
          <p:cNvPr id="5" name="Объект 4"/>
          <p:cNvPicPr>
            <a:picLocks noGrp="1" noChangeAspect="1"/>
          </p:cNvPicPr>
          <p:nvPr>
            <p:ph sz="half" idx="2"/>
          </p:nvPr>
        </p:nvPicPr>
        <p:blipFill>
          <a:blip r:embed="rId2" cstate="print">
            <a:extLst>
              <a:ext uri="{28A0092B-C50C-407E-A947-70E740481C1C}">
                <a14:useLocalDpi xmlns="" xmlns:a14="http://schemas.microsoft.com/office/drawing/2010/main" val="0"/>
              </a:ext>
            </a:extLst>
          </a:blip>
          <a:stretch>
            <a:fillRect/>
          </a:stretch>
        </p:blipFill>
        <p:spPr>
          <a:xfrm rot="590161">
            <a:off x="6565378" y="1156027"/>
            <a:ext cx="2263709" cy="2456445"/>
          </a:xfrm>
        </p:spPr>
      </p:pic>
    </p:spTree>
    <p:extLst>
      <p:ext uri="{BB962C8B-B14F-4D97-AF65-F5344CB8AC3E}">
        <p14:creationId xmlns="" xmlns:p14="http://schemas.microsoft.com/office/powerpoint/2010/main" val="178798248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Объект 7"/>
          <p:cNvSpPr>
            <a:spLocks noGrp="1"/>
          </p:cNvSpPr>
          <p:nvPr>
            <p:ph idx="1"/>
          </p:nvPr>
        </p:nvSpPr>
        <p:spPr>
          <a:xfrm>
            <a:off x="251520" y="188640"/>
            <a:ext cx="8435280" cy="6408712"/>
          </a:xfrm>
        </p:spPr>
        <p:txBody>
          <a:bodyPr/>
          <a:lstStyle/>
          <a:p>
            <a:pPr marL="0" indent="0" algn="ctr">
              <a:buNone/>
            </a:pPr>
            <a:r>
              <a:rPr lang="ru-RU" sz="1800" b="1" dirty="0" smtClean="0">
                <a:latin typeface="Times New Roman" panose="02020603050405020304" pitchFamily="18" charset="0"/>
                <a:cs typeface="Times New Roman" panose="02020603050405020304" pitchFamily="18" charset="0"/>
              </a:rPr>
              <a:t>Умственное </a:t>
            </a:r>
            <a:r>
              <a:rPr lang="ru-RU" sz="1800" b="1" dirty="0">
                <a:latin typeface="Times New Roman" panose="02020603050405020304" pitchFamily="18" charset="0"/>
                <a:cs typeface="Times New Roman" panose="02020603050405020304" pitchFamily="18" charset="0"/>
              </a:rPr>
              <a:t>развитие</a:t>
            </a:r>
            <a:r>
              <a:rPr lang="ru-RU" sz="1800" dirty="0">
                <a:latin typeface="Times New Roman" panose="02020603050405020304" pitchFamily="18" charset="0"/>
                <a:cs typeface="Times New Roman" panose="02020603050405020304" pitchFamily="18" charset="0"/>
              </a:rPr>
              <a:t>.</a:t>
            </a:r>
          </a:p>
          <a:p>
            <a:pPr marL="0" indent="0">
              <a:buNone/>
            </a:pPr>
            <a:endParaRPr lang="ru-RU" sz="1800" dirty="0" smtClean="0">
              <a:latin typeface="Times New Roman" panose="02020603050405020304" pitchFamily="18" charset="0"/>
              <a:cs typeface="Times New Roman" panose="02020603050405020304" pitchFamily="18" charset="0"/>
            </a:endParaRPr>
          </a:p>
          <a:p>
            <a:pPr marL="0" indent="0">
              <a:buNone/>
            </a:pPr>
            <a:r>
              <a:rPr lang="ru-RU" sz="1800" dirty="0" smtClean="0">
                <a:latin typeface="Times New Roman" panose="02020603050405020304" pitchFamily="18" charset="0"/>
                <a:cs typeface="Times New Roman" panose="02020603050405020304" pitchFamily="18" charset="0"/>
              </a:rPr>
              <a:t>Согласно </a:t>
            </a:r>
            <a:r>
              <a:rPr lang="ru-RU" sz="1800" dirty="0">
                <a:latin typeface="Times New Roman" panose="02020603050405020304" pitchFamily="18" charset="0"/>
                <a:cs typeface="Times New Roman" panose="02020603050405020304" pitchFamily="18" charset="0"/>
              </a:rPr>
              <a:t>Пиаже, ребенок до года находится в 1 периоде умственного развития – </a:t>
            </a:r>
            <a:r>
              <a:rPr lang="ru-RU" sz="1800" b="1" dirty="0">
                <a:latin typeface="Times New Roman" panose="02020603050405020304" pitchFamily="18" charset="0"/>
                <a:cs typeface="Times New Roman" panose="02020603050405020304" pitchFamily="18" charset="0"/>
              </a:rPr>
              <a:t>сенсомоторном.</a:t>
            </a:r>
            <a:r>
              <a:rPr lang="ru-RU" sz="1800" dirty="0">
                <a:latin typeface="Times New Roman" panose="02020603050405020304" pitchFamily="18" charset="0"/>
                <a:cs typeface="Times New Roman" panose="02020603050405020304" pitchFamily="18" charset="0"/>
              </a:rPr>
              <a:t> Дети в это время еще не овладели языком и у них нет психических образов для слов. Знания о людях и окружающих предметах складываются у них на основе информации, полученной от собственных органов чувств и случайных движений. Сенсомоторный период проходит через 6 стадий, из которых 4 – до года.</a:t>
            </a:r>
          </a:p>
          <a:p>
            <a:pPr marL="0" indent="0">
              <a:buNone/>
            </a:pPr>
            <a:r>
              <a:rPr lang="ru-RU" sz="1800" b="1" dirty="0">
                <a:latin typeface="Times New Roman" panose="02020603050405020304" pitchFamily="18" charset="0"/>
                <a:cs typeface="Times New Roman" panose="02020603050405020304" pitchFamily="18" charset="0"/>
              </a:rPr>
              <a:t>Упражнение рефлексов.</a:t>
            </a:r>
            <a:r>
              <a:rPr lang="ru-RU" sz="1800" dirty="0">
                <a:latin typeface="Times New Roman" panose="02020603050405020304" pitchFamily="18" charset="0"/>
                <a:cs typeface="Times New Roman" panose="02020603050405020304" pitchFamily="18" charset="0"/>
              </a:rPr>
              <a:t> Дети "упражняют" все навыки, которыми обладают в данный период развития. Это безусловные рефлексы: сосание, хватание, плач. Кроме этого новорожденные еще умеют смотреть и слушать.</a:t>
            </a:r>
          </a:p>
          <a:p>
            <a:pPr marL="0" indent="0">
              <a:buNone/>
            </a:pPr>
            <a:r>
              <a:rPr lang="ru-RU" sz="1800" b="1" dirty="0">
                <a:latin typeface="Times New Roman" panose="02020603050405020304" pitchFamily="18" charset="0"/>
                <a:cs typeface="Times New Roman" panose="02020603050405020304" pitchFamily="18" charset="0"/>
              </a:rPr>
              <a:t>Первичные круговые реакции</a:t>
            </a:r>
            <a:r>
              <a:rPr lang="ru-RU" sz="1800" dirty="0">
                <a:latin typeface="Times New Roman" panose="02020603050405020304" pitchFamily="18" charset="0"/>
                <a:cs typeface="Times New Roman" panose="02020603050405020304" pitchFamily="18" charset="0"/>
              </a:rPr>
              <a:t> (1 – 4 месяц жизни). Ребенок начинает приспосабливаться к своему окружению, используя аккомодацию (приспособление старых схем к новой информации</a:t>
            </a:r>
            <a:r>
              <a:rPr lang="ru-RU" sz="1800" dirty="0" smtClean="0">
                <a:latin typeface="Times New Roman" panose="02020603050405020304" pitchFamily="18" charset="0"/>
                <a:cs typeface="Times New Roman" panose="02020603050405020304" pitchFamily="18" charset="0"/>
              </a:rPr>
              <a:t>).</a:t>
            </a:r>
          </a:p>
          <a:p>
            <a:pPr marL="0" indent="0">
              <a:buNone/>
            </a:pPr>
            <a:r>
              <a:rPr lang="ru-RU" sz="1800" b="1" dirty="0" smtClean="0">
                <a:latin typeface="Times New Roman" panose="02020603050405020304" pitchFamily="18" charset="0"/>
                <a:cs typeface="Times New Roman" panose="02020603050405020304" pitchFamily="18" charset="0"/>
              </a:rPr>
              <a:t>Вторичные </a:t>
            </a:r>
            <a:r>
              <a:rPr lang="ru-RU" sz="1800" b="1" dirty="0">
                <a:latin typeface="Times New Roman" panose="02020603050405020304" pitchFamily="18" charset="0"/>
                <a:cs typeface="Times New Roman" panose="02020603050405020304" pitchFamily="18" charset="0"/>
              </a:rPr>
              <a:t>круговые реакции</a:t>
            </a:r>
            <a:r>
              <a:rPr lang="ru-RU" sz="1800" dirty="0">
                <a:latin typeface="Times New Roman" panose="02020603050405020304" pitchFamily="18" charset="0"/>
                <a:cs typeface="Times New Roman" panose="02020603050405020304" pitchFamily="18" charset="0"/>
              </a:rPr>
              <a:t> (4 – 8 месяцев). Дети произвольно повторяют те формы поведения, которые доставляют им удовольствие; у них развивается способность восприятия постоянства объекта. С этим качеством связано появление в 7-8 месяцев первых страхов (страх "чужого"), а также восприятие постоянства объектов составляет основу привязанности к значимым для ребенка людям.</a:t>
            </a:r>
          </a:p>
          <a:p>
            <a:pPr marL="0" indent="0">
              <a:buNone/>
            </a:pPr>
            <a:r>
              <a:rPr lang="ru-RU" sz="1800" b="1" dirty="0">
                <a:latin typeface="Times New Roman" panose="02020603050405020304" pitchFamily="18" charset="0"/>
                <a:cs typeface="Times New Roman" panose="02020603050405020304" pitchFamily="18" charset="0"/>
              </a:rPr>
              <a:t>Координация вторичных схем</a:t>
            </a:r>
            <a:r>
              <a:rPr lang="ru-RU" sz="1800" dirty="0">
                <a:latin typeface="Times New Roman" panose="02020603050405020304" pitchFamily="18" charset="0"/>
                <a:cs typeface="Times New Roman" panose="02020603050405020304" pitchFamily="18" charset="0"/>
              </a:rPr>
              <a:t> (8 – 12 месяцев). Происходит дальнейшее развитие всех упомянутых способностей ребенка. Малыши проявляют первые признаки умения предвосхитить события (например, плачут при виде йода).</a:t>
            </a:r>
          </a:p>
          <a:p>
            <a:pPr marL="0" indent="0">
              <a:buNone/>
            </a:pPr>
            <a:endParaRPr lang="ru-RU" sz="1800" dirty="0">
              <a:latin typeface="Times New Roman" panose="02020603050405020304" pitchFamily="18" charset="0"/>
              <a:cs typeface="Times New Roman" panose="02020603050405020304" pitchFamily="18" charset="0"/>
            </a:endParaRPr>
          </a:p>
        </p:txBody>
      </p:sp>
    </p:spTree>
    <p:extLst>
      <p:ext uri="{BB962C8B-B14F-4D97-AF65-F5344CB8AC3E}">
        <p14:creationId xmlns="" xmlns:p14="http://schemas.microsoft.com/office/powerpoint/2010/main" val="2816739541"/>
      </p:ext>
    </p:extLst>
  </p:cSld>
  <p:clrMapOvr>
    <a:masterClrMapping/>
  </p:clrMapOvr>
</p:sld>
</file>

<file path=ppt/theme/theme1.xml><?xml version="1.0" encoding="utf-8"?>
<a:theme xmlns:a="http://schemas.openxmlformats.org/drawingml/2006/main" name="mommy">
  <a:themeElements>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Them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9C1EAD42-71A5-41C6-8948-E820E65FE0E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Шаблон оформления Мама</Template>
  <TotalTime>0</TotalTime>
  <Words>1436</Words>
  <Application>Microsoft Office PowerPoint</Application>
  <PresentationFormat>Экран (4:3)</PresentationFormat>
  <Paragraphs>98</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mommy</vt:lpstr>
      <vt:lpstr>  ПСИХОЛОГИЧЕСКИЕ ОСОБЕННОСТИ ДЕТЕЙ РАННЕГО ВОЗРАСТА (ОТ 0- 1 ГОДА)   </vt:lpstr>
      <vt:lpstr>Ранний возраст от 0 до 1 года  Кризис новорожденности (0 – 2 месяца) </vt:lpstr>
      <vt:lpstr>Слайд 3</vt:lpstr>
      <vt:lpstr>Младенческий возраст(2 месяца – 1 год)</vt:lpstr>
      <vt:lpstr>Слайд 5</vt:lpstr>
      <vt:lpstr>Слайд 6</vt:lpstr>
      <vt:lpstr>Слайд 7</vt:lpstr>
      <vt:lpstr>Слайд 8</vt:lpstr>
      <vt:lpstr>Слайд 9</vt:lpstr>
      <vt:lpstr>Слайд 10</vt:lpstr>
      <vt:lpstr>Кризис 1 года.</vt:lpstr>
      <vt:lpstr>Спасибо за внимание!!!</vt:lpstr>
    </vt:vector>
  </TitlesOfParts>
  <Manager/>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2014-04-15T20:01:08Z</dcterms:created>
  <dcterms:modified xsi:type="dcterms:W3CDTF">2019-02-19T18:46:04Z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TC103368039990</vt:lpwstr>
  </property>
</Properties>
</file>