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</p:sldMasterIdLst>
  <p:notesMasterIdLst>
    <p:notesMasterId r:id="rId37"/>
  </p:notesMasterIdLst>
  <p:sldIdLst>
    <p:sldId id="257" r:id="rId2"/>
    <p:sldId id="260" r:id="rId3"/>
    <p:sldId id="290" r:id="rId4"/>
    <p:sldId id="291" r:id="rId5"/>
    <p:sldId id="261" r:id="rId6"/>
    <p:sldId id="263" r:id="rId7"/>
    <p:sldId id="265" r:id="rId8"/>
    <p:sldId id="292" r:id="rId9"/>
    <p:sldId id="267" r:id="rId10"/>
    <p:sldId id="268" r:id="rId11"/>
    <p:sldId id="269" r:id="rId12"/>
    <p:sldId id="276" r:id="rId13"/>
    <p:sldId id="277" r:id="rId14"/>
    <p:sldId id="270" r:id="rId15"/>
    <p:sldId id="271" r:id="rId16"/>
    <p:sldId id="272" r:id="rId17"/>
    <p:sldId id="274" r:id="rId18"/>
    <p:sldId id="275" r:id="rId19"/>
    <p:sldId id="278" r:id="rId20"/>
    <p:sldId id="280" r:id="rId21"/>
    <p:sldId id="279" r:id="rId22"/>
    <p:sldId id="281" r:id="rId23"/>
    <p:sldId id="293" r:id="rId24"/>
    <p:sldId id="297" r:id="rId25"/>
    <p:sldId id="294" r:id="rId26"/>
    <p:sldId id="298" r:id="rId27"/>
    <p:sldId id="295" r:id="rId28"/>
    <p:sldId id="299" r:id="rId29"/>
    <p:sldId id="282" r:id="rId30"/>
    <p:sldId id="283" r:id="rId31"/>
    <p:sldId id="296" r:id="rId32"/>
    <p:sldId id="284" r:id="rId33"/>
    <p:sldId id="285" r:id="rId34"/>
    <p:sldId id="286" r:id="rId35"/>
    <p:sldId id="287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>
        <p:scale>
          <a:sx n="80" d="100"/>
          <a:sy n="80" d="100"/>
        </p:scale>
        <p:origin x="-11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429C7-6758-432F-81AA-48895D6DA8EC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A23DB-EACD-472B-BBEC-F4AAC4A947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402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Составим табличку, в которой будем отмечать выполнение условий, указанных в задаче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23DB-EACD-472B-BBEC-F4AAC4A9472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16064-74AE-4CAD-9BBD-710D2E2AE2FA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2BA29-6877-4868-8C30-26241A5B377A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BE77-B549-4116-B7BF-79B6BD0D7901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5DB4-F477-4813-A3AD-774FF63F43CE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2530-4543-4C19-B995-DC2C4594D2D2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94D955F-A972-4E2E-A298-15EE306B0389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F61DC-6D40-4D41-8B2F-C7B4C7AE649C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BEC0A-750B-49D1-A45C-0353BF1E4021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71E99-2343-4BA0-9904-27EF282D11E1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2C77-31EE-415B-B0BC-BAB143A097AF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3BE43AC-C0A0-40D5-9BD3-6979E3A44950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FDB764-545E-4E6E-90A3-DB3A7EA725E2}" type="datetime1">
              <a:rPr lang="ru-RU" smtClean="0"/>
              <a:pPr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2A17E8-CABE-4C9E-9258-4D508C12F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distan-school.ru/oge/index.php?tap=3&amp;var=23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distan-school.ru/oge/index.php?tap=3&amp;var=23" TargetMode="External"/><Relationship Id="rId3" Type="http://schemas.openxmlformats.org/officeDocument/2006/relationships/hyperlink" Target="https://fileskachat.com/file/48887_f3ae4d60dec6c7100bccc8d4dc834d65.html" TargetMode="External"/><Relationship Id="rId7" Type="http://schemas.openxmlformats.org/officeDocument/2006/relationships/hyperlink" Target="http://www.videouroki.net/" TargetMode="External"/><Relationship Id="rId2" Type="http://schemas.openxmlformats.org/officeDocument/2006/relationships/hyperlink" Target="https://clck.yandex.ru/redir/nWO_r1F33ck?data=NnBZTWRhdFZKOHRaTENSMFc4S0VQSHJ3OHRjUU55QmowTzY1SGFzV1hpWjFHOXYtSFpVZkZNbW1QT2R4VWRWYUVwbzdyb2FvWFpEUV95UlNOYWdTMW90cHhGeXA0bjM1UE5RYjhDMjgxYzZ5bU12LVBZcDBzalRiQ2FIWW10U3l1YjFrckNVMHBpbw&amp;b64e=2&amp;sign=c45c194d3bb2cd82bdaae99508d873ed&amp;keyno=1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polyakov.spb.ru/" TargetMode="External"/><Relationship Id="rId5" Type="http://schemas.openxmlformats.org/officeDocument/2006/relationships/hyperlink" Target="http://www.fipi.ru/" TargetMode="External"/><Relationship Id="rId4" Type="http://schemas.openxmlformats.org/officeDocument/2006/relationships/hyperlink" Target="https://fileskachat.com/download/40350_f9022fce6a2a4eea5802274498ab84ec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8969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Calibri" pitchFamily="34" charset="0"/>
              </a:rPr>
              <a:t>ОГЭ 9 класс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1433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800" b="1" dirty="0" smtClean="0">
                <a:latin typeface="Calibri" pitchFamily="34" charset="0"/>
              </a:rPr>
              <a:t>Подготовка к сдаче ГИА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7" y="4581525"/>
            <a:ext cx="6119912" cy="120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Лучкова О.К.,</a:t>
            </a:r>
          </a:p>
          <a:p>
            <a:pPr algn="r"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учитель информатики и ИКТ</a:t>
            </a:r>
          </a:p>
          <a:p>
            <a:pPr algn="r"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МОУ «СОШ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№77»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г. Саратов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204611"/>
            <a:ext cx="87849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764703"/>
          <a:ext cx="8640960" cy="5626387"/>
        </p:xfrm>
        <a:graphic>
          <a:graphicData uri="http://schemas.openxmlformats.org/drawingml/2006/table">
            <a:tbl>
              <a:tblPr/>
              <a:tblGrid>
                <a:gridCol w="951128"/>
                <a:gridCol w="1830736"/>
                <a:gridCol w="1109959"/>
                <a:gridCol w="1370033"/>
                <a:gridCol w="1980278"/>
                <a:gridCol w="1398826"/>
              </a:tblGrid>
              <a:tr h="123213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Число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Числа записаны в порядке </a:t>
                      </a:r>
                      <a:r>
                        <a:rPr lang="ru-RU" sz="2000" b="1" i="1" dirty="0" err="1">
                          <a:latin typeface="Times New Roman"/>
                          <a:ea typeface="Calibri"/>
                          <a:cs typeface="Times New Roman"/>
                        </a:rPr>
                        <a:t>неубывания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Сумма четных цифр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Сумма нечетных цифр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Возможные слагаемые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Подходит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8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623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6 и 9+9+5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 и 1+1+1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227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 и 9+9+9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1114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нет суммы двух нечетных цифр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1416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8+6 и 9+7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187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320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8+8+4 и 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429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29 не подходит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1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8138864" cy="58261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Calibri" pitchFamily="34" charset="0"/>
              </a:rPr>
              <a:t>Задание 16 (КИМ 2016)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251519" y="764704"/>
            <a:ext cx="8640961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8" y="5373216"/>
          <a:ext cx="8568954" cy="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623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23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227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1114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1416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187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320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429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40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8138864" cy="58261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Calibri" pitchFamily="34" charset="0"/>
              </a:rPr>
              <a:t>Задание 16 (КИМ 2016)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267200" y="4512206"/>
            <a:ext cx="609600" cy="441324"/>
          </a:xfrm>
        </p:spPr>
        <p:txBody>
          <a:bodyPr/>
          <a:lstStyle/>
          <a:p>
            <a:fld id="{FE2A17E8-CABE-4C9E-9258-4D508C12FD2B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Содержимое 5"/>
          <p:cNvSpPr txBox="1">
            <a:spLocks/>
          </p:cNvSpPr>
          <p:nvPr/>
        </p:nvSpPr>
        <p:spPr>
          <a:xfrm>
            <a:off x="251520" y="836712"/>
            <a:ext cx="8640960" cy="244827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проверяем условие следования в порядке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неубывания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(больше или равно);</a:t>
            </a:r>
          </a:p>
          <a:p>
            <a:pPr marL="514350" marR="0" lvl="0" indent="-51435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учитывая свойства суммы четных или нечетных цифр, обращаем внимание на состав оставшихся чисел. Если одно из чисел четное, делаем вывод, что второе является суммой нечетных цифр;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84368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429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320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187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67944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1416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3356992"/>
            <a:ext cx="1080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1114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3356992"/>
            <a:ext cx="813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227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03648" y="3356992"/>
            <a:ext cx="589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23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3356992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623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71800" y="4005064"/>
            <a:ext cx="23042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4: 8 и 6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11: </a:t>
            </a:r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сумма двух нечетных цифр – чётна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3" grpId="0"/>
      <p:bldP spid="18" grpId="0"/>
      <p:bldP spid="1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8138864" cy="58261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Calibri" pitchFamily="34" charset="0"/>
              </a:rPr>
              <a:t>Задание 16 (КИМ 2016)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Содержимое 5"/>
          <p:cNvSpPr txBox="1">
            <a:spLocks/>
          </p:cNvSpPr>
          <p:nvPr/>
        </p:nvSpPr>
        <p:spPr>
          <a:xfrm>
            <a:off x="251520" y="1052736"/>
            <a:ext cx="8640960" cy="2304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проверяем возможность составить суммы, учитывая, что если цифры четные, то в сумме может получиться максимально число 8 (одна цифра), 16 (две цифры), 24 (три цифры), 32 (четыре цифры), если же цифры нечетные, то максимальное число составит 9 (одна цифра), 18 (две цифры), 27 (три цифры) , 36 (четыре цифры).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4437112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623: 6 и 23=7+7+9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588224" y="5661248"/>
            <a:ext cx="2340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3" name="Номер слайда 4"/>
          <p:cNvSpPr txBox="1">
            <a:spLocks/>
          </p:cNvSpPr>
          <p:nvPr/>
        </p:nvSpPr>
        <p:spPr>
          <a:xfrm>
            <a:off x="4267200" y="4907667"/>
            <a:ext cx="609600" cy="44132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2A17E8-CABE-4C9E-9258-4D508C12FD2B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848472" y="3752453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429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92288" y="3752453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320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36104" y="3752453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1416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966120" y="3752453"/>
            <a:ext cx="813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227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750368" y="3752453"/>
            <a:ext cx="589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23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3752453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623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99592" y="4437112"/>
            <a:ext cx="2880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23: 2 и 3=1+1+1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835696" y="4437112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227: 2 и 27=9+9+9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419872" y="4437112"/>
            <a:ext cx="3096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1416: 14=7+7 и 16=8+8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20072" y="4437112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320: 3 и 20=8+6+6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588224" y="4437112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429: 4 и 29</a:t>
            </a:r>
            <a:r>
              <a:rPr lang="en-US" sz="2800" b="1" dirty="0" smtClean="0">
                <a:solidFill>
                  <a:schemeClr val="tx1"/>
                </a:solidFill>
                <a:latin typeface="Calibri" pitchFamily="34" charset="0"/>
              </a:rPr>
              <a:t>≥27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6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7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70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1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7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5" grpId="0"/>
      <p:bldP spid="26" grpId="0"/>
      <p:bldP spid="28" grpId="0"/>
      <p:bldP spid="30" grpId="0"/>
      <p:bldP spid="31" grpId="0"/>
      <p:bldP spid="32" grpId="0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270978"/>
            <a:ext cx="871296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Автомат получает на вход четырёхзначное десятичное число. По полученному числу строится новое десятичное число по следующим правилам: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Вычисляются два новых числа: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сумма первых двух цифр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 также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сумма последних двух цифр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Полученные два числа записываются друг за другом в порядке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невозрастания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(без разделителей).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Определите, сколько из приведённых ниже чисел могут получиться в результате работы автомата: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1915    20    101    110    1213    1312    1819    312    1111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504" y="260648"/>
            <a:ext cx="8964488" cy="51060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Задание 16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(</a:t>
            </a:r>
            <a:r>
              <a:rPr lang="ru-RU" sz="2000" u="sng" dirty="0" smtClean="0">
                <a:hlinkClick r:id="rId2"/>
              </a:rPr>
              <a:t>http://distan-school.ru/oge/index.php?tap=3&amp;var=23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)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51521" y="4077072"/>
          <a:ext cx="8568954" cy="514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</a:tblGrid>
              <a:tr h="514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Содержимое 5"/>
          <p:cNvSpPr txBox="1">
            <a:spLocks/>
          </p:cNvSpPr>
          <p:nvPr/>
        </p:nvSpPr>
        <p:spPr>
          <a:xfrm>
            <a:off x="251520" y="1052736"/>
            <a:ext cx="8424936" cy="309634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0000" marR="0" lvl="0" indent="-3600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проверяем условие следования сумм в порядке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невозрастания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(меньше или равно);</a:t>
            </a:r>
          </a:p>
          <a:p>
            <a:pPr marL="360000" lvl="0" indent="-360000" algn="just">
              <a:spcBef>
                <a:spcPct val="20000"/>
              </a:spcBef>
              <a:buClr>
                <a:schemeClr val="accent1"/>
              </a:buClr>
              <a:buSzPct val="85000"/>
              <a:buFont typeface="+mj-lt"/>
              <a:buAutoNum type="arabicPeriod"/>
            </a:pPr>
            <a:r>
              <a:rPr lang="ru-RU" sz="2800" dirty="0" smtClean="0">
                <a:latin typeface="Calibri" pitchFamily="34" charset="0"/>
              </a:rPr>
              <a:t>четырёхзначное число лежит в диапазоне от 1000 до 9999, цифры-разряды этого числа принимают значения от 0 до 9(за исключением первой цифры), поэтому сумма двух цифр может быть от 0 до 18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179929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84368" y="407707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1111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407707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312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407707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1819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407707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1312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407707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1213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4077072"/>
            <a:ext cx="894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110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4077072"/>
            <a:ext cx="813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101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4077072"/>
            <a:ext cx="589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077072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1915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27584" y="5013176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20: 1100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51720" y="5013176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rgbClr val="0D1E4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01: 5501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5013176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rgbClr val="0D1E4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0: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6500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44008" y="5013176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rgbClr val="0D1E40"/>
                </a:solidFill>
                <a:latin typeface="Calibri" pitchFamily="34" charset="0"/>
                <a:cs typeface="Times New Roman" pitchFamily="18" charset="0"/>
              </a:rPr>
              <a:t>1312: 7657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92280" y="5013176"/>
            <a:ext cx="1872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1111: 9229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623720" y="5661248"/>
            <a:ext cx="2340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6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6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7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7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9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9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267" y="1169239"/>
            <a:ext cx="7932141" cy="499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5536" y="260648"/>
            <a:ext cx="8496944" cy="79208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Задание 16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+mj-ea"/>
                <a:cs typeface="+mj-cs"/>
              </a:rPr>
              <a:t>(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Д. М. Ушаков «Информатика. Новый полный справочник для подготовки к ОГЭ»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23528" y="4661500"/>
          <a:ext cx="8568952" cy="514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/>
                <a:gridCol w="1071119"/>
                <a:gridCol w="1071119"/>
                <a:gridCol w="1071119"/>
                <a:gridCol w="1071119"/>
                <a:gridCol w="1071119"/>
                <a:gridCol w="1071119"/>
                <a:gridCol w="1071119"/>
              </a:tblGrid>
              <a:tr h="514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" name="Содержимое 5"/>
          <p:cNvSpPr txBox="1">
            <a:spLocks/>
          </p:cNvSpPr>
          <p:nvPr/>
        </p:nvSpPr>
        <p:spPr>
          <a:xfrm>
            <a:off x="251520" y="980728"/>
            <a:ext cx="8640960" cy="295232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0000" marR="0" lvl="0" indent="-3600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проверяем условие следования сумм в порядке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невозрастания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(меньше или равно);</a:t>
            </a:r>
          </a:p>
          <a:p>
            <a:pPr marL="360000" lvl="0" indent="-360000" algn="just">
              <a:spcBef>
                <a:spcPct val="20000"/>
              </a:spcBef>
              <a:buClr>
                <a:schemeClr val="accent1"/>
              </a:buClr>
              <a:buSzPct val="85000"/>
              <a:buFont typeface="+mj-lt"/>
              <a:buAutoNum type="arabicPeriod"/>
            </a:pPr>
            <a:r>
              <a:rPr lang="ru-RU" sz="2800" dirty="0" smtClean="0">
                <a:latin typeface="Calibri" pitchFamily="34" charset="0"/>
              </a:rPr>
              <a:t>трёхзначное число лежит в диапазоне от 100 до 999, цифры-разряды этого числа принимают значения от 0 до 9 (за исключением первой цифры), поэтому сумма двух цифр может быть от 0 до 18;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179929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84368" y="4653136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4653136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916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4653136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316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4653136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1619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653136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1916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4653136"/>
            <a:ext cx="813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163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4653136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169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5640" y="4653136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1616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23528" y="3149332"/>
          <a:ext cx="8640960" cy="514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514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Содержимое 5"/>
          <p:cNvSpPr txBox="1">
            <a:spLocks/>
          </p:cNvSpPr>
          <p:nvPr/>
        </p:nvSpPr>
        <p:spPr>
          <a:xfrm>
            <a:off x="251520" y="764704"/>
            <a:ext cx="8640960" cy="23762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lvl="0" indent="-514350" algn="just">
              <a:spcBef>
                <a:spcPct val="20000"/>
              </a:spcBef>
              <a:buClr>
                <a:schemeClr val="accent1"/>
              </a:buClr>
              <a:buSzPct val="85000"/>
              <a:buFont typeface="+mj-lt"/>
              <a:buAutoNum type="arabicPeriod" startAt="3"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 условию при получении двух сумм цифр-разрядов в обоих суммах используется одна и та же цифра – средняя цифра числа, поэтому разница предполагаемых сумм не должна превышать значения 9.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179929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52320" y="314096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70376" y="3140968"/>
            <a:ext cx="813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163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3140968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169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27688" y="3140968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1616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4005064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1616: 797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99792" y="3985900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169: 790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4005064"/>
            <a:ext cx="2232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163: 16-3=13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76256" y="3985900"/>
            <a:ext cx="2051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116: 560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23720" y="5661248"/>
            <a:ext cx="2340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282" y="214290"/>
            <a:ext cx="8496944" cy="62413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Задание 16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(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Открытый банк задании ОГЭ</a:t>
            </a:r>
            <a:r>
              <a:rPr lang="ru-RU" sz="3600" b="1" dirty="0" smtClean="0">
                <a:solidFill>
                  <a:schemeClr val="accent3">
                    <a:shade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)</a:t>
            </a:r>
            <a:endParaRPr lang="ru-RU" sz="3600" b="1" dirty="0">
              <a:solidFill>
                <a:schemeClr val="accent3">
                  <a:shade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928670"/>
            <a:ext cx="8429684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400" dirty="0" smtClean="0">
                <a:latin typeface="Calibri" pitchFamily="34" charset="0"/>
              </a:rPr>
              <a:t>Автомат получает на вход пятизначное десятичное число. По полученному числу строится новое десятичное число по следующим правилам.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Calibri" pitchFamily="34" charset="0"/>
              </a:rPr>
              <a:t>Вычисляются два числа – сумма первых трёх цифр и сумма последних трёх цифр.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Calibri" pitchFamily="34" charset="0"/>
              </a:rPr>
              <a:t>Полученные два числа записываются друг за другом в порядке </a:t>
            </a:r>
            <a:r>
              <a:rPr lang="ru-RU" sz="2400" dirty="0" err="1" smtClean="0">
                <a:latin typeface="Calibri" pitchFamily="34" charset="0"/>
              </a:rPr>
              <a:t>невозрастания</a:t>
            </a:r>
            <a:r>
              <a:rPr lang="ru-RU" sz="2400" dirty="0" smtClean="0">
                <a:latin typeface="Calibri" pitchFamily="34" charset="0"/>
              </a:rPr>
              <a:t> (без разделителей).</a:t>
            </a:r>
          </a:p>
          <a:p>
            <a:r>
              <a:rPr lang="ru-RU" sz="2400" i="1" dirty="0" smtClean="0">
                <a:latin typeface="Calibri" pitchFamily="34" charset="0"/>
              </a:rPr>
              <a:t>Пример. Исходное число: 15177. Поразрядные суммы: 7, 15. Результат: 157.</a:t>
            </a:r>
            <a:endParaRPr lang="ru-RU" sz="2400" dirty="0" smtClean="0">
              <a:latin typeface="Calibri" pitchFamily="34" charset="0"/>
            </a:endParaRPr>
          </a:p>
          <a:p>
            <a:r>
              <a:rPr lang="ru-RU" sz="2400" dirty="0" smtClean="0">
                <a:latin typeface="Calibri" pitchFamily="34" charset="0"/>
              </a:rPr>
              <a:t>Определите, сколько из приведённых ниже чисел могут получиться в результате работы автомата.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latin typeface="Calibri" pitchFamily="34" charset="0"/>
              </a:rPr>
              <a:t>2525  256  2520  2528  2825  2025  625  106</a:t>
            </a:r>
          </a:p>
          <a:p>
            <a:r>
              <a:rPr lang="ru-RU" sz="2400" dirty="0" smtClean="0">
                <a:latin typeface="Calibri" pitchFamily="34" charset="0"/>
              </a:rPr>
              <a:t>В ответе запишите только количество чисел.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2008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При подготовке к ГИА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 учащимся необходимо: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557338"/>
            <a:ext cx="8504237" cy="4572000"/>
          </a:xfrm>
        </p:spPr>
        <p:txBody>
          <a:bodyPr rtlCol="0"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"/>
              <a:defRPr/>
            </a:pPr>
            <a:r>
              <a:rPr lang="ru-RU" dirty="0">
                <a:latin typeface="Calibri" pitchFamily="34" charset="0"/>
              </a:rPr>
              <a:t>разъяснить особенности формулировок заданий;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"/>
              <a:defRPr/>
            </a:pPr>
            <a:r>
              <a:rPr lang="ru-RU" dirty="0">
                <a:latin typeface="Calibri" pitchFamily="34" charset="0"/>
              </a:rPr>
              <a:t>познакомить с критериями, которыми руководствуются эксперты при проверке тестовых заданий;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"/>
              <a:defRPr/>
            </a:pPr>
            <a:r>
              <a:rPr lang="ru-RU" dirty="0">
                <a:latin typeface="Calibri" pitchFamily="34" charset="0"/>
              </a:rPr>
              <a:t>рассмотреть самые распространенные ошибки;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"/>
              <a:defRPr/>
            </a:pPr>
            <a:r>
              <a:rPr lang="ru-RU" dirty="0">
                <a:latin typeface="Calibri" pitchFamily="34" charset="0"/>
              </a:rPr>
              <a:t>отработать навыки тестирования;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"/>
              <a:defRPr/>
            </a:pPr>
            <a:r>
              <a:rPr lang="ru-RU" dirty="0">
                <a:latin typeface="Calibri" pitchFamily="34" charset="0"/>
              </a:rPr>
              <a:t>научить распределять время на выполнение тестовых заданий;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"/>
              <a:defRPr/>
            </a:pPr>
            <a:r>
              <a:rPr lang="ru-RU" dirty="0">
                <a:latin typeface="Calibri" pitchFamily="34" charset="0"/>
              </a:rPr>
              <a:t>ознакомить, по каким темам больше всего вопросов в </a:t>
            </a:r>
            <a:r>
              <a:rPr lang="ru-RU" dirty="0" smtClean="0">
                <a:latin typeface="Calibri" pitchFamily="34" charset="0"/>
              </a:rPr>
              <a:t>тестах.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E85B7-EAB9-48B3-A3BB-670BE772DE8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57158" y="4151744"/>
          <a:ext cx="8568952" cy="514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/>
                <a:gridCol w="1071119"/>
                <a:gridCol w="1071119"/>
                <a:gridCol w="1071119"/>
                <a:gridCol w="1071119"/>
                <a:gridCol w="1071119"/>
                <a:gridCol w="1071119"/>
                <a:gridCol w="1071119"/>
              </a:tblGrid>
              <a:tr h="514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Содержимое 5"/>
          <p:cNvSpPr txBox="1">
            <a:spLocks/>
          </p:cNvSpPr>
          <p:nvPr/>
        </p:nvSpPr>
        <p:spPr>
          <a:xfrm>
            <a:off x="251520" y="764704"/>
            <a:ext cx="8640960" cy="316436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0000" marR="0" lvl="0" indent="-3600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проверяем условие следования сумм в порядке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невозрастания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(меньше или равно);</a:t>
            </a:r>
          </a:p>
          <a:p>
            <a:pPr marL="360000" lvl="0" indent="-360000" algn="just">
              <a:spcBef>
                <a:spcPct val="20000"/>
              </a:spcBef>
              <a:buClr>
                <a:schemeClr val="accent1"/>
              </a:buClr>
              <a:buSzPct val="85000"/>
              <a:buFont typeface="+mj-lt"/>
              <a:buAutoNum type="arabicPeriod"/>
            </a:pPr>
            <a:r>
              <a:rPr lang="ru-RU" sz="2400" dirty="0" smtClean="0">
                <a:latin typeface="Calibri" pitchFamily="34" charset="0"/>
              </a:rPr>
              <a:t>диапазоне возможных получаемых сумм для трех цифр-разрядов от 0 до 27 (9+9+9);</a:t>
            </a:r>
          </a:p>
          <a:p>
            <a:pPr marL="360000" lvl="0" indent="-360000" algn="just">
              <a:spcBef>
                <a:spcPct val="20000"/>
              </a:spcBef>
              <a:buClr>
                <a:schemeClr val="accent1"/>
              </a:buClr>
              <a:buSzPct val="85000"/>
              <a:buFont typeface="+mj-lt"/>
              <a:buAutoNum type="arabicPeriod"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по условию при получении двух сумм цифр-разрядов в обоих суммах используется одна и та же цифра – средняя цифра числа, поэтому разница предполагаемых сумм не должна превышать значения 9.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179929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17998" y="4143380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7878" y="4143380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625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57758" y="4143380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2025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9646" y="4143380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2825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69526" y="4143380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2528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61414" y="4143380"/>
            <a:ext cx="981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2520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81294" y="4143380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256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9270" y="4143380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2525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5072074"/>
            <a:ext cx="2071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2525: 88997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00100" y="5072074"/>
            <a:ext cx="2214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256: 25-6=19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143108" y="5072074"/>
            <a:ext cx="2071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2520: 88974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72330" y="5048920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106: 33420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623720" y="5661248"/>
            <a:ext cx="2340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7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7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282" y="214290"/>
            <a:ext cx="8496944" cy="62413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Задание 16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(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Открытый банк задании ОГЭ</a:t>
            </a:r>
            <a:r>
              <a:rPr lang="ru-RU" sz="3600" b="1" dirty="0" smtClean="0">
                <a:solidFill>
                  <a:schemeClr val="accent3">
                    <a:shade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)</a:t>
            </a:r>
            <a:endParaRPr lang="ru-RU" sz="3600" b="1" dirty="0">
              <a:solidFill>
                <a:schemeClr val="accent3">
                  <a:shade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071547"/>
            <a:ext cx="8429684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Автомат получает на вход пятизначное десятичное число. По полученному числу строится новое десятичное число по следующим правилам.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32000" marR="0" lvl="0" indent="-432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Вычисляются два числа – сумма первой, третьей и пятой цифр и сумма  второй и четвёртой цифр заданного числа.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32000" marR="0" lvl="0" indent="-432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Полученные два числа записываются друг за другом в порядке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невозрастания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(без разделителей).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Пример. Исходное число: 15177. Поразрядные суммы: 9, 12. Результат: 129.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Определите, сколько из приведённых ниже чисел могут получиться в результате работы автомата.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 bmk="OLE_LINK4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1220  120  210  2012  1920  2019  212  2919  1929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ответе запишите только количество чисел.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14283" y="3365356"/>
          <a:ext cx="8711829" cy="514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981"/>
                <a:gridCol w="967981"/>
                <a:gridCol w="967981"/>
                <a:gridCol w="967981"/>
                <a:gridCol w="967981"/>
                <a:gridCol w="967981"/>
                <a:gridCol w="967981"/>
                <a:gridCol w="967981"/>
                <a:gridCol w="967981"/>
              </a:tblGrid>
              <a:tr h="514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3" name="Содержимое 5"/>
          <p:cNvSpPr txBox="1">
            <a:spLocks/>
          </p:cNvSpPr>
          <p:nvPr/>
        </p:nvSpPr>
        <p:spPr>
          <a:xfrm>
            <a:off x="251520" y="764704"/>
            <a:ext cx="8678198" cy="237854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0000" marR="0" lvl="0" indent="-3600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проверяем условие следования сумм в порядке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невозрастания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(меньше или равно);</a:t>
            </a:r>
          </a:p>
          <a:p>
            <a:pPr marL="360000" lvl="0" indent="-360000" algn="just">
              <a:spcBef>
                <a:spcPct val="20000"/>
              </a:spcBef>
              <a:buClr>
                <a:schemeClr val="accent1"/>
              </a:buClr>
              <a:buSzPct val="85000"/>
              <a:buFont typeface="+mj-lt"/>
              <a:buAutoNum type="arabicPeriod"/>
            </a:pPr>
            <a:r>
              <a:rPr lang="ru-RU" sz="2800" dirty="0" smtClean="0">
                <a:latin typeface="Calibri" pitchFamily="34" charset="0"/>
              </a:rPr>
              <a:t>диапазоне возможных получаемых сумм для трех цифр-разрядов от 0 до 27 (9+9+9), для двух от 0 до 18.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179929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17998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1929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00892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2919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28760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2019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1920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2012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3356992"/>
            <a:ext cx="857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210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3356992"/>
            <a:ext cx="928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120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3356992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1220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4365104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120: 30405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623720" y="5661248"/>
            <a:ext cx="2340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072198" y="3356992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212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63688" y="4365104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210: 90903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55776" y="4365104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2012: 96962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27984" y="4365104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2019: 20 и 19≥18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652120" y="4365104"/>
            <a:ext cx="1872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212: 92903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652120" y="4365104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2919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29≥27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19≥18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0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81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1" grpId="0"/>
      <p:bldP spid="21" grpId="1"/>
      <p:bldP spid="22" grpId="0"/>
      <p:bldP spid="24" grpId="0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82" y="188640"/>
            <a:ext cx="8750206" cy="86409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Задание 16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(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Типовые экзаменационные варианты 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С.С. Крылов, Т.Е. Чуркина</a:t>
            </a:r>
            <a:r>
              <a:rPr lang="ru-RU" sz="3600" b="1" dirty="0" smtClean="0">
                <a:solidFill>
                  <a:schemeClr val="accent3">
                    <a:shade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)</a:t>
            </a:r>
            <a:endParaRPr lang="ru-RU" sz="3600" b="1" dirty="0">
              <a:solidFill>
                <a:schemeClr val="accent3">
                  <a:shade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077118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Автомат получает на вход двузначное десятичное число. По полученному числу строится новое десятичное число по следующим правилам.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Вычисляются два числа – сумма квадратов старшего и младшего разрядов, а также квадрат суммы старшего и младшего разрядов.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Полученные два числа записываются друг за другом в порядке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неубывания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(без разделителей).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Пример. Исходное число: 52. Вычисленные числа: 29, 49. Результат: 2949.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Определите, сколько из приведённых ниже чисел могут получиться в результате работы автомата.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	11	25	59	95	2036	  3264	    6581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ответе запишите только количество чисел.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82" y="116632"/>
            <a:ext cx="8929718" cy="57606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Решение:</a:t>
            </a:r>
            <a:endParaRPr lang="ru-RU" sz="3600" b="1" dirty="0">
              <a:solidFill>
                <a:schemeClr val="accent3">
                  <a:shade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764704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Полученные два числа записываются друг за другом в порядке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неубывания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(без разделителей).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23720" y="5868561"/>
            <a:ext cx="2340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16424" y="314096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6581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64296" y="314096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3264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314096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2036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39952" y="3140968"/>
            <a:ext cx="899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95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3140968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59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7744" y="3140968"/>
            <a:ext cx="813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31640" y="3140968"/>
            <a:ext cx="589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11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3140968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10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556792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Вычисляются два числа – сумма квадратов старшего и младшего разрядов, а также квадрат суммы старшего и младшего разрядов.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3933056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11: число 10 1</a:t>
            </a:r>
            <a:r>
              <a:rPr lang="ru-RU" sz="2800" b="1" baseline="30000" dirty="0" smtClean="0">
                <a:solidFill>
                  <a:schemeClr val="tx1"/>
                </a:solidFill>
                <a:latin typeface="Calibri" pitchFamily="34" charset="0"/>
              </a:rPr>
              <a:t>2 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+ 0=1; (1+0)</a:t>
            </a:r>
            <a:r>
              <a:rPr lang="ru-RU" sz="2800" b="1" baseline="30000" dirty="0" smtClean="0">
                <a:latin typeface="Calibri" pitchFamily="34" charset="0"/>
              </a:rPr>
              <a:t>2</a:t>
            </a:r>
            <a:r>
              <a:rPr lang="ru-RU" sz="2800" b="1" dirty="0" smtClean="0">
                <a:latin typeface="Calibri" pitchFamily="34" charset="0"/>
              </a:rPr>
              <a:t>=1</a:t>
            </a:r>
            <a:endParaRPr lang="ru-RU" sz="2800" b="1" baseline="30000" dirty="0"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4365104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59: число 12 или 21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869160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2036: число 42 или 24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5354052"/>
            <a:ext cx="3528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3264: число 44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1520" y="5858108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6581: число 81 или 18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82" y="188640"/>
            <a:ext cx="8929718" cy="86409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Задание 16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(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Типовые экзаменационные варианты. 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С.С. Крылов, Т.Е. Чуркина</a:t>
            </a:r>
            <a:r>
              <a:rPr lang="ru-RU" sz="3600" b="1" dirty="0" smtClean="0">
                <a:solidFill>
                  <a:schemeClr val="accent3">
                    <a:shade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)</a:t>
            </a:r>
            <a:endParaRPr lang="ru-RU" sz="3600" b="1" dirty="0">
              <a:solidFill>
                <a:schemeClr val="accent3">
                  <a:shade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864096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Автомат получает на вход трёхзначное десятичное число. По полученному числу строится новое десятичное число по следующим правилам.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Вычисляются два числа – произведение старшего и среднего разрядов, а также произведение младшего и среднего разрядов.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Полученные два числа записываются друг за другом в порядке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невозрастания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(без разделителей).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Пример. Исходное число: 231. Вычисленные числа: 6, 3. Результат: 63.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Определите, сколько из приведённых ниже чисел могут получиться в результате работы автомата.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	24	99	100	497	813	4921	8127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ответе запишите только количество чисел.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82" y="116632"/>
            <a:ext cx="8929718" cy="57606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Решение:</a:t>
            </a:r>
            <a:endParaRPr lang="ru-RU" sz="3600" b="1" dirty="0">
              <a:solidFill>
                <a:schemeClr val="accent3">
                  <a:shade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764704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Полученные два числа записываются друг за другом в порядке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невозрастания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(без разделителей).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23720" y="5868561"/>
            <a:ext cx="2340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16424" y="314096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8127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64296" y="314096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4921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314096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813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67944" y="3140968"/>
            <a:ext cx="899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497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3140968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7744" y="3140968"/>
            <a:ext cx="813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99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31640" y="3140968"/>
            <a:ext cx="589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24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3140968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10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1556792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Вычисляются два числа – произведение старшего и среднего разрядов, а также произведение младшего и среднего разрядов.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3789040"/>
            <a:ext cx="2664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10: число 110</a:t>
            </a:r>
            <a:endParaRPr lang="ru-RU" sz="2800" b="1" baseline="30000" dirty="0"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4149080"/>
            <a:ext cx="252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99: число 333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509120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100: число 520 или 250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4941168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497: число 177 или 771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1520" y="5805264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8127: число 399 или 993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51520" y="5373216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4921: число 377 или 773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6" grpId="1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82" y="188640"/>
            <a:ext cx="8929718" cy="86409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Задание 16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(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Типовые экзаменационные варианты. С.С. Крылов, Т.Е. Чуркина</a:t>
            </a:r>
            <a:r>
              <a:rPr lang="ru-RU" sz="3600" b="1" dirty="0" smtClean="0">
                <a:solidFill>
                  <a:schemeClr val="accent3">
                    <a:shade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)</a:t>
            </a:r>
            <a:endParaRPr lang="ru-RU" sz="3600" b="1" dirty="0">
              <a:solidFill>
                <a:schemeClr val="accent3">
                  <a:shade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124744"/>
            <a:ext cx="85689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Автомат получает на вход трёхзначное десятичное число. По полученному числу строится новое десятичное число по следующим правилам.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Вычисляются два числа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произведение всех цифр числа, а также сумма остатков от деления всех цифр числа на 2.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Полученные два числа записываются друг за другом в порядке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невозрастания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(без разделителей).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Пример. Исходное число: 231. Вычисленные числа: 6, 2. Результат: 62.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Определите, сколько из приведённых ниже чисел могут получиться в результате работы автомата.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31     32     43     52     132     190     813     7293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ответе запишите только количество чисел.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82" y="116632"/>
            <a:ext cx="8929718" cy="57606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Решение:</a:t>
            </a:r>
            <a:endParaRPr lang="ru-RU" sz="3600" b="1" dirty="0">
              <a:solidFill>
                <a:schemeClr val="accent3">
                  <a:shade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23720" y="5868561"/>
            <a:ext cx="2340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60440" y="422108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7293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08312" y="422108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813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8064" y="4221088"/>
            <a:ext cx="9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11960" y="4221088"/>
            <a:ext cx="899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132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03848" y="4221088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52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11760" y="4221088"/>
            <a:ext cx="576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43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75656" y="4221088"/>
            <a:ext cx="589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32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4221088"/>
            <a:ext cx="93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31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536" y="620688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Исключаем числа, которые не удовлетворяют второму правилу: полученные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числа записываются друг за другом в порядке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невозрастания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(без разделителей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7544" y="2558514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Учитывая свойство произведения четных и нечетных цифр(если один из множителей четный, то и произведение четно), а так же что остаток от деления на 2 может быть только 0 или 1, и для трех цифр не может превышать 3, анализируем оставшиеся числа.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5536" y="1733907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Вычисляются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числа – произведение всех цифр числа, а также сумма остатков от деления всех цифр числа на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51520" y="4797152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31: число 111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1520" y="5301208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813: число 339, или 393, или 933 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5805264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7293: число 999 </a:t>
            </a:r>
            <a:endParaRPr lang="ru-RU" sz="2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9" grpId="0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88640"/>
            <a:ext cx="8496944" cy="57606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Задание 16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(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Открытый банк задании ОГЭ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 rot="10800000" flipV="1">
            <a:off x="323528" y="831776"/>
            <a:ext cx="8568952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Цепочка из трёх бусин, помеченных латинскими буквами, формируется по следующему правилу: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177800" marR="0" lvl="0" indent="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–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начале цепочки стоит одна из бусин D, B, C;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177800" marR="0" lvl="0" indent="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–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третьем месте – одна из бусин A, C, D, E, которой нет на</a:t>
            </a:r>
          </a:p>
          <a:p>
            <a:pPr marL="177800" marR="0" lvl="0" indent="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первом месте;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177800" marR="0" lvl="0" indent="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–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середине – одна из бусин А, B, C, E, не стоящая на третьем</a:t>
            </a:r>
          </a:p>
          <a:p>
            <a:pPr marL="177800" marR="0" lvl="0" indent="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месте.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Определите, сколько из перечисленных цепочек созданы по этому правилу?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BCE  DAB  CCE  DCD  CAA  BAC  ABC  DCB  DAE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ответе запишите только количество цепочек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8640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Анализ результатов выполнения отдельных заданий или групп заданий (</a:t>
            </a:r>
            <a:r>
              <a:rPr lang="en-US" sz="2800" i="1" u="sng" dirty="0" smtClean="0">
                <a:solidFill>
                  <a:schemeClr val="bg2">
                    <a:lumMod val="50000"/>
                  </a:schemeClr>
                </a:solidFill>
              </a:rPr>
              <a:t>http://soiro.ru/activities/gia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2680897"/>
              </p:ext>
            </p:extLst>
          </p:nvPr>
        </p:nvGraphicFramePr>
        <p:xfrm>
          <a:off x="251520" y="1484784"/>
          <a:ext cx="8640960" cy="4752525"/>
        </p:xfrm>
        <a:graphic>
          <a:graphicData uri="http://schemas.openxmlformats.org/drawingml/2006/table">
            <a:tbl>
              <a:tblPr/>
              <a:tblGrid>
                <a:gridCol w="1204068"/>
                <a:gridCol w="2478964"/>
                <a:gridCol w="2478964"/>
                <a:gridCol w="2478964"/>
              </a:tblGrid>
              <a:tr h="816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Номер задания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Процент решения </a:t>
                      </a:r>
                      <a:b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2015 </a:t>
                      </a: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году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Процент решения </a:t>
                      </a:r>
                      <a:b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2016 </a:t>
                      </a: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году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Процент решения </a:t>
                      </a:r>
                      <a:b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в 2017 году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69</a:t>
                      </a:r>
                      <a:endParaRPr lang="ru-RU" sz="20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62</a:t>
                      </a:r>
                      <a:endParaRPr lang="ru-RU" sz="20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94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84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86</a:t>
                      </a:r>
                      <a:endParaRPr lang="ru-RU" sz="20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53</a:t>
                      </a:r>
                      <a:endParaRPr kumimoji="0" lang="ru-RU" sz="2000" b="1" kern="12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 pitchFamily="34" charset="0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62</a:t>
                      </a:r>
                      <a:endParaRPr lang="ru-RU" sz="20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 pitchFamily="34" charset="0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65</a:t>
                      </a:r>
                      <a:endParaRPr lang="ru-RU" sz="20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67</a:t>
                      </a:r>
                      <a:endParaRPr lang="ru-RU" sz="20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 pitchFamily="34" charset="0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64</a:t>
                      </a:r>
                      <a:endParaRPr lang="ru-RU" sz="20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54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 pitchFamily="34" charset="0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86</a:t>
                      </a:r>
                      <a:endParaRPr lang="ru-RU" sz="20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74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70</a:t>
                      </a:r>
                      <a:endParaRPr lang="ru-RU" sz="20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 rot="10800000" flipV="1">
            <a:off x="179512" y="692697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7800" marR="0" lvl="0" indent="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–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начале цепочки стоит одна из бусин D, B, C;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116632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5373216"/>
            <a:ext cx="1329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          </a:t>
            </a:r>
            <a:endParaRPr lang="ru-RU" sz="2800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 rot="10800000" flipV="1">
            <a:off x="179512" y="1196753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7800" marR="0" lvl="0" indent="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–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третьем месте – одна из бусин A, C, D, E, которой нет на первом месте;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rot="10800000" flipV="1">
            <a:off x="179512" y="2132856"/>
            <a:ext cx="87849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7800" marR="0" lvl="0" indent="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–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середине – одна из бусин А, B, C, E, не стоящая на третьем месте.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510" y="3636313"/>
          <a:ext cx="8712972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108"/>
                <a:gridCol w="968108"/>
                <a:gridCol w="968108"/>
                <a:gridCol w="968108"/>
                <a:gridCol w="968108"/>
                <a:gridCol w="968108"/>
                <a:gridCol w="968108"/>
                <a:gridCol w="968108"/>
                <a:gridCol w="968108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51520" y="3636313"/>
            <a:ext cx="833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BCE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363631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DAB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3636313"/>
            <a:ext cx="821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CCE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3636313"/>
            <a:ext cx="918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DCD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067944" y="3636313"/>
            <a:ext cx="8996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CAA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76056" y="3636313"/>
            <a:ext cx="873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BAC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012160" y="3636313"/>
            <a:ext cx="8819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ABC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956376" y="3636313"/>
            <a:ext cx="8819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DAE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020272" y="3636313"/>
            <a:ext cx="984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DCB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623720" y="5661248"/>
            <a:ext cx="2340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6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61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179929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5373216"/>
            <a:ext cx="1329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          </a:t>
            </a:r>
            <a:endParaRPr lang="ru-RU" sz="2800" dirty="0" smtClean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510" y="3636313"/>
          <a:ext cx="8712972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108"/>
                <a:gridCol w="968108"/>
                <a:gridCol w="968108"/>
                <a:gridCol w="968108"/>
                <a:gridCol w="968108"/>
                <a:gridCol w="968108"/>
                <a:gridCol w="968108"/>
                <a:gridCol w="968108"/>
                <a:gridCol w="968108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251520" y="860775"/>
          <a:ext cx="8640961" cy="5400921"/>
        </p:xfrm>
        <a:graphic>
          <a:graphicData uri="http://schemas.openxmlformats.org/drawingml/2006/table">
            <a:tbl>
              <a:tblPr/>
              <a:tblGrid>
                <a:gridCol w="1224136"/>
                <a:gridCol w="2074332"/>
                <a:gridCol w="2684570"/>
                <a:gridCol w="2657923"/>
              </a:tblGrid>
              <a:tr h="1469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/>
                          <a:ea typeface="Calibri"/>
                          <a:cs typeface="Times New Roman"/>
                        </a:rPr>
                        <a:t>Цепочки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/>
                          <a:ea typeface="Calibri"/>
                          <a:cs typeface="Times New Roman"/>
                        </a:rPr>
                        <a:t>в начале </a:t>
                      </a:r>
                      <a:r>
                        <a:rPr lang="ru-RU" sz="2200" b="1" dirty="0" smtClean="0">
                          <a:latin typeface="Times New Roman"/>
                          <a:ea typeface="Calibri"/>
                          <a:cs typeface="Times New Roman"/>
                        </a:rPr>
                        <a:t>одна </a:t>
                      </a:r>
                      <a:r>
                        <a:rPr lang="ru-RU" sz="2200" b="1" dirty="0">
                          <a:latin typeface="Times New Roman"/>
                          <a:ea typeface="Calibri"/>
                          <a:cs typeface="Times New Roman"/>
                        </a:rPr>
                        <a:t>из бусин D, B, C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/>
                          <a:ea typeface="Calibri"/>
                          <a:cs typeface="Times New Roman"/>
                        </a:rPr>
                        <a:t>на третьем месте одна из бусин A, C, D, E, которой нет на первом месте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/>
                          <a:ea typeface="Calibri"/>
                          <a:cs typeface="Times New Roman"/>
                        </a:rPr>
                        <a:t>в середине одна из бусин А, B, C, E, не стоящая на третьем месте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Calibri"/>
                          <a:ea typeface="Calibri"/>
                          <a:cs typeface="Times New Roman"/>
                        </a:rPr>
                        <a:t>BCE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Calibri"/>
                          <a:ea typeface="Calibri"/>
                          <a:cs typeface="Times New Roman"/>
                        </a:rPr>
                        <a:t>DAB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Calibri"/>
                          <a:ea typeface="Calibri"/>
                          <a:cs typeface="Times New Roman"/>
                        </a:rPr>
                        <a:t>CCE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Calibri"/>
                          <a:ea typeface="Calibri"/>
                          <a:cs typeface="Times New Roman"/>
                        </a:rPr>
                        <a:t>DCD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Calibri"/>
                          <a:ea typeface="Calibri"/>
                          <a:cs typeface="Times New Roman"/>
                        </a:rPr>
                        <a:t>CAA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Calibri"/>
                          <a:ea typeface="Calibri"/>
                          <a:cs typeface="Times New Roman"/>
                        </a:rPr>
                        <a:t>BAC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Calibri"/>
                          <a:ea typeface="Calibri"/>
                          <a:cs typeface="Times New Roman"/>
                        </a:rPr>
                        <a:t>ABC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Calibri"/>
                          <a:ea typeface="Calibri"/>
                          <a:cs typeface="Times New Roman"/>
                        </a:rPr>
                        <a:t>DCB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Calibri"/>
                          <a:ea typeface="Calibri"/>
                          <a:cs typeface="Times New Roman"/>
                        </a:rPr>
                        <a:t>DAE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16632"/>
            <a:ext cx="8496944" cy="57606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>
              <a:lnSpc>
                <a:spcPts val="3000"/>
              </a:lnSpc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Задание 16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(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Открытый банк задании ОГЭ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 rot="10800000" flipV="1">
            <a:off x="251520" y="585255"/>
            <a:ext cx="871296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000" dirty="0" smtClean="0"/>
              <a:t>Некоторый алгоритм из одной цепочки символов получает новую цепочку следующим образом. Сначала вычисляется длина исходной цепочки символов; если она чётна, то дублируется левый символ цепочки, а если нечётна, то в конец цепочки добавляется буква </a:t>
            </a:r>
            <a:r>
              <a:rPr lang="ru-RU" sz="2000" b="1" dirty="0" smtClean="0"/>
              <a:t>М</a:t>
            </a:r>
            <a:r>
              <a:rPr lang="ru-RU" sz="2000" dirty="0" smtClean="0"/>
              <a:t>. В полученной цепочке символов каждая буква заменяется буквой, следующей за ней в русском алфавите (</a:t>
            </a:r>
            <a:r>
              <a:rPr lang="ru-RU" sz="2000" b="1" dirty="0" smtClean="0"/>
              <a:t>А</a:t>
            </a:r>
            <a:r>
              <a:rPr lang="ru-RU" sz="2000" dirty="0" smtClean="0"/>
              <a:t> – на </a:t>
            </a:r>
            <a:r>
              <a:rPr lang="ru-RU" sz="2000" b="1" dirty="0" smtClean="0"/>
              <a:t>Б</a:t>
            </a:r>
            <a:r>
              <a:rPr lang="ru-RU" sz="2000" dirty="0" smtClean="0"/>
              <a:t>, </a:t>
            </a:r>
            <a:r>
              <a:rPr lang="ru-RU" sz="2000" b="1" dirty="0" smtClean="0"/>
              <a:t>Б</a:t>
            </a:r>
            <a:r>
              <a:rPr lang="ru-RU" sz="2000" dirty="0" smtClean="0"/>
              <a:t> – на </a:t>
            </a:r>
            <a:r>
              <a:rPr lang="ru-RU" sz="2000" b="1" dirty="0" smtClean="0"/>
              <a:t>В</a:t>
            </a:r>
            <a:r>
              <a:rPr lang="ru-RU" sz="2000" dirty="0" smtClean="0"/>
              <a:t> и т. д., а </a:t>
            </a:r>
            <a:r>
              <a:rPr lang="ru-RU" sz="2000" b="1" dirty="0" smtClean="0"/>
              <a:t>Я</a:t>
            </a:r>
            <a:r>
              <a:rPr lang="ru-RU" sz="2000" dirty="0" smtClean="0"/>
              <a:t> – на </a:t>
            </a:r>
            <a:r>
              <a:rPr lang="ru-RU" sz="2000" b="1" dirty="0" smtClean="0"/>
              <a:t>А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Получившаяся таким образом цепочка является результатом работы описанного алгоритма.</a:t>
            </a:r>
          </a:p>
          <a:p>
            <a:r>
              <a:rPr lang="ru-RU" sz="2000" i="1" dirty="0" smtClean="0"/>
              <a:t>Например, если исходной была цепочка </a:t>
            </a:r>
            <a:r>
              <a:rPr lang="ru-RU" sz="2000" b="1" i="1" dirty="0" smtClean="0"/>
              <a:t>ура</a:t>
            </a:r>
            <a:r>
              <a:rPr lang="ru-RU" sz="2000" i="1" dirty="0" smtClean="0"/>
              <a:t>, то результатом работы алгоритма будет цепочка </a:t>
            </a:r>
            <a:r>
              <a:rPr lang="ru-RU" sz="2000" b="1" i="1" dirty="0" smtClean="0"/>
              <a:t>ФСБН</a:t>
            </a:r>
            <a:r>
              <a:rPr lang="ru-RU" sz="2000" i="1" dirty="0" smtClean="0"/>
              <a:t>, а если исходной была цепочка </a:t>
            </a:r>
            <a:r>
              <a:rPr lang="ru-RU" sz="2000" b="1" i="1" dirty="0" smtClean="0"/>
              <a:t>КРОТ</a:t>
            </a:r>
            <a:r>
              <a:rPr lang="ru-RU" sz="2000" i="1" dirty="0" smtClean="0"/>
              <a:t>, то результатом работы алгоритма будет цепочка </a:t>
            </a:r>
            <a:r>
              <a:rPr lang="ru-RU" sz="2000" b="1" i="1" dirty="0" smtClean="0"/>
              <a:t>ЛЛСПУ</a:t>
            </a:r>
            <a:r>
              <a:rPr lang="ru-RU" sz="2000" i="1" dirty="0" smtClean="0"/>
              <a:t>.</a:t>
            </a:r>
            <a:endParaRPr lang="ru-RU" sz="2000" dirty="0" smtClean="0"/>
          </a:p>
          <a:p>
            <a:r>
              <a:rPr lang="ru-RU" sz="2000" dirty="0" smtClean="0"/>
              <a:t>Дана цепочка символов </a:t>
            </a:r>
            <a:r>
              <a:rPr lang="ru-RU" sz="2000" b="1" dirty="0" smtClean="0"/>
              <a:t>РУКА</a:t>
            </a:r>
            <a:r>
              <a:rPr lang="ru-RU" sz="2000" dirty="0" smtClean="0"/>
              <a:t>. Какая цепочка символов получится, если к данной цепочке применить описанный алгоритм дважды (т. е. применить алгоритм к данной цепочке, а затем к результату вновь применить алгоритм)?</a:t>
            </a:r>
          </a:p>
          <a:p>
            <a:r>
              <a:rPr lang="ru-RU" sz="2000" dirty="0" smtClean="0"/>
              <a:t>Русский алфавит: </a:t>
            </a:r>
            <a:r>
              <a:rPr lang="ru-RU" sz="2000" b="1" dirty="0" smtClean="0"/>
              <a:t>АБВГДЕЁЖЗИЙКЛМНОПРСТУФХЦЧШЩЪЫЬЭЮЯ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16632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764704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dirty="0" smtClean="0"/>
              <a:t>Для решения данной задачи требуется формально исполнить предложенный алгоритм. Если алгоритм по условию необходимо выполнить дважды, то второй раз он применяется к результату выполнения, указанного алгоритма первый раз.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780928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Алгоритм: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Вычисляется длина исходной цепочки символов;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Если она чётна, то дублируется левый символ цепочки;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Если нечётна, то в конец цепочки добавляется буква </a:t>
            </a:r>
            <a:r>
              <a:rPr lang="ru-RU" sz="2400" b="1" dirty="0" smtClean="0"/>
              <a:t>М</a:t>
            </a:r>
            <a:r>
              <a:rPr lang="ru-RU" sz="2400" dirty="0" smtClean="0"/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 полученной цепочке символов каждая буква заменяется буквой, следующей за ней в русском алфавите.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16632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6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dirty="0" smtClean="0">
                <a:latin typeface="Calibri" pitchFamily="34" charset="0"/>
              </a:rPr>
              <a:t>1.	Вычисляется длина исходной цепочки символов;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24744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dirty="0" smtClean="0">
                <a:latin typeface="Calibri" pitchFamily="34" charset="0"/>
              </a:rPr>
              <a:t>2.	Если она чётна, то дублируется левый символ цепочки;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4605" y="3789040"/>
            <a:ext cx="12570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РУКА</a:t>
            </a:r>
            <a:endParaRPr lang="ru-RU" sz="2800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1619672" y="3573016"/>
            <a:ext cx="576064" cy="841449"/>
            <a:chOff x="1619672" y="3573016"/>
            <a:chExt cx="576064" cy="841449"/>
          </a:xfrm>
        </p:grpSpPr>
        <p:sp>
          <p:nvSpPr>
            <p:cNvPr id="8" name="TextBox 7"/>
            <p:cNvSpPr txBox="1"/>
            <p:nvPr/>
          </p:nvSpPr>
          <p:spPr>
            <a:xfrm>
              <a:off x="1619672" y="3645024"/>
              <a:ext cx="5760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ym typeface="Symbol"/>
                </a:rPr>
                <a:t></a:t>
              </a:r>
              <a:endParaRPr lang="ru-RU" sz="4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63688" y="3573016"/>
              <a:ext cx="4320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Calibri" pitchFamily="34" charset="0"/>
                </a:rPr>
                <a:t>4</a:t>
              </a:r>
              <a:endParaRPr lang="ru-RU" sz="2800" dirty="0">
                <a:latin typeface="Calibri" pitchFamily="34" charset="0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2343174" y="3789040"/>
            <a:ext cx="15087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</a:t>
            </a:r>
            <a:r>
              <a:rPr lang="ru-RU" sz="2800" b="1" dirty="0" smtClean="0"/>
              <a:t>РУКА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779912" y="364502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ym typeface="Symbol"/>
              </a:rPr>
              <a:t></a:t>
            </a:r>
            <a:endParaRPr lang="ru-RU" sz="4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27984" y="3789040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ССФЛБ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155679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dirty="0" smtClean="0">
                <a:latin typeface="Calibri" pitchFamily="34" charset="0"/>
              </a:rPr>
              <a:t>3.	Если нечётна, то в конец цепочки добавляется буква </a:t>
            </a:r>
            <a:r>
              <a:rPr lang="ru-RU" sz="2400" b="1" dirty="0" smtClean="0">
                <a:latin typeface="Calibri" pitchFamily="34" charset="0"/>
              </a:rPr>
              <a:t>М</a:t>
            </a:r>
            <a:r>
              <a:rPr lang="ru-RU" sz="2400" dirty="0" smtClean="0">
                <a:latin typeface="Calibri" pitchFamily="34" charset="0"/>
              </a:rPr>
              <a:t>;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1988840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4.   В полученной цепочке символов каждая буква заменяется буквой,  следующей за ней в русском алфавите.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4797152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ССФЛБ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1907704" y="4653136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ym typeface="Symbol"/>
              </a:rPr>
              <a:t></a:t>
            </a:r>
            <a:endParaRPr lang="ru-RU" sz="4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555776" y="4797152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ССФЛБ</a:t>
            </a:r>
            <a:r>
              <a:rPr lang="ru-RU" sz="2800" b="1" dirty="0" smtClean="0">
                <a:solidFill>
                  <a:srgbClr val="FF0000"/>
                </a:solidFill>
              </a:rPr>
              <a:t>М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1720" y="458112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5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27984" y="4653136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ym typeface="Symbol"/>
              </a:rPr>
              <a:t></a:t>
            </a:r>
            <a:endParaRPr lang="ru-RU" sz="4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076056" y="4797152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ТТХМВН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3068960"/>
            <a:ext cx="8784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алфавит: </a:t>
            </a:r>
            <a:r>
              <a:rPr lang="ru-RU" sz="2000" b="1" dirty="0" smtClean="0"/>
              <a:t>АБВГДЕЁЖЗИЙКЛМНОПРСТУФХЦЧШЩЪЫЬЭЮЯ</a:t>
            </a:r>
            <a:endParaRPr lang="ru-RU" sz="20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220072" y="5661249"/>
            <a:ext cx="3744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D1E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ТТХМВН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3" grpId="0"/>
      <p:bldP spid="15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056" y="116632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Информационные ресурсы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620688"/>
            <a:ext cx="903649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fontAlgn="base">
              <a:buFont typeface="+mj-lt"/>
              <a:buAutoNum type="arabicPeriod"/>
            </a:pPr>
            <a:r>
              <a:rPr lang="en-US" sz="2000" dirty="0" smtClean="0"/>
              <a:t> </a:t>
            </a:r>
            <a:r>
              <a:rPr lang="en-US" sz="2000" dirty="0" smtClean="0">
                <a:hlinkClick r:id="rId2"/>
              </a:rPr>
              <a:t>sp-oge.sdamgia.ru </a:t>
            </a:r>
            <a:r>
              <a:rPr lang="ru-RU" sz="2000" dirty="0" smtClean="0">
                <a:latin typeface="Calibri" pitchFamily="34" charset="0"/>
              </a:rPr>
              <a:t>- Информатика и ИКТ. 9кл. Подготовка к ОГЭ-2017: 20 вариантов/ Л. Н. </a:t>
            </a:r>
            <a:r>
              <a:rPr lang="ru-RU" sz="2000" dirty="0" err="1" smtClean="0">
                <a:latin typeface="Calibri" pitchFamily="34" charset="0"/>
              </a:rPr>
              <a:t>Евич</a:t>
            </a:r>
            <a:r>
              <a:rPr lang="ru-RU" sz="2000" dirty="0" smtClean="0">
                <a:latin typeface="Calibri" pitchFamily="34" charset="0"/>
              </a:rPr>
              <a:t> – </a:t>
            </a:r>
            <a:r>
              <a:rPr lang="ru-RU" sz="2000" dirty="0" err="1" smtClean="0">
                <a:latin typeface="Calibri" pitchFamily="34" charset="0"/>
              </a:rPr>
              <a:t>Ростов-наДону</a:t>
            </a:r>
            <a:r>
              <a:rPr lang="ru-RU" sz="2000" dirty="0" smtClean="0">
                <a:latin typeface="Calibri" pitchFamily="34" charset="0"/>
              </a:rPr>
              <a:t>: Легион, 2017.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en-US" sz="2000" dirty="0" smtClean="0">
                <a:hlinkClick r:id="rId3"/>
              </a:rPr>
              <a:t>https://fileskachat.com/file/48887_f3ae4d60dec6c7100bccc8d4dc834d65.html </a:t>
            </a:r>
            <a:r>
              <a:rPr lang="ru-RU" sz="2000" dirty="0" smtClean="0">
                <a:latin typeface="Calibri" pitchFamily="34" charset="0"/>
              </a:rPr>
              <a:t>- Информатике и ИКТ: типовые экзаменационные варианты(10 вариантов)/ С. С. Крылов, Т. Е. Чуркина – М.: Национальное образование, 2018.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en-US" sz="2000" dirty="0" smtClean="0"/>
              <a:t> </a:t>
            </a:r>
            <a:r>
              <a:rPr lang="en-US" sz="2000" dirty="0" smtClean="0">
                <a:hlinkClick r:id="rId4"/>
              </a:rPr>
              <a:t>https://fileskachat.com/download/40350_f9022fce6a2a4eea5802274498ab84ec.html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Calibri" pitchFamily="34" charset="0"/>
              </a:rPr>
              <a:t>– Д. М. Ушаков «Информатика. Новый полный справочник для подготовки к ОГЭ», 2017 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</a:rPr>
              <a:t>Демонстрационный вариант контрольных измерительных материалов для проведения в 2019 году государственной (итоговой) аттестации  (в новой форме) по ИНФОРМАТИКЕ и ИКТ обучающихся.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</a:rPr>
              <a:t>Открытый банк заданий Федеральный институт педагогических измерений – </a:t>
            </a:r>
            <a:r>
              <a:rPr lang="ru-RU" sz="2000" dirty="0" smtClean="0">
                <a:latin typeface="Calibri" pitchFamily="34" charset="0"/>
                <a:hlinkClick r:id="rId5"/>
              </a:rPr>
              <a:t>http://www.fipi.ru/</a:t>
            </a:r>
            <a:r>
              <a:rPr lang="ru-RU" sz="2000" dirty="0" smtClean="0">
                <a:latin typeface="Calibri" pitchFamily="34" charset="0"/>
              </a:rPr>
              <a:t> 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  <a:hlinkClick r:id="rId6"/>
              </a:rPr>
              <a:t>http://kpolyakov.</a:t>
            </a:r>
            <a:r>
              <a:rPr lang="en-US" sz="2000" dirty="0" err="1" smtClean="0">
                <a:latin typeface="Calibri" pitchFamily="34" charset="0"/>
                <a:hlinkClick r:id="rId6"/>
              </a:rPr>
              <a:t>spb</a:t>
            </a:r>
            <a:r>
              <a:rPr lang="ru-RU" sz="2000" dirty="0" smtClean="0">
                <a:latin typeface="Calibri" pitchFamily="34" charset="0"/>
                <a:hlinkClick r:id="rId6"/>
              </a:rPr>
              <a:t>.</a:t>
            </a:r>
            <a:r>
              <a:rPr lang="ru-RU" sz="2000" dirty="0" err="1" smtClean="0">
                <a:latin typeface="Calibri" pitchFamily="34" charset="0"/>
                <a:hlinkClick r:id="rId6"/>
              </a:rPr>
              <a:t>ru</a:t>
            </a:r>
            <a:r>
              <a:rPr lang="ru-RU" sz="2000" dirty="0" smtClean="0">
                <a:latin typeface="Calibri" pitchFamily="34" charset="0"/>
                <a:hlinkClick r:id="rId6"/>
              </a:rPr>
              <a:t>/</a:t>
            </a:r>
            <a:r>
              <a:rPr lang="ru-RU" sz="2000" dirty="0" smtClean="0">
                <a:latin typeface="Calibri" pitchFamily="34" charset="0"/>
              </a:rPr>
              <a:t> – сайт К. Ю. Полякова доктора технических наук, учителя высшей категории.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  <a:hlinkClick r:id="rId7"/>
              </a:rPr>
              <a:t>http://www.videouroki.net/</a:t>
            </a:r>
            <a:r>
              <a:rPr lang="ru-RU" sz="2000" dirty="0" smtClean="0">
                <a:latin typeface="Calibri" pitchFamily="34" charset="0"/>
              </a:rPr>
              <a:t> – </a:t>
            </a:r>
            <a:r>
              <a:rPr lang="ru-RU" sz="2000" dirty="0" err="1" smtClean="0">
                <a:latin typeface="Calibri" pitchFamily="34" charset="0"/>
              </a:rPr>
              <a:t>Видеоуроки</a:t>
            </a:r>
            <a:r>
              <a:rPr lang="ru-RU" sz="2000" dirty="0" smtClean="0">
                <a:latin typeface="Calibri" pitchFamily="34" charset="0"/>
              </a:rPr>
              <a:t> в Интернет для учителей и школьников.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ru-RU" sz="2000" u="sng" dirty="0" smtClean="0">
                <a:hlinkClick r:id="rId8"/>
              </a:rPr>
              <a:t>http://distan-school.ru/oge/index.php?tap=3&amp;var=23</a:t>
            </a:r>
            <a:r>
              <a:rPr lang="ru-RU" sz="2000" u="sng" dirty="0" smtClean="0"/>
              <a:t> </a:t>
            </a:r>
            <a:r>
              <a:rPr lang="ru-RU" sz="2000" dirty="0" smtClean="0">
                <a:latin typeface="Calibri" pitchFamily="34" charset="0"/>
              </a:rPr>
              <a:t>– материалы для подготовки к ОГЭ.</a:t>
            </a:r>
            <a:endParaRPr lang="ru-RU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8640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Анализ результатов выполнения отдельных заданий или групп заданий (</a:t>
            </a:r>
            <a:r>
              <a:rPr lang="en-US" sz="2800" i="1" u="sng" dirty="0" smtClean="0">
                <a:solidFill>
                  <a:schemeClr val="bg2">
                    <a:lumMod val="50000"/>
                  </a:schemeClr>
                </a:solidFill>
              </a:rPr>
              <a:t>http://soiro.ru/activities/gia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26" name="Диаграмма 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8"/>
          <a:stretch>
            <a:fillRect/>
          </a:stretch>
        </p:blipFill>
        <p:spPr bwMode="auto">
          <a:xfrm>
            <a:off x="179512" y="1412776"/>
            <a:ext cx="878497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323528" y="1772816"/>
            <a:ext cx="8640960" cy="3960440"/>
            <a:chOff x="323528" y="404664"/>
            <a:chExt cx="7200900" cy="313179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404664"/>
              <a:ext cx="7200900" cy="2152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528" y="2564904"/>
              <a:ext cx="7200900" cy="971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9475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Обобщенный план варианта КИМ 2017 года для ГИА выпускников IХ классов по ИНФОРМАТИКЕ и ИКТ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43940" y="1556792"/>
            <a:ext cx="8720548" cy="1512168"/>
            <a:chOff x="243940" y="1556792"/>
            <a:chExt cx="8720548" cy="151216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940" y="1556792"/>
              <a:ext cx="8720548" cy="648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2163462"/>
              <a:ext cx="8712968" cy="329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2443355"/>
              <a:ext cx="8712968" cy="625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179512" y="3153742"/>
            <a:ext cx="878497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500" b="1" u="sng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Раздел 2.</a:t>
            </a:r>
            <a:r>
              <a:rPr lang="ru-RU" sz="2500" b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 Перечень требований к уровню </a:t>
            </a:r>
            <a:r>
              <a:rPr lang="ru-RU" sz="25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подготовки обучающихся, освоивших </a:t>
            </a:r>
            <a:r>
              <a:rPr lang="ru-RU" sz="2500" b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общеобразовательные </a:t>
            </a:r>
            <a:r>
              <a:rPr lang="ru-RU" sz="25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программы основного общего образования </a:t>
            </a:r>
            <a:r>
              <a:rPr lang="ru-RU" sz="2500" b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по ИНФОРМАТИКЕ и ИКТ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7411" y="4509120"/>
            <a:ext cx="8675069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334978"/>
            <a:ext cx="914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u="sng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Раздел 1.</a:t>
            </a:r>
            <a:r>
              <a:rPr lang="ru-RU" sz="25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 Перечень элементов содержания, проверяемых на основном государственном экзамене по ИНФОРМАТИКЕ и ИКТ</a:t>
            </a:r>
            <a:endParaRPr lang="ru-RU" sz="25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Задание №16 КИМ ГИА</a:t>
            </a:r>
            <a:endParaRPr lang="ru-RU" sz="2400" dirty="0"/>
          </a:p>
        </p:txBody>
      </p:sp>
      <p:sp>
        <p:nvSpPr>
          <p:cNvPr id="2048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Алгоритмы, обрабатывающие цепочки символов или числа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5B664-72CF-4D4E-B092-4FFC9325EA3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10084"/>
            <a:ext cx="8138864" cy="58261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Calibri" pitchFamily="34" charset="0"/>
              </a:rPr>
              <a:t>Задание 16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323528" y="548680"/>
            <a:ext cx="8532441" cy="455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4934778"/>
            <a:ext cx="8784976" cy="14465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Calibri" pitchFamily="34" charset="0"/>
                <a:cs typeface="Times New Roman" pitchFamily="18" charset="0"/>
              </a:rPr>
              <a:t>В данной задаче проверяется умение разобраться в нестандартном алгоритме; увидеть ограничения, накладываемые на входные и выходные данные, повторить алгоритм для некоторых входных данных; проанализировать результаты его выполнения.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17E8-CABE-4C9E-9258-4D508C12FD2B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251520" y="908720"/>
            <a:ext cx="8504238" cy="5040560"/>
          </a:xfrm>
        </p:spPr>
        <p:txBody>
          <a:bodyPr>
            <a:noAutofit/>
          </a:bodyPr>
          <a:lstStyle/>
          <a:p>
            <a:pPr marL="514350" lvl="0" indent="-514350">
              <a:lnSpc>
                <a:spcPts val="3000"/>
              </a:lnSpc>
              <a:buFont typeface="+mj-lt"/>
              <a:buAutoNum type="arabicPeriod"/>
            </a:pPr>
            <a:r>
              <a:rPr lang="ru-RU" sz="2400" dirty="0" smtClean="0">
                <a:latin typeface="Calibri" pitchFamily="34" charset="0"/>
              </a:rPr>
              <a:t>Выделение </a:t>
            </a:r>
            <a:r>
              <a:rPr lang="ru-RU" sz="2400" dirty="0" smtClean="0">
                <a:latin typeface="Calibri" pitchFamily="34" charset="0"/>
              </a:rPr>
              <a:t>значений двух сумм (значение 0);</a:t>
            </a:r>
          </a:p>
          <a:p>
            <a:pPr marL="514350" lvl="0" indent="-514350">
              <a:lnSpc>
                <a:spcPts val="3000"/>
              </a:lnSpc>
              <a:buFont typeface="+mj-lt"/>
              <a:buAutoNum type="arabicPeriod"/>
            </a:pPr>
            <a:r>
              <a:rPr lang="ru-RU" sz="2400" dirty="0" smtClean="0">
                <a:latin typeface="Calibri" pitchFamily="34" charset="0"/>
              </a:rPr>
              <a:t>Проверяем условие </a:t>
            </a:r>
            <a:r>
              <a:rPr lang="ru-RU" sz="2400" dirty="0" smtClean="0">
                <a:latin typeface="Calibri" pitchFamily="34" charset="0"/>
              </a:rPr>
              <a:t>следования в порядке </a:t>
            </a:r>
            <a:r>
              <a:rPr lang="ru-RU" sz="2400" dirty="0" err="1" smtClean="0">
                <a:latin typeface="Calibri" pitchFamily="34" charset="0"/>
              </a:rPr>
              <a:t>неубывания</a:t>
            </a:r>
            <a:r>
              <a:rPr lang="ru-RU" sz="2400" dirty="0" smtClean="0">
                <a:latin typeface="Calibri" pitchFamily="34" charset="0"/>
              </a:rPr>
              <a:t>;</a:t>
            </a:r>
          </a:p>
          <a:p>
            <a:pPr marL="514350" lvl="0" indent="-514350">
              <a:lnSpc>
                <a:spcPts val="3000"/>
              </a:lnSpc>
              <a:buFont typeface="+mj-lt"/>
              <a:buAutoNum type="arabicPeriod"/>
            </a:pPr>
            <a:r>
              <a:rPr lang="ru-RU" sz="2400" dirty="0" smtClean="0">
                <a:latin typeface="Calibri" pitchFamily="34" charset="0"/>
              </a:rPr>
              <a:t>Учитывая свойства </a:t>
            </a:r>
            <a:r>
              <a:rPr lang="ru-RU" sz="2400" dirty="0" smtClean="0">
                <a:latin typeface="Calibri" pitchFamily="34" charset="0"/>
              </a:rPr>
              <a:t>суммы четных или нечетных цифр, обращаем внимание на состав оставшихся чисел. Если одно из чисел четное, делаем вывод, что второе является суммой нечетных цифр;</a:t>
            </a:r>
          </a:p>
          <a:p>
            <a:pPr marL="514350" indent="-514350">
              <a:lnSpc>
                <a:spcPts val="3000"/>
              </a:lnSpc>
              <a:buFont typeface="+mj-lt"/>
              <a:buAutoNum type="arabicPeriod"/>
            </a:pPr>
            <a:r>
              <a:rPr lang="ru-RU" sz="2400" dirty="0" smtClean="0">
                <a:latin typeface="Calibri" pitchFamily="34" charset="0"/>
              </a:rPr>
              <a:t>проверяем возможность составить суммы, учитывая, что если цифры четные, то в сумме может получиться максимально число 8 (одна цифра), 16 (две цифры), 24 (три цифры), 32 (четыре цифры), если же цифры нечетные, то максимальное число составит 9 (одна цифра), 18 (две цифры), 27 (три цифры) , 36 (четыре цифры).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251937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1406</TotalTime>
  <Words>1997</Words>
  <Application>Microsoft Office PowerPoint</Application>
  <PresentationFormat>Экран (4:3)</PresentationFormat>
  <Paragraphs>495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Официальная</vt:lpstr>
      <vt:lpstr>Подготовка к сдаче ГИА</vt:lpstr>
      <vt:lpstr>При подготовке к ГИА учащимся необходимо: </vt:lpstr>
      <vt:lpstr>Анализ результатов выполнения отдельных заданий или групп заданий (http://soiro.ru/activities/gia)</vt:lpstr>
      <vt:lpstr>Анализ результатов выполнения отдельных заданий или групп заданий (http://soiro.ru/activities/gia)</vt:lpstr>
      <vt:lpstr>Обобщенный план варианта КИМ 2017 года для ГИА выпускников IХ классов по ИНФОРМАТИКЕ и ИКТ</vt:lpstr>
      <vt:lpstr>Слайд 6</vt:lpstr>
      <vt:lpstr>Алгоритмы, обрабатывающие цепочки символов или числа</vt:lpstr>
      <vt:lpstr>Задание 16</vt:lpstr>
      <vt:lpstr>Слайд 9</vt:lpstr>
      <vt:lpstr>Слайд 10</vt:lpstr>
      <vt:lpstr>Задание 16 (КИМ 2016)</vt:lpstr>
      <vt:lpstr>Задание 16 (КИМ 2016)</vt:lpstr>
      <vt:lpstr>Задание 16 (КИМ 2016)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Информационные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Кодирование информации</dc:title>
  <dc:creator>Учитель</dc:creator>
  <cp:lastModifiedBy>DNA7 X86</cp:lastModifiedBy>
  <cp:revision>138</cp:revision>
  <dcterms:created xsi:type="dcterms:W3CDTF">2017-02-02T07:35:47Z</dcterms:created>
  <dcterms:modified xsi:type="dcterms:W3CDTF">2019-02-17T20:21:11Z</dcterms:modified>
</cp:coreProperties>
</file>