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57" r:id="rId3"/>
    <p:sldId id="266" r:id="rId4"/>
    <p:sldId id="258" r:id="rId5"/>
    <p:sldId id="259" r:id="rId6"/>
    <p:sldId id="261" r:id="rId7"/>
    <p:sldId id="262" r:id="rId8"/>
    <p:sldId id="263" r:id="rId9"/>
    <p:sldId id="260" r:id="rId10"/>
    <p:sldId id="264" r:id="rId11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99FF"/>
    <a:srgbClr val="FF99CC"/>
    <a:srgbClr val="FF99FF"/>
    <a:srgbClr val="00FF00"/>
    <a:srgbClr val="CCFFCC"/>
    <a:srgbClr val="9933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69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A64770-F2BD-4E6F-83D8-3429784D1AA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7D69F-6642-4257-BE21-BF8225309215}" type="slidenum">
              <a:rPr lang="ru-RU"/>
              <a:pPr/>
              <a:t>2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E58DD-E650-4A94-AB7E-070920F22636}" type="slidenum">
              <a:rPr lang="ru-RU"/>
              <a:pPr/>
              <a:t>3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E0FB-A492-447F-8E7B-CA912352E375}" type="slidenum">
              <a:rPr lang="ru-RU"/>
              <a:pPr/>
              <a:t>4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6A906-00FA-416C-B46E-F82E18E84751}" type="slidenum">
              <a:rPr lang="ru-RU"/>
              <a:pPr/>
              <a:t>5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38E1FA-2CFC-4B7E-B5DE-CE35DF77B430}" type="slidenum">
              <a:rPr lang="ru-RU"/>
              <a:pPr/>
              <a:t>6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E3B802-D7B2-4936-B97C-1240CFC8D92B}" type="slidenum">
              <a:rPr lang="ru-RU"/>
              <a:pPr/>
              <a:t>7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645FF-689E-4476-A35A-4F45EAC14192}" type="slidenum">
              <a:rPr lang="ru-RU"/>
              <a:pPr/>
              <a:t>8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885BB-BB33-4421-9D59-6A1842573011}" type="slidenum">
              <a:rPr lang="ru-RU"/>
              <a:pPr/>
              <a:t>9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6068B4-AE15-4EA9-A660-E74E008FF7AF}" type="slidenum">
              <a:rPr lang="ru-RU"/>
              <a:pPr/>
              <a:t>10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30FD9-13CA-402F-8C23-BD05ABEEE5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FA350-8AD1-41CE-81BF-46DB82A88F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1BF78-67CE-4113-B935-A2CF962D4C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2FD977-6BF1-4009-AE6A-EB5DD791F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732816-4A86-4931-B2A8-8E301CB46C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AFBD0-B840-4CE8-8EDE-A52F7CFC70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5A696-4813-467A-A687-F09B521A58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080AB-D07D-44FA-8BC3-B6D8954B5F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87611-4575-4808-8A88-CB43AE2520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E545D-256B-473E-8A6E-90C2884BD2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8CEC7-F31F-4A40-BFE2-A07C49F8FE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BA5C2-6CB0-4492-B698-91B4740EED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95E17-AAB2-4F22-AEE1-B5A4E0894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B57C8E-BAB0-4905-8117-9041EE8630D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"/>
            <a:ext cx="8096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2643188" y="285750"/>
            <a:ext cx="4373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Классная работа  </a:t>
            </a:r>
          </a:p>
        </p:txBody>
      </p:sp>
      <p:pic>
        <p:nvPicPr>
          <p:cNvPr id="266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19100"/>
            <a:ext cx="609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Прямоугольник 2"/>
          <p:cNvSpPr>
            <a:spLocks noChangeArrowheads="1"/>
          </p:cNvSpPr>
          <p:nvPr/>
        </p:nvSpPr>
        <p:spPr bwMode="auto">
          <a:xfrm>
            <a:off x="7643813" y="214313"/>
            <a:ext cx="121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22.02.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Прямоугольник 4"/>
          <p:cNvSpPr>
            <a:spLocks noChangeArrowheads="1"/>
          </p:cNvSpPr>
          <p:nvPr/>
        </p:nvSpPr>
        <p:spPr bwMode="auto">
          <a:xfrm>
            <a:off x="1143000" y="1000125"/>
            <a:ext cx="7318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Десятичные  дроби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CC99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820150" cy="2881313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1"/>
                </a:solidFill>
              </a:rPr>
              <a:t>Сколько знаков после запятой имеет десятичная дробь, если знаменатель ее обычной записи равен 10, 100, 100, и т.д.?</a:t>
            </a:r>
            <a:br>
              <a:rPr lang="ru-RU" sz="3000" b="1" dirty="0">
                <a:solidFill>
                  <a:schemeClr val="tx1"/>
                </a:solidFill>
              </a:rPr>
            </a:br>
            <a:r>
              <a:rPr lang="ru-RU" sz="3000" b="1" dirty="0">
                <a:solidFill>
                  <a:schemeClr val="tx1"/>
                </a:solidFill>
              </a:rPr>
              <a:t/>
            </a:r>
            <a:br>
              <a:rPr lang="ru-RU" sz="3000" b="1" dirty="0">
                <a:solidFill>
                  <a:schemeClr val="tx1"/>
                </a:solidFill>
              </a:rPr>
            </a:br>
            <a:r>
              <a:rPr lang="ru-RU" sz="3000" b="1" dirty="0">
                <a:solidFill>
                  <a:schemeClr val="tx1"/>
                </a:solidFill>
              </a:rPr>
              <a:t>  Каков знаменатель дроби, если ее десятичная запись содержит 1,2,3 … знаков после запятой?</a:t>
            </a:r>
            <a:r>
              <a:rPr lang="ru-RU" sz="3000" b="1" dirty="0">
                <a:solidFill>
                  <a:srgbClr val="660066"/>
                </a:solidFill>
              </a:rPr>
              <a:t/>
            </a:r>
            <a:br>
              <a:rPr lang="ru-RU" sz="3000" b="1" dirty="0">
                <a:solidFill>
                  <a:srgbClr val="660066"/>
                </a:solidFill>
              </a:rPr>
            </a:br>
            <a:endParaRPr lang="ru-RU" sz="3000" b="1" dirty="0">
              <a:solidFill>
                <a:srgbClr val="66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584575"/>
            <a:ext cx="8229600" cy="3273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0066FF"/>
                </a:solidFill>
              </a:rPr>
              <a:t>         №2.  Замени десятичную дробь обыкновенной или смешанным числом.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latin typeface="Bradley Hand ITC" pitchFamily="66" charset="0"/>
              </a:rPr>
              <a:t>            </a:t>
            </a:r>
            <a:r>
              <a:rPr lang="ru-RU"/>
              <a:t>0,2 =                             5,6 =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0,04 =                           25,18 =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1,049 =                         0,0005 =  </a:t>
            </a:r>
            <a:r>
              <a:rPr lang="ru-RU" i="1">
                <a:solidFill>
                  <a:srgbClr val="660066"/>
                </a:solidFill>
                <a:latin typeface="Bradley Hand ITC" pitchFamily="66" charset="0"/>
              </a:rPr>
              <a:t>                                                                             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792163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  <a:latin typeface="Bookman Old Style" pitchFamily="18" charset="0"/>
              </a:rPr>
              <a:t>Немного истории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8675688" cy="5589587"/>
          </a:xfrm>
        </p:spPr>
        <p:txBody>
          <a:bodyPr/>
          <a:lstStyle/>
          <a:p>
            <a:r>
              <a:rPr lang="ru-RU" sz="2800"/>
              <a:t>           Дроби, как известно, возникли в связи с делением предметов на несколько частей. При решении разных практических задач возникали дроби с разными знаменателями. Действия с ними были довольно сложными. В </a:t>
            </a:r>
            <a:r>
              <a:rPr lang="ru-RU" sz="2800" b="1" i="1"/>
              <a:t>Древнем Египте</a:t>
            </a:r>
            <a:r>
              <a:rPr lang="ru-RU" sz="2800"/>
              <a:t> такие вычисления могли проводить только жрецы. Около пяти столетий назад голландский математик </a:t>
            </a:r>
            <a:r>
              <a:rPr lang="ru-RU" sz="2800" b="1" i="1"/>
              <a:t>Симон Стевин</a:t>
            </a:r>
            <a:r>
              <a:rPr lang="ru-RU" sz="2800"/>
              <a:t> изобрел способ записи дробей со знаменателями 10, 100, 1000 и т д.  А «старые», привычные дроби для противопоставления стали называть обыкновенными. 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827088" y="260350"/>
            <a:ext cx="1008062" cy="1008063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331913" y="26035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827088" y="76517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971550" y="404813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>
            <a:off x="971550" y="404813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7956550" y="3571875"/>
            <a:ext cx="1008063" cy="1008063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8459788" y="35734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7956550" y="40767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8101013" y="3716338"/>
            <a:ext cx="71913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8101013" y="3716338"/>
            <a:ext cx="7207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80" grpId="0" animBg="1"/>
      <p:bldP spid="3081" grpId="0" animBg="1"/>
      <p:bldP spid="3083" grpId="0" animBg="1"/>
      <p:bldP spid="3084" grpId="0" animBg="1"/>
      <p:bldP spid="3085" grpId="0" animBg="1"/>
      <p:bldP spid="3086" grpId="0" animBg="1"/>
      <p:bldP spid="3087" grpId="0" animBg="1"/>
      <p:bldP spid="3088" grpId="0" animBg="1"/>
      <p:bldP spid="3089" grpId="0" animBg="1"/>
      <p:bldP spid="309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 rot="-1961077">
            <a:off x="8424863" y="2276475"/>
            <a:ext cx="719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 rot="1641344">
            <a:off x="8172450" y="6021388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 rot="2137425">
            <a:off x="8243888" y="1557338"/>
            <a:ext cx="576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 rot="-2120406">
            <a:off x="8496300" y="5300663"/>
            <a:ext cx="64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 rot="-1961077">
            <a:off x="322263" y="1584325"/>
            <a:ext cx="719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 rot="1641344">
            <a:off x="539750" y="6216650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 rot="-2177000">
            <a:off x="323850" y="5300663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 rot="2760674">
            <a:off x="247650" y="2279650"/>
            <a:ext cx="64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50825" y="260350"/>
            <a:ext cx="8893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</a:rPr>
              <a:t>Смотри! Думай! Делай вывод!</a:t>
            </a:r>
          </a:p>
        </p:txBody>
      </p:sp>
      <p:pic>
        <p:nvPicPr>
          <p:cNvPr id="27661" name="Picture 13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4564063"/>
            <a:ext cx="7127875" cy="2293937"/>
          </a:xfrm>
          <a:prstGeom prst="rect">
            <a:avLst/>
          </a:prstGeom>
          <a:noFill/>
        </p:spPr>
      </p:pic>
      <p:graphicFrame>
        <p:nvGraphicFramePr>
          <p:cNvPr id="27662" name="Object 14"/>
          <p:cNvGraphicFramePr>
            <a:graphicFrameLocks noChangeAspect="1"/>
          </p:cNvGraphicFramePr>
          <p:nvPr/>
        </p:nvGraphicFramePr>
        <p:xfrm>
          <a:off x="1179513" y="1063625"/>
          <a:ext cx="6713537" cy="3357563"/>
        </p:xfrm>
        <a:graphic>
          <a:graphicData uri="http://schemas.openxmlformats.org/presentationml/2006/ole">
            <p:oleObj spid="_x0000_s27662" name="Формула" r:id="rId5" imgW="2438280" imgH="1218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064500" cy="633413"/>
          </a:xfrm>
        </p:spPr>
        <p:txBody>
          <a:bodyPr/>
          <a:lstStyle/>
          <a:p>
            <a:r>
              <a:rPr lang="ru-RU" sz="4000" b="1" i="1">
                <a:solidFill>
                  <a:schemeClr val="accent2"/>
                </a:solidFill>
                <a:latin typeface="Bookman Old Style" pitchFamily="18" charset="0"/>
              </a:rPr>
              <a:t>Новая запись чисел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3889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Десятичные дроби читают так же, как и обыкновенные, но с обязательным указанием целых единиц.</a:t>
            </a:r>
          </a:p>
          <a:p>
            <a:pPr>
              <a:lnSpc>
                <a:spcPct val="90000"/>
              </a:lnSpc>
            </a:pPr>
            <a:r>
              <a:rPr lang="ru-RU" b="1"/>
              <a:t>Целая часть отделяется от дробной части запятой.</a:t>
            </a:r>
          </a:p>
          <a:p>
            <a:pPr>
              <a:lnSpc>
                <a:spcPct val="90000"/>
              </a:lnSpc>
            </a:pPr>
            <a:r>
              <a:rPr lang="ru-RU" b="1"/>
              <a:t>В десятичной дроби после запятой стоит столько же цифр, сколько нулей в знаменателе соответствующей ей обыкновенной дроби:</a:t>
            </a:r>
          </a:p>
          <a:p>
            <a:pPr>
              <a:lnSpc>
                <a:spcPct val="90000"/>
              </a:lnSpc>
            </a:pPr>
            <a:endParaRPr lang="ru-RU" b="1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3021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932363" y="4797425"/>
          <a:ext cx="3556000" cy="1976438"/>
        </p:xfrm>
        <a:graphic>
          <a:graphicData uri="http://schemas.openxmlformats.org/presentationml/2006/ole">
            <p:oleObj spid="_x0000_s5126" name="Формула" r:id="rId4" imgW="9777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35975" cy="1785938"/>
          </a:xfrm>
        </p:spPr>
        <p:txBody>
          <a:bodyPr/>
          <a:lstStyle/>
          <a:p>
            <a:r>
              <a:rPr lang="ru-RU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Как быть в случае, если </a:t>
            </a:r>
            <a:r>
              <a:rPr lang="ru-RU" sz="3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в числителе</a:t>
            </a:r>
            <a:r>
              <a:rPr lang="ru-RU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дроби </a:t>
            </a:r>
            <a:r>
              <a:rPr lang="ru-RU" sz="3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цифр меньше</a:t>
            </a:r>
            <a:r>
              <a:rPr lang="ru-RU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чем нулей</a:t>
            </a:r>
            <a:r>
              <a:rPr lang="ru-RU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в знаменателе?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961077">
            <a:off x="8243888" y="50800"/>
            <a:ext cx="719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 rot="1641344">
            <a:off x="8172450" y="6021388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 rot="2137425">
            <a:off x="8243888" y="1557338"/>
            <a:ext cx="576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2167905">
            <a:off x="250825" y="1773238"/>
            <a:ext cx="64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 rot="-1584473">
            <a:off x="323850" y="260350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 rot="-2772729">
            <a:off x="718343" y="5987257"/>
            <a:ext cx="715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 rot="-2120406">
            <a:off x="8496300" y="5300663"/>
            <a:ext cx="64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 rot="2797961">
            <a:off x="284956" y="5555457"/>
            <a:ext cx="719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2195513" y="2205038"/>
          <a:ext cx="3529012" cy="1295400"/>
        </p:xfrm>
        <a:graphic>
          <a:graphicData uri="http://schemas.openxmlformats.org/presentationml/2006/ole">
            <p:oleObj spid="_x0000_s6157" name="Формула" r:id="rId4" imgW="1117115" imgH="393529" progId="Equation.3">
              <p:embed/>
            </p:oleObj>
          </a:graphicData>
        </a:graphic>
      </p:graphicFrame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60" name="Object 16"/>
          <p:cNvGraphicFramePr>
            <a:graphicFrameLocks noChangeAspect="1"/>
          </p:cNvGraphicFramePr>
          <p:nvPr/>
        </p:nvGraphicFramePr>
        <p:xfrm>
          <a:off x="1763713" y="3500438"/>
          <a:ext cx="5040312" cy="1268412"/>
        </p:xfrm>
        <a:graphic>
          <a:graphicData uri="http://schemas.openxmlformats.org/presentationml/2006/ole">
            <p:oleObj spid="_x0000_s6160" name="Формула" r:id="rId5" imgW="1574800" imgH="393700" progId="Equation.3">
              <p:embed/>
            </p:oleObj>
          </a:graphicData>
        </a:graphic>
      </p:graphicFrame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1476375" y="4868863"/>
          <a:ext cx="6335713" cy="1258887"/>
        </p:xfrm>
        <a:graphic>
          <a:graphicData uri="http://schemas.openxmlformats.org/presentationml/2006/ole">
            <p:oleObj spid="_x0000_s6162" name="Формула" r:id="rId6" imgW="19939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CCCC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>
                <a:solidFill>
                  <a:schemeClr val="accent2"/>
                </a:solidFill>
                <a:latin typeface="Bookman Old Style" pitchFamily="18" charset="0"/>
              </a:rPr>
              <a:t>Алгоритм десятичной записи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229600" cy="5373687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 dirty="0">
                <a:latin typeface="Bradley Hand ITC" pitchFamily="66" charset="0"/>
              </a:rPr>
              <a:t>1. </a:t>
            </a:r>
            <a:r>
              <a:rPr lang="ru-RU" sz="3400" b="1" i="1" dirty="0">
                <a:latin typeface="Bradley Hand ITC" pitchFamily="66" charset="0"/>
              </a:rPr>
              <a:t>Уравнять, если необходимо, число цифр в числителе с числом нулей в </a:t>
            </a:r>
            <a:r>
              <a:rPr lang="ru-RU" sz="3400" b="1" i="1" dirty="0" smtClean="0">
                <a:latin typeface="Bradley Hand ITC" pitchFamily="66" charset="0"/>
              </a:rPr>
              <a:t>знаменателе</a:t>
            </a:r>
            <a:r>
              <a:rPr lang="ru-RU" sz="2800" dirty="0" smtClean="0"/>
              <a:t>(добавив нули перед числом)</a:t>
            </a:r>
            <a:endParaRPr lang="ru-RU" sz="2800" dirty="0"/>
          </a:p>
          <a:p>
            <a:pPr>
              <a:buFontTx/>
              <a:buNone/>
            </a:pPr>
            <a:r>
              <a:rPr lang="ru-RU" sz="3400" b="1" i="1" dirty="0">
                <a:latin typeface="Bradley Hand ITC" pitchFamily="66" charset="0"/>
              </a:rPr>
              <a:t>2. Записать целую часть</a:t>
            </a:r>
            <a:r>
              <a:rPr lang="ru-RU" sz="3400" dirty="0"/>
              <a:t> </a:t>
            </a:r>
            <a:r>
              <a:rPr lang="ru-RU" sz="2800" dirty="0"/>
              <a:t>(она может быть равной нулю).</a:t>
            </a:r>
          </a:p>
          <a:p>
            <a:pPr>
              <a:buFontTx/>
              <a:buNone/>
            </a:pPr>
            <a:r>
              <a:rPr lang="ru-RU" sz="3400" b="1" i="1" dirty="0">
                <a:latin typeface="Bradley Hand ITC" pitchFamily="66" charset="0"/>
              </a:rPr>
              <a:t>3. Поставить запятую, </a:t>
            </a:r>
            <a:r>
              <a:rPr lang="ru-RU" sz="3400" b="1" i="1" dirty="0" smtClean="0">
                <a:latin typeface="Bradley Hand ITC" pitchFamily="66" charset="0"/>
              </a:rPr>
              <a:t> отделяющую </a:t>
            </a:r>
            <a:r>
              <a:rPr lang="ru-RU" sz="3400" b="1" i="1" dirty="0">
                <a:latin typeface="Bradley Hand ITC" pitchFamily="66" charset="0"/>
              </a:rPr>
              <a:t>целую часть от дробной.</a:t>
            </a:r>
          </a:p>
          <a:p>
            <a:pPr>
              <a:buFontTx/>
              <a:buNone/>
            </a:pPr>
            <a:r>
              <a:rPr lang="ru-RU" sz="3400" b="1" i="1" dirty="0">
                <a:latin typeface="Bradley Hand ITC" pitchFamily="66" charset="0"/>
              </a:rPr>
              <a:t>4. Записать числитель дробной части.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CCCC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49263"/>
            <a:ext cx="8893175" cy="6075362"/>
          </a:xfrm>
        </p:spPr>
        <p:txBody>
          <a:bodyPr/>
          <a:lstStyle/>
          <a:p>
            <a:r>
              <a:rPr lang="ru-RU" b="1" i="1" dirty="0">
                <a:latin typeface="Bradley Hand ITC" pitchFamily="66" charset="0"/>
              </a:rPr>
              <a:t>Знаки, стоящие в десятичной дроби после запятой, называют </a:t>
            </a:r>
            <a:r>
              <a:rPr lang="ru-RU" b="1" i="1" u="sng" dirty="0">
                <a:latin typeface="Bradley Hand ITC" pitchFamily="66" charset="0"/>
              </a:rPr>
              <a:t>десятичными</a:t>
            </a:r>
            <a:r>
              <a:rPr lang="ru-RU" b="1" i="1" dirty="0">
                <a:latin typeface="Bradley Hand ITC" pitchFamily="66" charset="0"/>
              </a:rPr>
              <a:t> знаками. Любую десятичную дробь легко записать в виде обыкновенной дроби (простой или смешанной): </a:t>
            </a:r>
          </a:p>
          <a:p>
            <a:pPr>
              <a:buFontTx/>
              <a:buNone/>
            </a:pPr>
            <a:endParaRPr lang="ru-RU" i="1" dirty="0">
              <a:solidFill>
                <a:srgbClr val="660066"/>
              </a:solidFill>
              <a:latin typeface="Bradley Hand ITC" pitchFamily="66" charset="0"/>
            </a:endParaRPr>
          </a:p>
          <a:p>
            <a:pPr>
              <a:buFontTx/>
              <a:buNone/>
            </a:pPr>
            <a:r>
              <a:rPr lang="ru-RU" b="1" dirty="0">
                <a:solidFill>
                  <a:srgbClr val="0066FF"/>
                </a:solidFill>
              </a:rPr>
              <a:t>    №1. Запиши в виде десятичной дроби</a:t>
            </a:r>
            <a:r>
              <a:rPr lang="ru-RU" i="1" dirty="0">
                <a:solidFill>
                  <a:srgbClr val="0066FF"/>
                </a:solidFill>
                <a:latin typeface="Bradley Hand ITC" pitchFamily="66" charset="0"/>
              </a:rPr>
              <a:t> </a:t>
            </a:r>
          </a:p>
          <a:p>
            <a:pPr>
              <a:buFontTx/>
              <a:buNone/>
            </a:pPr>
            <a:r>
              <a:rPr lang="ru-RU" i="1" dirty="0">
                <a:solidFill>
                  <a:srgbClr val="0066FF"/>
                </a:solidFill>
                <a:latin typeface="Bradley Hand ITC" pitchFamily="66" charset="0"/>
              </a:rPr>
              <a:t>а)                                                                                 </a:t>
            </a:r>
          </a:p>
          <a:p>
            <a:pPr>
              <a:buFontTx/>
              <a:buNone/>
            </a:pPr>
            <a:endParaRPr lang="ru-RU" i="1" dirty="0">
              <a:solidFill>
                <a:srgbClr val="0066FF"/>
              </a:solidFill>
              <a:latin typeface="Bradley Hand ITC" pitchFamily="66" charset="0"/>
            </a:endParaRPr>
          </a:p>
          <a:p>
            <a:pPr>
              <a:buFontTx/>
              <a:buNone/>
            </a:pPr>
            <a:r>
              <a:rPr lang="ru-RU" i="1" dirty="0">
                <a:solidFill>
                  <a:srgbClr val="0066FF"/>
                </a:solidFill>
                <a:latin typeface="Bradley Hand ITC" pitchFamily="66" charset="0"/>
              </a:rPr>
              <a:t>б)                                                                                      </a:t>
            </a:r>
            <a:endParaRPr lang="ru-RU" i="1" dirty="0">
              <a:solidFill>
                <a:srgbClr val="660066"/>
              </a:solidFill>
              <a:latin typeface="Bradley Hand ITC" pitchFamily="66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3059113" y="2420938"/>
          <a:ext cx="4103687" cy="1057275"/>
        </p:xfrm>
        <a:graphic>
          <a:graphicData uri="http://schemas.openxmlformats.org/presentationml/2006/ole">
            <p:oleObj spid="_x0000_s9220" name="Формула" r:id="rId4" imgW="1396394" imgH="393529" progId="Equation.3">
              <p:embed/>
            </p:oleObj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755650" y="4076700"/>
          <a:ext cx="692150" cy="1044575"/>
        </p:xfrm>
        <a:graphic>
          <a:graphicData uri="http://schemas.openxmlformats.org/presentationml/2006/ole">
            <p:oleObj spid="_x0000_s9222" name="Формула" r:id="rId5" imgW="266400" imgH="393480" progId="Equation.3">
              <p:embed/>
            </p:oleObj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1692275" y="4076700"/>
          <a:ext cx="893763" cy="1044575"/>
        </p:xfrm>
        <a:graphic>
          <a:graphicData uri="http://schemas.openxmlformats.org/presentationml/2006/ole">
            <p:oleObj spid="_x0000_s9224" name="Формула" r:id="rId6" imgW="342720" imgH="393480" progId="Equation.3">
              <p:embed/>
            </p:oleObj>
          </a:graphicData>
        </a:graphic>
      </p:graphicFrame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2771775" y="4076700"/>
          <a:ext cx="893763" cy="1044575"/>
        </p:xfrm>
        <a:graphic>
          <a:graphicData uri="http://schemas.openxmlformats.org/presentationml/2006/ole">
            <p:oleObj spid="_x0000_s9226" name="Формула" r:id="rId7" imgW="342720" imgH="393480" progId="Equation.3">
              <p:embed/>
            </p:oleObj>
          </a:graphicData>
        </a:graphic>
      </p:graphicFrame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3779838" y="4076700"/>
          <a:ext cx="1079500" cy="1031875"/>
        </p:xfrm>
        <a:graphic>
          <a:graphicData uri="http://schemas.openxmlformats.org/presentationml/2006/ole">
            <p:oleObj spid="_x0000_s9228" name="Формула" r:id="rId8" imgW="419040" imgH="393480" progId="Equation.3">
              <p:embed/>
            </p:oleObj>
          </a:graphicData>
        </a:graphic>
      </p:graphicFrame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30" name="Object 14"/>
          <p:cNvGraphicFramePr>
            <a:graphicFrameLocks noChangeAspect="1"/>
          </p:cNvGraphicFramePr>
          <p:nvPr/>
        </p:nvGraphicFramePr>
        <p:xfrm>
          <a:off x="4859338" y="4076700"/>
          <a:ext cx="1296987" cy="1046163"/>
        </p:xfrm>
        <a:graphic>
          <a:graphicData uri="http://schemas.openxmlformats.org/presentationml/2006/ole">
            <p:oleObj spid="_x0000_s9230" name="Формула" r:id="rId9" imgW="495000" imgH="393480" progId="Equation.3">
              <p:embed/>
            </p:oleObj>
          </a:graphicData>
        </a:graphic>
      </p:graphicFrame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32" name="Object 16"/>
          <p:cNvGraphicFramePr>
            <a:graphicFrameLocks noChangeAspect="1"/>
          </p:cNvGraphicFramePr>
          <p:nvPr/>
        </p:nvGraphicFramePr>
        <p:xfrm>
          <a:off x="838200" y="5157788"/>
          <a:ext cx="933450" cy="1042987"/>
        </p:xfrm>
        <a:graphic>
          <a:graphicData uri="http://schemas.openxmlformats.org/presentationml/2006/ole">
            <p:oleObj spid="_x0000_s9232" name="Формула" r:id="rId10" imgW="355320" imgH="393480" progId="Equation.3">
              <p:embed/>
            </p:oleObj>
          </a:graphicData>
        </a:graphic>
      </p:graphicFrame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34" name="Object 18"/>
          <p:cNvGraphicFramePr>
            <a:graphicFrameLocks noChangeAspect="1"/>
          </p:cNvGraphicFramePr>
          <p:nvPr/>
        </p:nvGraphicFramePr>
        <p:xfrm>
          <a:off x="1908175" y="5229225"/>
          <a:ext cx="879475" cy="973138"/>
        </p:xfrm>
        <a:graphic>
          <a:graphicData uri="http://schemas.openxmlformats.org/presentationml/2006/ole">
            <p:oleObj spid="_x0000_s9234" name="Формула" r:id="rId11" imgW="355292" imgH="393359" progId="Equation.3">
              <p:embed/>
            </p:oleObj>
          </a:graphicData>
        </a:graphic>
      </p:graphicFrame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36" name="Object 20"/>
          <p:cNvGraphicFramePr>
            <a:graphicFrameLocks noChangeAspect="1"/>
          </p:cNvGraphicFramePr>
          <p:nvPr/>
        </p:nvGraphicFramePr>
        <p:xfrm>
          <a:off x="2997200" y="5229225"/>
          <a:ext cx="1057275" cy="973138"/>
        </p:xfrm>
        <a:graphic>
          <a:graphicData uri="http://schemas.openxmlformats.org/presentationml/2006/ole">
            <p:oleObj spid="_x0000_s9236" name="Формула" r:id="rId12" imgW="431640" imgH="393480" progId="Equation.3">
              <p:embed/>
            </p:oleObj>
          </a:graphicData>
        </a:graphic>
      </p:graphicFrame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38" name="Object 22"/>
          <p:cNvGraphicFramePr>
            <a:graphicFrameLocks noChangeAspect="1"/>
          </p:cNvGraphicFramePr>
          <p:nvPr/>
        </p:nvGraphicFramePr>
        <p:xfrm>
          <a:off x="4284663" y="5229225"/>
          <a:ext cx="1531937" cy="962025"/>
        </p:xfrm>
        <a:graphic>
          <a:graphicData uri="http://schemas.openxmlformats.org/presentationml/2006/ole">
            <p:oleObj spid="_x0000_s9238" name="Формула" r:id="rId13" imgW="634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sz="4000" b="1" i="1">
                <a:solidFill>
                  <a:schemeClr val="accent2"/>
                </a:solidFill>
                <a:latin typeface="Bookman Old Style" pitchFamily="18" charset="0"/>
              </a:rPr>
              <a:t>Таблица разрядов десятичных дробей</a:t>
            </a:r>
          </a:p>
        </p:txBody>
      </p:sp>
      <p:sp>
        <p:nvSpPr>
          <p:cNvPr id="10527" name="Line 287"/>
          <p:cNvSpPr>
            <a:spLocks noChangeShapeType="1"/>
          </p:cNvSpPr>
          <p:nvPr/>
        </p:nvSpPr>
        <p:spPr bwMode="auto">
          <a:xfrm>
            <a:off x="881063" y="25177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683" name="Rectangle 443"/>
          <p:cNvSpPr>
            <a:spLocks noChangeArrowheads="1"/>
          </p:cNvSpPr>
          <p:nvPr/>
        </p:nvSpPr>
        <p:spPr bwMode="auto">
          <a:xfrm>
            <a:off x="0" y="4633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826" name="Line 586"/>
          <p:cNvSpPr>
            <a:spLocks noChangeShapeType="1"/>
          </p:cNvSpPr>
          <p:nvPr/>
        </p:nvSpPr>
        <p:spPr bwMode="auto">
          <a:xfrm>
            <a:off x="2790825" y="22558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1085" name="Group 845"/>
          <p:cNvGraphicFramePr>
            <a:graphicFrameLocks noGrp="1"/>
          </p:cNvGraphicFramePr>
          <p:nvPr/>
        </p:nvGraphicFramePr>
        <p:xfrm>
          <a:off x="395288" y="1484313"/>
          <a:ext cx="8496300" cy="4622801"/>
        </p:xfrm>
        <a:graphic>
          <a:graphicData uri="http://schemas.openxmlformats.org/drawingml/2006/table">
            <a:tbl>
              <a:tblPr/>
              <a:tblGrid>
                <a:gridCol w="989012"/>
                <a:gridCol w="601663"/>
                <a:gridCol w="600075"/>
                <a:gridCol w="601662"/>
                <a:gridCol w="608013"/>
                <a:gridCol w="442912"/>
                <a:gridCol w="615950"/>
                <a:gridCol w="615950"/>
                <a:gridCol w="615950"/>
                <a:gridCol w="782638"/>
                <a:gridCol w="784225"/>
                <a:gridCol w="615950"/>
                <a:gridCol w="622300"/>
              </a:tblGrid>
              <a:tr h="44608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Дробь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Д е с я т и ч н а я    д р о б 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Целая часть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,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Дробная часть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3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десятки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тысячные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десяти-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тысяч-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тысяч-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миллионные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1057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049" name="Object 809"/>
          <p:cNvGraphicFramePr>
            <a:graphicFrameLocks noChangeAspect="1"/>
          </p:cNvGraphicFramePr>
          <p:nvPr/>
        </p:nvGraphicFramePr>
        <p:xfrm>
          <a:off x="395288" y="4076700"/>
          <a:ext cx="1008062" cy="582613"/>
        </p:xfrm>
        <a:graphic>
          <a:graphicData uri="http://schemas.openxmlformats.org/presentationml/2006/ole">
            <p:oleObj spid="_x0000_s11049" name="Формула" r:id="rId4" imgW="685800" imgH="393700" progId="Equation.3">
              <p:embed/>
            </p:oleObj>
          </a:graphicData>
        </a:graphic>
      </p:graphicFrame>
      <p:graphicFrame>
        <p:nvGraphicFramePr>
          <p:cNvPr id="11048" name="Object 808"/>
          <p:cNvGraphicFramePr>
            <a:graphicFrameLocks noChangeAspect="1"/>
          </p:cNvGraphicFramePr>
          <p:nvPr/>
        </p:nvGraphicFramePr>
        <p:xfrm>
          <a:off x="468313" y="5084763"/>
          <a:ext cx="863600" cy="577850"/>
        </p:xfrm>
        <a:graphic>
          <a:graphicData uri="http://schemas.openxmlformats.org/presentationml/2006/ole">
            <p:oleObj spid="_x0000_s11048" name="Формула" r:id="rId5" imgW="596641" imgH="393529" progId="Equation.3">
              <p:embed/>
            </p:oleObj>
          </a:graphicData>
        </a:graphic>
      </p:graphicFrame>
      <p:sp>
        <p:nvSpPr>
          <p:cNvPr id="11050" name="Rectangle 810"/>
          <p:cNvSpPr>
            <a:spLocks noChangeArrowheads="1"/>
          </p:cNvSpPr>
          <p:nvPr/>
        </p:nvSpPr>
        <p:spPr bwMode="auto">
          <a:xfrm>
            <a:off x="4229100" y="2782888"/>
            <a:ext cx="5508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052" name="Rectangle 812"/>
          <p:cNvSpPr>
            <a:spLocks noChangeArrowheads="1"/>
          </p:cNvSpPr>
          <p:nvPr/>
        </p:nvSpPr>
        <p:spPr bwMode="auto">
          <a:xfrm>
            <a:off x="4229100" y="2782888"/>
            <a:ext cx="5508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900113" y="1773238"/>
            <a:ext cx="287337" cy="2873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7524750" y="6354763"/>
            <a:ext cx="504825" cy="5032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1547813" y="5589588"/>
            <a:ext cx="1079500" cy="9810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8064500" y="5876925"/>
            <a:ext cx="1079500" cy="9810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250825" y="4076700"/>
            <a:ext cx="1079500" cy="981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395288" y="260350"/>
            <a:ext cx="1079500" cy="9810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7847013" y="260350"/>
            <a:ext cx="1079500" cy="981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1403350" y="620713"/>
            <a:ext cx="504825" cy="5032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8639175" y="260350"/>
            <a:ext cx="504825" cy="5032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611188" y="4868863"/>
            <a:ext cx="504825" cy="503237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2124075" y="5446713"/>
            <a:ext cx="504825" cy="5032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8386763" y="2133600"/>
            <a:ext cx="504825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468313" y="1916113"/>
            <a:ext cx="539750" cy="5032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8604250" y="2492375"/>
            <a:ext cx="287338" cy="2873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7847013" y="260350"/>
            <a:ext cx="287337" cy="287338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1187450" y="331788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250825" y="6381750"/>
            <a:ext cx="287338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7885113" y="6092825"/>
            <a:ext cx="287337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auto">
          <a:xfrm>
            <a:off x="3492500" y="6308725"/>
            <a:ext cx="287338" cy="2873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2339975" y="333375"/>
            <a:ext cx="4968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1763713" y="333375"/>
            <a:ext cx="6192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>
                <a:solidFill>
                  <a:schemeClr val="accent2"/>
                </a:solidFill>
                <a:latin typeface="Bookman Old Style" pitchFamily="18" charset="0"/>
              </a:rPr>
              <a:t>Метрическая система мер</a:t>
            </a:r>
            <a:endParaRPr lang="ru-RU" sz="3600" b="1" i="1">
              <a:latin typeface="Bookman Old Style" pitchFamily="18" charset="0"/>
            </a:endParaRPr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8172450" y="3213100"/>
            <a:ext cx="971550" cy="9366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8243888" y="4076700"/>
            <a:ext cx="360362" cy="358775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187450" y="1557338"/>
            <a:ext cx="7272338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660066"/>
                </a:solidFill>
              </a:rPr>
              <a:t>Расстояние; Масса; площадь; объем.</a:t>
            </a: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0000FF"/>
                </a:solidFill>
              </a:rPr>
              <a:t>Деци </a:t>
            </a:r>
            <a:r>
              <a:rPr lang="ru-RU" sz="2800" i="1">
                <a:solidFill>
                  <a:srgbClr val="0000FF"/>
                </a:solidFill>
              </a:rPr>
              <a:t>- ;  </a:t>
            </a:r>
            <a:r>
              <a:rPr lang="ru-RU" sz="2800" b="1" i="1">
                <a:solidFill>
                  <a:srgbClr val="0000FF"/>
                </a:solidFill>
              </a:rPr>
              <a:t>санти</a:t>
            </a:r>
            <a:r>
              <a:rPr lang="ru-RU" sz="2800" i="1">
                <a:solidFill>
                  <a:srgbClr val="0000FF"/>
                </a:solidFill>
              </a:rPr>
              <a:t> - ;  </a:t>
            </a:r>
            <a:r>
              <a:rPr lang="ru-RU" sz="2800" b="1" i="1">
                <a:solidFill>
                  <a:srgbClr val="0000FF"/>
                </a:solidFill>
              </a:rPr>
              <a:t>милли</a:t>
            </a:r>
            <a:r>
              <a:rPr lang="ru-RU" sz="2800" i="1">
                <a:solidFill>
                  <a:srgbClr val="0000FF"/>
                </a:solidFill>
              </a:rPr>
              <a:t> –     эти приставки возникли от латинских слов  </a:t>
            </a:r>
            <a:r>
              <a:rPr lang="en-US" sz="2800" b="1" i="1">
                <a:solidFill>
                  <a:srgbClr val="0000FF"/>
                </a:solidFill>
              </a:rPr>
              <a:t>decima, centima, millesima</a:t>
            </a:r>
            <a:r>
              <a:rPr lang="en-US" sz="2800" i="1">
                <a:solidFill>
                  <a:srgbClr val="0000FF"/>
                </a:solidFill>
              </a:rPr>
              <a:t>  (</a:t>
            </a:r>
            <a:r>
              <a:rPr lang="ru-RU" sz="2800" i="1">
                <a:solidFill>
                  <a:srgbClr val="0000FF"/>
                </a:solidFill>
              </a:rPr>
              <a:t>одна десятая, одна сотая и одна тысячная)  </a:t>
            </a:r>
            <a:endParaRPr lang="ru-RU" sz="2800" b="1" i="1">
              <a:solidFill>
                <a:srgbClr val="0000FF"/>
              </a:solidFill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403350" y="4149725"/>
            <a:ext cx="6624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660066"/>
                </a:solidFill>
              </a:rPr>
              <a:t>1 дм = 0,1 м;  1 см = 0,01 м; 1 мм = 0,001 м.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900113" y="4941888"/>
            <a:ext cx="824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660066"/>
                </a:solidFill>
              </a:rPr>
              <a:t>1 копейка = 0,01 рубля; 1 цент = 0,01 доллара и т.п.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9" grpId="0"/>
      <p:bldP spid="720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453</Words>
  <Application>Microsoft Office PowerPoint</Application>
  <PresentationFormat>Экран (4:3)</PresentationFormat>
  <Paragraphs>98</Paragraphs>
  <Slides>10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Оформление по умолчанию</vt:lpstr>
      <vt:lpstr>Формула</vt:lpstr>
      <vt:lpstr>Слайд 1</vt:lpstr>
      <vt:lpstr>Немного истории</vt:lpstr>
      <vt:lpstr>Слайд 3</vt:lpstr>
      <vt:lpstr>Новая запись чисел</vt:lpstr>
      <vt:lpstr>Как быть в случае, если в числителе дроби цифр меньше чем нулей в знаменателе?</vt:lpstr>
      <vt:lpstr>Алгоритм десятичной записи</vt:lpstr>
      <vt:lpstr>Слайд 7</vt:lpstr>
      <vt:lpstr>Таблица разрядов десятичных дробей</vt:lpstr>
      <vt:lpstr>Слайд 9</vt:lpstr>
      <vt:lpstr>Сколько знаков после запятой имеет десятичная дробь, если знаменатель ее обычной записи равен 10, 100, 100, и т.д.?    Каков знаменатель дроби, если ее десятичная запись содержит 1,2,3 … знаков после запятой?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</dc:title>
  <dc:creator>Наташа</dc:creator>
  <cp:lastModifiedBy>admin</cp:lastModifiedBy>
  <cp:revision>38</cp:revision>
  <dcterms:created xsi:type="dcterms:W3CDTF">2007-04-16T17:22:23Z</dcterms:created>
  <dcterms:modified xsi:type="dcterms:W3CDTF">2019-02-22T05:38:11Z</dcterms:modified>
</cp:coreProperties>
</file>