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9" r:id="rId3"/>
    <p:sldId id="281" r:id="rId4"/>
    <p:sldId id="282" r:id="rId5"/>
    <p:sldId id="283" r:id="rId6"/>
    <p:sldId id="285" r:id="rId7"/>
    <p:sldId id="286" r:id="rId8"/>
    <p:sldId id="287" r:id="rId9"/>
    <p:sldId id="293" r:id="rId10"/>
    <p:sldId id="288" r:id="rId11"/>
    <p:sldId id="289" r:id="rId12"/>
    <p:sldId id="290" r:id="rId13"/>
    <p:sldId id="291" r:id="rId14"/>
    <p:sldId id="292" r:id="rId15"/>
    <p:sldId id="268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2" d="100"/>
          <a:sy n="112" d="100"/>
        </p:scale>
        <p:origin x="-158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8F0F6-059D-4326-AAAB-D7391EE0957E}" type="datetimeFigureOut">
              <a:rPr lang="ru-RU" smtClean="0"/>
              <a:pPr/>
              <a:t>22.02.2019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AAF936-5CBE-4B4F-BBA7-BA7DC5E76A7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8F0F6-059D-4326-AAAB-D7391EE0957E}" type="datetimeFigureOut">
              <a:rPr lang="ru-RU" smtClean="0"/>
              <a:pPr/>
              <a:t>22.02.2019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AAF936-5CBE-4B4F-BBA7-BA7DC5E76A7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8F0F6-059D-4326-AAAB-D7391EE0957E}" type="datetimeFigureOut">
              <a:rPr lang="ru-RU" smtClean="0"/>
              <a:pPr/>
              <a:t>22.02.2019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AAF936-5CBE-4B4F-BBA7-BA7DC5E76A7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8F0F6-059D-4326-AAAB-D7391EE0957E}" type="datetimeFigureOut">
              <a:rPr lang="ru-RU" smtClean="0"/>
              <a:pPr/>
              <a:t>22.02.2019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AAF936-5CBE-4B4F-BBA7-BA7DC5E76A7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8F0F6-059D-4326-AAAB-D7391EE0957E}" type="datetimeFigureOut">
              <a:rPr lang="ru-RU" smtClean="0"/>
              <a:pPr/>
              <a:t>22.02.2019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AAF936-5CBE-4B4F-BBA7-BA7DC5E76A7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8F0F6-059D-4326-AAAB-D7391EE0957E}" type="datetimeFigureOut">
              <a:rPr lang="ru-RU" smtClean="0"/>
              <a:pPr/>
              <a:t>22.02.2019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AAF936-5CBE-4B4F-BBA7-BA7DC5E76A7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8F0F6-059D-4326-AAAB-D7391EE0957E}" type="datetimeFigureOut">
              <a:rPr lang="ru-RU" smtClean="0"/>
              <a:pPr/>
              <a:t>22.02.2019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AAF936-5CBE-4B4F-BBA7-BA7DC5E76A7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8F0F6-059D-4326-AAAB-D7391EE0957E}" type="datetimeFigureOut">
              <a:rPr lang="ru-RU" smtClean="0"/>
              <a:pPr/>
              <a:t>22.02.2019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AAF936-5CBE-4B4F-BBA7-BA7DC5E76A7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8F0F6-059D-4326-AAAB-D7391EE0957E}" type="datetimeFigureOut">
              <a:rPr lang="ru-RU" smtClean="0"/>
              <a:pPr/>
              <a:t>22.02.2019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AAF936-5CBE-4B4F-BBA7-BA7DC5E76A7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8F0F6-059D-4326-AAAB-D7391EE0957E}" type="datetimeFigureOut">
              <a:rPr lang="ru-RU" smtClean="0"/>
              <a:pPr/>
              <a:t>22.02.2019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AAF936-5CBE-4B4F-BBA7-BA7DC5E76A7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8F0F6-059D-4326-AAAB-D7391EE0957E}" type="datetimeFigureOut">
              <a:rPr lang="ru-RU" smtClean="0"/>
              <a:pPr/>
              <a:t>22.02.2019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AAF936-5CBE-4B4F-BBA7-BA7DC5E76A7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98F0F6-059D-4326-AAAB-D7391EE0957E}" type="datetimeFigureOut">
              <a:rPr lang="ru-RU" smtClean="0"/>
              <a:pPr/>
              <a:t>22.02.2019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AAF936-5CBE-4B4F-BBA7-BA7DC5E76A7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4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70135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1340768"/>
            <a:ext cx="7772400" cy="3414241"/>
          </a:xfrm>
        </p:spPr>
        <p:txBody>
          <a:bodyPr>
            <a:normAutofit/>
          </a:bodyPr>
          <a:lstStyle/>
          <a:p>
            <a:r>
              <a:rPr lang="ru-RU" sz="1800" b="1" dirty="0"/>
              <a:t>МУНИЦИПАЛЬНОЕ ДОШКОЛЬНОЕ </a:t>
            </a:r>
            <a:r>
              <a:rPr lang="ru-RU" sz="1800" b="1" dirty="0" smtClean="0"/>
              <a:t>ОБРАЗОВАТЕЛЬНОЕ</a:t>
            </a:r>
            <a:br>
              <a:rPr lang="ru-RU" sz="1800" b="1" dirty="0" smtClean="0"/>
            </a:br>
            <a:r>
              <a:rPr lang="ru-RU" sz="1800" b="1" dirty="0" smtClean="0"/>
              <a:t> УЧРЕЖДЕНИЕ «ДЕТСКИЙ САД №7» Г.ВОЛЬСКА</a:t>
            </a:r>
            <a:br>
              <a:rPr lang="ru-RU" sz="1800" b="1" dirty="0" smtClean="0"/>
            </a:br>
            <a:r>
              <a:rPr lang="ru-RU" sz="1800" b="1" dirty="0" smtClean="0"/>
              <a:t/>
            </a:r>
            <a:br>
              <a:rPr lang="ru-RU" sz="1800" b="1" dirty="0" smtClean="0"/>
            </a:br>
            <a:r>
              <a:rPr lang="ru-RU" sz="1800" b="1" dirty="0" smtClean="0"/>
              <a:t/>
            </a:r>
            <a:br>
              <a:rPr lang="ru-RU" sz="1800" b="1" dirty="0" smtClean="0"/>
            </a:br>
            <a:r>
              <a:rPr lang="ru-RU" sz="2000" b="1" dirty="0" smtClean="0"/>
              <a:t/>
            </a:r>
            <a:br>
              <a:rPr lang="ru-RU" sz="2000" b="1" dirty="0" smtClean="0"/>
            </a:br>
            <a:r>
              <a:rPr lang="ru-RU" sz="4000" b="1" dirty="0" smtClean="0">
                <a:solidFill>
                  <a:srgbClr val="FF0000"/>
                </a:solidFill>
              </a:rPr>
              <a:t>Презентация проекта</a:t>
            </a:r>
            <a:br>
              <a:rPr lang="ru-RU" sz="4000" b="1" dirty="0" smtClean="0">
                <a:solidFill>
                  <a:srgbClr val="FF0000"/>
                </a:solidFill>
              </a:rPr>
            </a:br>
            <a:r>
              <a:rPr lang="ru-RU" sz="4000" b="1" dirty="0" smtClean="0">
                <a:solidFill>
                  <a:srgbClr val="FF0000"/>
                </a:solidFill>
              </a:rPr>
              <a:t>«Солнышко лучистое»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4797152"/>
            <a:ext cx="6400800" cy="841648"/>
          </a:xfrm>
        </p:spPr>
        <p:txBody>
          <a:bodyPr>
            <a:normAutofit/>
          </a:bodyPr>
          <a:lstStyle/>
          <a:p>
            <a:r>
              <a:rPr lang="ru-RU" sz="2000" dirty="0" smtClean="0">
                <a:solidFill>
                  <a:schemeClr val="tx1"/>
                </a:solidFill>
              </a:rPr>
              <a:t>Автор: воспитатель Василевская С. А.</a:t>
            </a:r>
            <a:endParaRPr lang="ru-RU" sz="20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484784"/>
            <a:ext cx="4032448" cy="720080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sz="2200" b="1" dirty="0" smtClean="0">
                <a:solidFill>
                  <a:srgbClr val="FF0000"/>
                </a:solidFill>
              </a:rPr>
              <a:t>Чтение стихотворения </a:t>
            </a:r>
            <a:r>
              <a:rPr lang="ru-RU" sz="2200" b="1" dirty="0" err="1" smtClean="0">
                <a:solidFill>
                  <a:srgbClr val="FF0000"/>
                </a:solidFill>
              </a:rPr>
              <a:t>А.Барто</a:t>
            </a:r>
            <a:r>
              <a:rPr lang="ru-RU" sz="2200" b="1" dirty="0" smtClean="0">
                <a:solidFill>
                  <a:srgbClr val="FF0000"/>
                </a:solidFill>
              </a:rPr>
              <a:t> </a:t>
            </a:r>
            <a:br>
              <a:rPr lang="ru-RU" sz="2200" b="1" dirty="0" smtClean="0">
                <a:solidFill>
                  <a:srgbClr val="FF0000"/>
                </a:solidFill>
              </a:rPr>
            </a:br>
            <a:r>
              <a:rPr lang="ru-RU" sz="2200" b="1" dirty="0" smtClean="0">
                <a:solidFill>
                  <a:srgbClr val="FF0000"/>
                </a:solidFill>
              </a:rPr>
              <a:t>«Светит солнышко в окошко»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pic>
        <p:nvPicPr>
          <p:cNvPr id="5" name="Содержимое 4" descr="IMG_1046.JPG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" y="2348706"/>
            <a:ext cx="4038600" cy="3028950"/>
          </a:xfrm>
        </p:spPr>
      </p:pic>
      <p:pic>
        <p:nvPicPr>
          <p:cNvPr id="6" name="Содержимое 5" descr="IMG_1082.JPG"/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8200" y="2348706"/>
            <a:ext cx="4038600" cy="3028950"/>
          </a:xfrm>
        </p:spPr>
      </p:pic>
      <p:sp>
        <p:nvSpPr>
          <p:cNvPr id="7" name="Прямоугольник 6"/>
          <p:cNvSpPr/>
          <p:nvPr/>
        </p:nvSpPr>
        <p:spPr>
          <a:xfrm>
            <a:off x="4644008" y="1484784"/>
            <a:ext cx="403244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</a:rPr>
              <a:t>Игра «Передай солнышко»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1412776"/>
            <a:ext cx="3816424" cy="792088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sz="2200" b="1" dirty="0" smtClean="0">
                <a:solidFill>
                  <a:srgbClr val="FF0000"/>
                </a:solidFill>
              </a:rPr>
              <a:t> Художественное творчество </a:t>
            </a:r>
            <a:br>
              <a:rPr lang="ru-RU" sz="2200" b="1" dirty="0" smtClean="0">
                <a:solidFill>
                  <a:srgbClr val="FF0000"/>
                </a:solidFill>
              </a:rPr>
            </a:br>
            <a:r>
              <a:rPr lang="ru-RU" sz="2200" b="1" dirty="0" smtClean="0">
                <a:solidFill>
                  <a:srgbClr val="FF0000"/>
                </a:solidFill>
              </a:rPr>
              <a:t>«Нарисуй солнышку лучики» 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pic>
        <p:nvPicPr>
          <p:cNvPr id="5" name="Содержимое 4" descr="IMG_1046.JPG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707570" y="2612910"/>
            <a:ext cx="3840427" cy="2880320"/>
          </a:xfrm>
        </p:spPr>
      </p:pic>
      <p:pic>
        <p:nvPicPr>
          <p:cNvPr id="6" name="Содержимое 5" descr="IMG_1082.JPG"/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8200" y="2348706"/>
            <a:ext cx="4038600" cy="3028950"/>
          </a:xfrm>
        </p:spPr>
      </p:pic>
      <p:sp>
        <p:nvSpPr>
          <p:cNvPr id="7" name="Прямоугольник 6"/>
          <p:cNvSpPr/>
          <p:nvPr/>
        </p:nvSpPr>
        <p:spPr>
          <a:xfrm>
            <a:off x="5436096" y="1556792"/>
            <a:ext cx="256647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</a:rPr>
              <a:t>Рисунки на асфальте.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96752"/>
            <a:ext cx="8229600" cy="1138138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sz="2200" b="1" dirty="0" smtClean="0">
                <a:solidFill>
                  <a:srgbClr val="FF0000"/>
                </a:solidFill>
              </a:rPr>
              <a:t>Игра «Собери солнышко»</a:t>
            </a:r>
            <a:r>
              <a:rPr lang="ru-RU" sz="2200" b="1" dirty="0" smtClean="0"/>
              <a:t/>
            </a:r>
            <a:br>
              <a:rPr lang="ru-RU" sz="2200" b="1" dirty="0" smtClean="0"/>
            </a:br>
            <a:endParaRPr lang="ru-RU" sz="2200" dirty="0"/>
          </a:p>
        </p:txBody>
      </p:sp>
      <p:pic>
        <p:nvPicPr>
          <p:cNvPr id="5" name="Содержимое 4" descr="IMG_1046.JPG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970831" y="2637681"/>
            <a:ext cx="4038600" cy="3028950"/>
          </a:xfrm>
        </p:spPr>
      </p:pic>
      <p:pic>
        <p:nvPicPr>
          <p:cNvPr id="6" name="Содержимое 5" descr="IMG_1082.JPG"/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8200" y="2348706"/>
            <a:ext cx="4038600" cy="302895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64704"/>
            <a:ext cx="8229600" cy="652934"/>
          </a:xfrm>
        </p:spPr>
        <p:txBody>
          <a:bodyPr>
            <a:normAutofit fontScale="90000"/>
          </a:bodyPr>
          <a:lstStyle/>
          <a:p>
            <a:r>
              <a:rPr lang="ru-RU" sz="2200" b="1" dirty="0" smtClean="0">
                <a:solidFill>
                  <a:srgbClr val="FF0000"/>
                </a:solidFill>
              </a:rPr>
              <a:t>Информация для родителей  о закаливание</a:t>
            </a:r>
            <a:br>
              <a:rPr lang="ru-RU" sz="2200" b="1" dirty="0" smtClean="0">
                <a:solidFill>
                  <a:srgbClr val="FF0000"/>
                </a:solidFill>
              </a:rPr>
            </a:br>
            <a:r>
              <a:rPr lang="ru-RU" sz="2200" b="1" dirty="0" smtClean="0">
                <a:solidFill>
                  <a:srgbClr val="FF0000"/>
                </a:solidFill>
              </a:rPr>
              <a:t>«Солнечные ванны»</a:t>
            </a:r>
            <a:endParaRPr lang="ru-RU" dirty="0"/>
          </a:p>
        </p:txBody>
      </p:sp>
      <p:pic>
        <p:nvPicPr>
          <p:cNvPr id="4" name="Содержимое 3" descr="slide_7 (2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835696" y="1412776"/>
            <a:ext cx="5256584" cy="496507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64704"/>
            <a:ext cx="8229600" cy="652934"/>
          </a:xfrm>
        </p:spPr>
        <p:txBody>
          <a:bodyPr>
            <a:normAutofit fontScale="90000"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Заключительный этап </a:t>
            </a:r>
            <a:br>
              <a:rPr lang="ru-RU" sz="2400" b="1" dirty="0" smtClean="0">
                <a:solidFill>
                  <a:srgbClr val="FF0000"/>
                </a:solidFill>
              </a:rPr>
            </a:br>
            <a:r>
              <a:rPr lang="ru-RU" sz="2400" b="1" dirty="0" smtClean="0">
                <a:solidFill>
                  <a:srgbClr val="FF0000"/>
                </a:solidFill>
              </a:rPr>
              <a:t>«Совместное творчество  воспитателя и ребенка».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4" name="Содержимое 3" descr="slide_7 (2)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5616" y="2204864"/>
            <a:ext cx="4896544" cy="3672408"/>
          </a:xfrm>
        </p:spPr>
      </p:pic>
      <p:pic>
        <p:nvPicPr>
          <p:cNvPr id="5" name="Рисунок 4" descr="IMG_1098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1556792"/>
            <a:ext cx="2016223" cy="1512168"/>
          </a:xfrm>
          <a:prstGeom prst="rect">
            <a:avLst/>
          </a:prstGeom>
        </p:spPr>
      </p:pic>
      <p:pic>
        <p:nvPicPr>
          <p:cNvPr id="6" name="Рисунок 5" descr="IMG_1099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08104" y="1484784"/>
            <a:ext cx="2880320" cy="2160240"/>
          </a:xfrm>
          <a:prstGeom prst="rect">
            <a:avLst/>
          </a:prstGeom>
        </p:spPr>
      </p:pic>
      <p:pic>
        <p:nvPicPr>
          <p:cNvPr id="7" name="Рисунок 6" descr="IMG_1100.JP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92080" y="4221088"/>
            <a:ext cx="2448272" cy="183620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4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87624" y="1628800"/>
            <a:ext cx="6768752" cy="4824536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764704"/>
            <a:ext cx="8229600" cy="1143000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Спасибо за внимание!</a:t>
            </a:r>
            <a:endParaRPr lang="ru-RU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Рамка детская 2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7664" y="836712"/>
            <a:ext cx="6408712" cy="1354162"/>
          </a:xfrm>
        </p:spPr>
        <p:txBody>
          <a:bodyPr>
            <a:normAutofit/>
          </a:bodyPr>
          <a:lstStyle/>
          <a:p>
            <a:r>
              <a:rPr lang="ru-RU" sz="3600" b="1" dirty="0" smtClean="0"/>
              <a:t>  </a:t>
            </a:r>
            <a:endParaRPr lang="ru-RU" sz="36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1979712" y="547244"/>
            <a:ext cx="5400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4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755576" y="1988840"/>
            <a:ext cx="784887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400" b="1" dirty="0">
                <a:solidFill>
                  <a:srgbClr val="FF0000"/>
                </a:solidFill>
              </a:rPr>
              <a:t>Тип </a:t>
            </a:r>
            <a:r>
              <a:rPr lang="ru-RU" sz="2400" b="1" dirty="0" smtClean="0">
                <a:solidFill>
                  <a:srgbClr val="FF0000"/>
                </a:solidFill>
              </a:rPr>
              <a:t>проекта: </a:t>
            </a:r>
            <a:r>
              <a:rPr lang="ru-RU" sz="2400" b="1" dirty="0" smtClean="0"/>
              <a:t>информационно-исследовательский</a:t>
            </a:r>
          </a:p>
          <a:p>
            <a:pPr>
              <a:lnSpc>
                <a:spcPct val="150000"/>
              </a:lnSpc>
            </a:pPr>
            <a:r>
              <a:rPr lang="ru-RU" sz="2400" b="1" dirty="0" smtClean="0">
                <a:solidFill>
                  <a:srgbClr val="FF0000"/>
                </a:solidFill>
              </a:rPr>
              <a:t>Участники: </a:t>
            </a:r>
            <a:r>
              <a:rPr lang="ru-RU" sz="2400" b="1" dirty="0" smtClean="0"/>
              <a:t>дети второй младшей группы, родители</a:t>
            </a:r>
            <a:r>
              <a:rPr lang="ru-RU" sz="2400" b="1" dirty="0"/>
              <a:t/>
            </a:r>
            <a:br>
              <a:rPr lang="ru-RU" sz="2400" b="1" dirty="0"/>
            </a:br>
            <a:r>
              <a:rPr lang="ru-RU" sz="2400" b="1" dirty="0">
                <a:solidFill>
                  <a:srgbClr val="FF0000"/>
                </a:solidFill>
              </a:rPr>
              <a:t>Продолжительность проекта: </a:t>
            </a:r>
            <a:r>
              <a:rPr lang="ru-RU" sz="2400" b="1" dirty="0"/>
              <a:t>краткосрочный </a:t>
            </a:r>
            <a:r>
              <a:rPr lang="ru-RU" sz="2400" b="1" dirty="0" smtClean="0"/>
              <a:t>(</a:t>
            </a:r>
            <a:r>
              <a:rPr lang="ru-RU" sz="2400" b="1" dirty="0"/>
              <a:t>2 недели</a:t>
            </a:r>
            <a:r>
              <a:rPr lang="ru-RU" sz="2400" b="1" dirty="0" smtClean="0"/>
              <a:t>)</a:t>
            </a:r>
          </a:p>
          <a:p>
            <a:pPr>
              <a:lnSpc>
                <a:spcPct val="150000"/>
              </a:lnSpc>
            </a:pPr>
            <a:r>
              <a:rPr lang="ru-RU" sz="2400" b="1" dirty="0" smtClean="0">
                <a:solidFill>
                  <a:srgbClr val="FF0000"/>
                </a:solidFill>
              </a:rPr>
              <a:t>Основное направление: </a:t>
            </a:r>
            <a:r>
              <a:rPr lang="ru-RU" sz="2400" b="1" dirty="0" smtClean="0"/>
              <a:t>познавательное развитие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Рамка детская 2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7664" y="836712"/>
            <a:ext cx="6408712" cy="1354162"/>
          </a:xfrm>
        </p:spPr>
        <p:txBody>
          <a:bodyPr>
            <a:normAutofit/>
          </a:bodyPr>
          <a:lstStyle/>
          <a:p>
            <a:r>
              <a:rPr lang="ru-RU" sz="3600" b="1" dirty="0" smtClean="0"/>
              <a:t> </a:t>
            </a:r>
            <a:endParaRPr lang="ru-RU" sz="3600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475656" y="951398"/>
            <a:ext cx="6480720" cy="50353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b="1" dirty="0">
                <a:solidFill>
                  <a:srgbClr val="FF0000"/>
                </a:solidFill>
              </a:rPr>
              <a:t>Цель проекта: </a:t>
            </a:r>
            <a:r>
              <a:rPr lang="ru-RU" b="1" dirty="0"/>
              <a:t>Формирование у детей активного словаря через организацию разных видов деятельности: игровой,  познавательной, продуктивной. </a:t>
            </a:r>
          </a:p>
          <a:p>
            <a:pPr>
              <a:lnSpc>
                <a:spcPct val="150000"/>
              </a:lnSpc>
            </a:pPr>
            <a:r>
              <a:rPr lang="ru-RU" b="1" dirty="0">
                <a:solidFill>
                  <a:srgbClr val="FF0000"/>
                </a:solidFill>
              </a:rPr>
              <a:t>Задачи проекта:</a:t>
            </a:r>
          </a:p>
          <a:p>
            <a:pPr>
              <a:lnSpc>
                <a:spcPct val="150000"/>
              </a:lnSpc>
            </a:pPr>
            <a:r>
              <a:rPr lang="ru-RU" b="1" dirty="0"/>
              <a:t>1. Дать детям элементарные представления  о природном объекте – солнце, его влиянии на окружающий мир.</a:t>
            </a:r>
          </a:p>
          <a:p>
            <a:pPr>
              <a:lnSpc>
                <a:spcPct val="150000"/>
              </a:lnSpc>
            </a:pPr>
            <a:r>
              <a:rPr lang="ru-RU" b="1" dirty="0"/>
              <a:t>2. Формировать познавательную активность детей при проведении экспериментов, наблюдений.</a:t>
            </a:r>
          </a:p>
          <a:p>
            <a:pPr>
              <a:lnSpc>
                <a:spcPct val="150000"/>
              </a:lnSpc>
            </a:pPr>
            <a:r>
              <a:rPr lang="ru-RU" b="1" dirty="0"/>
              <a:t>3.Развивать навыки работы карандашом.</a:t>
            </a:r>
          </a:p>
          <a:p>
            <a:pPr>
              <a:lnSpc>
                <a:spcPct val="150000"/>
              </a:lnSpc>
            </a:pPr>
            <a:r>
              <a:rPr lang="ru-RU" b="1" dirty="0"/>
              <a:t>4. Обогатить словарный запас детей по данной теме. </a:t>
            </a:r>
          </a:p>
          <a:p>
            <a:pPr>
              <a:lnSpc>
                <a:spcPct val="150000"/>
              </a:lnSpc>
            </a:pPr>
            <a:r>
              <a:rPr lang="ru-RU" b="1" dirty="0"/>
              <a:t>5.Воспитать у детей правильное отношение к поведению на солнце, к правилам </a:t>
            </a:r>
            <a:r>
              <a:rPr lang="ru-RU" b="1" dirty="0" smtClean="0"/>
              <a:t>безопасности.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Рамка детская 2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7664" y="836711"/>
            <a:ext cx="6408712" cy="864097"/>
          </a:xfrm>
        </p:spPr>
        <p:txBody>
          <a:bodyPr>
            <a:noAutofit/>
          </a:bodyPr>
          <a:lstStyle/>
          <a:p>
            <a:pPr marL="342900" indent="-342900"/>
            <a:r>
              <a:rPr lang="ru-RU" sz="3200" b="1" dirty="0" smtClean="0">
                <a:solidFill>
                  <a:srgbClr val="FF0000"/>
                </a:solidFill>
              </a:rPr>
              <a:t>Этапы проекта</a:t>
            </a:r>
            <a:endParaRPr lang="ru-RU" sz="32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755576" y="1556792"/>
            <a:ext cx="7848872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ru-RU" sz="1600" b="1" u="sng" dirty="0" smtClean="0">
                <a:solidFill>
                  <a:srgbClr val="FF0000"/>
                </a:solidFill>
              </a:rPr>
              <a:t>Подготовительный</a:t>
            </a:r>
            <a:r>
              <a:rPr lang="ru-RU" sz="1600" u="sng" dirty="0" smtClean="0"/>
              <a:t/>
            </a:r>
            <a:br>
              <a:rPr lang="ru-RU" sz="1600" u="sng" dirty="0" smtClean="0"/>
            </a:br>
            <a:r>
              <a:rPr lang="ru-RU" sz="1600" b="1" dirty="0" smtClean="0"/>
              <a:t>планирование работы над проектом</a:t>
            </a:r>
            <a:br>
              <a:rPr lang="ru-RU" sz="1600" b="1" dirty="0" smtClean="0"/>
            </a:br>
            <a:r>
              <a:rPr lang="ru-RU" sz="1600" b="1" dirty="0" smtClean="0"/>
              <a:t> подбор художественной литературы, картинок, иллюстраций</a:t>
            </a:r>
            <a:br>
              <a:rPr lang="ru-RU" sz="1600" b="1" dirty="0" smtClean="0"/>
            </a:br>
            <a:r>
              <a:rPr lang="ru-RU" sz="1600" b="1" dirty="0" smtClean="0"/>
              <a:t>подготовка атрибутов к играм. </a:t>
            </a:r>
          </a:p>
          <a:p>
            <a:pPr marL="342900" indent="-342900">
              <a:buAutoNum type="arabicPeriod"/>
            </a:pPr>
            <a:r>
              <a:rPr lang="ru-RU" sz="1600" b="1" u="sng" dirty="0" smtClean="0">
                <a:solidFill>
                  <a:srgbClr val="FF0000"/>
                </a:solidFill>
              </a:rPr>
              <a:t>Основной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ru-RU" sz="1600" b="1" dirty="0" smtClean="0"/>
              <a:t>беседы, рассказы воспитателя, 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ru-RU" sz="1600" b="1" dirty="0" smtClean="0"/>
              <a:t>рассматривание иллюстраций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ru-RU" sz="1600" b="1" dirty="0" smtClean="0"/>
              <a:t>наблюдение, экспериментирование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ru-RU" sz="1600" b="1" dirty="0" smtClean="0"/>
              <a:t>чтение художественной литературы 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ru-RU" sz="1600" b="1" dirty="0" smtClean="0"/>
              <a:t>заучивание стихов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ru-RU" sz="1600" b="1" dirty="0" smtClean="0"/>
              <a:t>художественное творчество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ru-RU" sz="1600" b="1" dirty="0" smtClean="0"/>
              <a:t>развитие физических способностей ( комплекс гимнастики, подвижные игры)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ru-RU" sz="1600" b="1" dirty="0" smtClean="0"/>
              <a:t>офтальмологическая пауза  ( гимнастика для глаз) 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ru-RU" sz="1600" b="1" dirty="0" smtClean="0"/>
              <a:t>консультация для родителей</a:t>
            </a:r>
          </a:p>
          <a:p>
            <a:pPr marL="285750" indent="-285750"/>
            <a:r>
              <a:rPr lang="ru-RU" sz="1600" b="1" dirty="0" smtClean="0">
                <a:solidFill>
                  <a:srgbClr val="FF0000"/>
                </a:solidFill>
              </a:rPr>
              <a:t>3</a:t>
            </a:r>
            <a:r>
              <a:rPr lang="ru-RU" sz="1600" b="1" u="sng" dirty="0" smtClean="0">
                <a:solidFill>
                  <a:srgbClr val="FF0000"/>
                </a:solidFill>
              </a:rPr>
              <a:t>.   Заключительный</a:t>
            </a:r>
          </a:p>
          <a:p>
            <a:pPr marL="285750" lvl="0" indent="-285750">
              <a:buFont typeface="Arial" pitchFamily="34" charset="0"/>
              <a:buChar char="•"/>
            </a:pPr>
            <a:r>
              <a:rPr lang="ru-RU" sz="1600" b="1" dirty="0" smtClean="0"/>
              <a:t>Совместное творчество воспитателя и  ребенка плакат</a:t>
            </a:r>
          </a:p>
          <a:p>
            <a:r>
              <a:rPr lang="ru-RU" sz="1600" b="1" dirty="0" smtClean="0"/>
              <a:t> « У солнышка  теплые  ладошки»</a:t>
            </a:r>
          </a:p>
          <a:p>
            <a:pPr marL="285750" lvl="0" indent="-285750">
              <a:buFont typeface="Arial" pitchFamily="34" charset="0"/>
              <a:buChar char="•"/>
            </a:pPr>
            <a:r>
              <a:rPr lang="ru-RU" sz="1600" b="1" dirty="0" smtClean="0"/>
              <a:t> Подготовка презентации по фотографиям. реализации  проекта.</a:t>
            </a:r>
            <a:endParaRPr lang="ru-RU" sz="1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Рамка детская 2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476672"/>
            <a:ext cx="6408712" cy="864096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</a:rPr>
              <a:t> Реализация проекта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259632" y="1196752"/>
            <a:ext cx="7128792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1. Рассматривание иллюстраций с солнышком.</a:t>
            </a:r>
          </a:p>
          <a:p>
            <a:r>
              <a:rPr lang="ru-RU" sz="2000" b="1" dirty="0" smtClean="0"/>
              <a:t>2. Утренняя гимнастика «Лучистое солнышко».</a:t>
            </a:r>
          </a:p>
          <a:p>
            <a:r>
              <a:rPr lang="ru-RU" sz="2000" b="1" dirty="0" smtClean="0"/>
              <a:t>3. Физкультминутка « Я на солнышке лежу».</a:t>
            </a:r>
          </a:p>
          <a:p>
            <a:r>
              <a:rPr lang="ru-RU" sz="2000" b="1" dirty="0" smtClean="0"/>
              <a:t>4. Подвижная игра « Солнышко и дождик».</a:t>
            </a:r>
          </a:p>
          <a:p>
            <a:r>
              <a:rPr lang="ru-RU" sz="2000" b="1" dirty="0" smtClean="0"/>
              <a:t>5. Гимнастика для глаз  офтальмологическая пауза.</a:t>
            </a:r>
          </a:p>
          <a:p>
            <a:r>
              <a:rPr lang="ru-RU" sz="2000" b="1" dirty="0" smtClean="0"/>
              <a:t>6. Экспериментирование, наблюдение.</a:t>
            </a:r>
          </a:p>
          <a:p>
            <a:r>
              <a:rPr lang="ru-RU" sz="2000" b="1" dirty="0" smtClean="0"/>
              <a:t>7. Чтение стихотворения </a:t>
            </a:r>
            <a:r>
              <a:rPr lang="ru-RU" sz="2000" b="1" dirty="0" err="1" smtClean="0"/>
              <a:t>А.Барто</a:t>
            </a:r>
            <a:r>
              <a:rPr lang="ru-RU" sz="2000" b="1" dirty="0" smtClean="0"/>
              <a:t> </a:t>
            </a:r>
          </a:p>
          <a:p>
            <a:r>
              <a:rPr lang="ru-RU" sz="2000" b="1" dirty="0" smtClean="0"/>
              <a:t>«Светит солнышко в окошко».</a:t>
            </a:r>
          </a:p>
          <a:p>
            <a:r>
              <a:rPr lang="ru-RU" sz="2000" b="1" dirty="0" smtClean="0"/>
              <a:t>8. Игра «Передай солнышко».</a:t>
            </a:r>
          </a:p>
          <a:p>
            <a:r>
              <a:rPr lang="ru-RU" sz="2000" b="1" dirty="0" smtClean="0"/>
              <a:t>9. Художественное творчество «Нарисуй солнышку лучики».</a:t>
            </a:r>
          </a:p>
          <a:p>
            <a:r>
              <a:rPr lang="ru-RU" sz="2000" b="1" dirty="0" smtClean="0"/>
              <a:t>10. Рисунки на асфальте.</a:t>
            </a:r>
          </a:p>
          <a:p>
            <a:r>
              <a:rPr lang="ru-RU" sz="2000" b="1" dirty="0" smtClean="0"/>
              <a:t>11. Игра «Собери солнышко».</a:t>
            </a:r>
          </a:p>
          <a:p>
            <a:r>
              <a:rPr lang="ru-RU" sz="2000" b="1" dirty="0" smtClean="0"/>
              <a:t>12. Информация для родителей  о закаливание</a:t>
            </a:r>
          </a:p>
          <a:p>
            <a:r>
              <a:rPr lang="ru-RU" sz="2000" b="1" dirty="0" smtClean="0"/>
              <a:t>«Солнечные ванны».</a:t>
            </a:r>
          </a:p>
          <a:p>
            <a:r>
              <a:rPr lang="ru-RU" sz="2000" b="1" dirty="0" smtClean="0"/>
              <a:t>13. Заключительный этап «Совместное творчество  воспитателя и ребенка».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96752"/>
            <a:ext cx="8229600" cy="1138138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sz="2200" b="1" dirty="0" smtClean="0">
                <a:solidFill>
                  <a:srgbClr val="FF0000"/>
                </a:solidFill>
              </a:rPr>
              <a:t>Рассматривание иллюстраций с солнышком</a:t>
            </a:r>
            <a:r>
              <a:rPr lang="ru-RU" sz="2200" b="1" dirty="0" smtClean="0"/>
              <a:t/>
            </a:r>
            <a:br>
              <a:rPr lang="ru-RU" sz="2200" b="1" dirty="0" smtClean="0"/>
            </a:br>
            <a:endParaRPr lang="ru-RU" sz="2200" dirty="0"/>
          </a:p>
        </p:txBody>
      </p:sp>
      <p:pic>
        <p:nvPicPr>
          <p:cNvPr id="5" name="Содержимое 4" descr="IMG_1046.JPG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" y="2348706"/>
            <a:ext cx="4038600" cy="3028950"/>
          </a:xfrm>
        </p:spPr>
      </p:pic>
      <p:pic>
        <p:nvPicPr>
          <p:cNvPr id="6" name="Содержимое 5" descr="IMG_1082.JPG"/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8200" y="2348706"/>
            <a:ext cx="4038600" cy="302895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96752"/>
            <a:ext cx="4032448" cy="1138138"/>
          </a:xfrm>
        </p:spPr>
        <p:txBody>
          <a:bodyPr>
            <a:norm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</a:rPr>
              <a:t>Утренняя гимнастика </a:t>
            </a:r>
            <a:br>
              <a:rPr lang="ru-RU" sz="2000" b="1" dirty="0" smtClean="0">
                <a:solidFill>
                  <a:srgbClr val="FF0000"/>
                </a:solidFill>
              </a:rPr>
            </a:br>
            <a:r>
              <a:rPr lang="ru-RU" sz="2000" b="1" dirty="0" smtClean="0">
                <a:solidFill>
                  <a:srgbClr val="FF0000"/>
                </a:solidFill>
              </a:rPr>
              <a:t>«Лучистое солнышко»</a:t>
            </a:r>
            <a:endParaRPr lang="ru-RU" sz="2000" dirty="0">
              <a:solidFill>
                <a:srgbClr val="FF0000"/>
              </a:solidFill>
            </a:endParaRPr>
          </a:p>
        </p:txBody>
      </p:sp>
      <p:pic>
        <p:nvPicPr>
          <p:cNvPr id="5" name="Содержимое 4" descr="IMG_1046.JPG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" y="2348706"/>
            <a:ext cx="4038600" cy="3028950"/>
          </a:xfrm>
        </p:spPr>
      </p:pic>
      <p:pic>
        <p:nvPicPr>
          <p:cNvPr id="6" name="Содержимое 5" descr="IMG_1082.JPG"/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8200" y="2348706"/>
            <a:ext cx="4038600" cy="3028950"/>
          </a:xfrm>
        </p:spPr>
      </p:pic>
      <p:sp>
        <p:nvSpPr>
          <p:cNvPr id="7" name="Прямоугольник 6"/>
          <p:cNvSpPr/>
          <p:nvPr/>
        </p:nvSpPr>
        <p:spPr>
          <a:xfrm>
            <a:off x="4644008" y="1412776"/>
            <a:ext cx="403244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</a:rPr>
              <a:t>Физкультминутка </a:t>
            </a:r>
          </a:p>
          <a:p>
            <a:pPr algn="ctr"/>
            <a:r>
              <a:rPr lang="ru-RU" sz="2000" b="1" dirty="0" smtClean="0">
                <a:solidFill>
                  <a:srgbClr val="FF0000"/>
                </a:solidFill>
              </a:rPr>
              <a:t>«Я на солнышке лежу»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412776"/>
            <a:ext cx="3960440" cy="792088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sz="2200" b="1" dirty="0" smtClean="0">
                <a:solidFill>
                  <a:srgbClr val="FF0000"/>
                </a:solidFill>
              </a:rPr>
              <a:t>Подвижная игра </a:t>
            </a:r>
            <a:br>
              <a:rPr lang="ru-RU" sz="2200" b="1" dirty="0" smtClean="0">
                <a:solidFill>
                  <a:srgbClr val="FF0000"/>
                </a:solidFill>
              </a:rPr>
            </a:br>
            <a:r>
              <a:rPr lang="ru-RU" sz="2200" b="1" dirty="0" smtClean="0">
                <a:solidFill>
                  <a:srgbClr val="FF0000"/>
                </a:solidFill>
              </a:rPr>
              <a:t>«Солнышко и дождик»</a:t>
            </a:r>
            <a:r>
              <a:rPr lang="ru-RU" sz="2200" b="1" dirty="0" smtClean="0"/>
              <a:t/>
            </a:r>
            <a:br>
              <a:rPr lang="ru-RU" sz="2200" b="1" dirty="0" smtClean="0"/>
            </a:br>
            <a:endParaRPr lang="ru-RU" sz="2200" dirty="0"/>
          </a:p>
        </p:txBody>
      </p:sp>
      <p:pic>
        <p:nvPicPr>
          <p:cNvPr id="5" name="Содержимое 4" descr="IMG_1046.JPG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" y="2348706"/>
            <a:ext cx="4038600" cy="3028950"/>
          </a:xfrm>
        </p:spPr>
      </p:pic>
      <p:pic>
        <p:nvPicPr>
          <p:cNvPr id="6" name="Содержимое 5" descr="IMG_1082.JPG"/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8200" y="2348706"/>
            <a:ext cx="4038600" cy="3028950"/>
          </a:xfrm>
        </p:spPr>
      </p:pic>
      <p:sp>
        <p:nvSpPr>
          <p:cNvPr id="7" name="Прямоугольник 6"/>
          <p:cNvSpPr/>
          <p:nvPr/>
        </p:nvSpPr>
        <p:spPr>
          <a:xfrm>
            <a:off x="4644008" y="1556792"/>
            <a:ext cx="403244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</a:rPr>
              <a:t>Гимнастика для глаз  офтальмологическая пауза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1412776"/>
            <a:ext cx="3744416" cy="792088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 </a:t>
            </a:r>
            <a:r>
              <a:rPr lang="ru-RU" sz="2000" b="1" dirty="0" smtClean="0">
                <a:solidFill>
                  <a:srgbClr val="FF0000"/>
                </a:solidFill>
              </a:rPr>
              <a:t>Экспериментирование – греем воду на солнце.</a:t>
            </a:r>
            <a:endParaRPr lang="ru-RU" sz="2000" dirty="0">
              <a:solidFill>
                <a:srgbClr val="FF0000"/>
              </a:solidFill>
            </a:endParaRPr>
          </a:p>
        </p:txBody>
      </p:sp>
      <p:pic>
        <p:nvPicPr>
          <p:cNvPr id="5" name="Содержимое 4" descr="IMG_1046.JPG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1600" y="2276872"/>
            <a:ext cx="4038600" cy="3028950"/>
          </a:xfrm>
        </p:spPr>
      </p:pic>
      <p:pic>
        <p:nvPicPr>
          <p:cNvPr id="6" name="Содержимое 5" descr="IMG_1082.JPG"/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64088" y="2276872"/>
            <a:ext cx="2887244" cy="3028950"/>
          </a:xfrm>
        </p:spPr>
      </p:pic>
      <p:sp>
        <p:nvSpPr>
          <p:cNvPr id="8" name="Прямоугольник 7"/>
          <p:cNvSpPr/>
          <p:nvPr/>
        </p:nvSpPr>
        <p:spPr>
          <a:xfrm>
            <a:off x="5076056" y="1484784"/>
            <a:ext cx="36004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</a:rPr>
              <a:t>Наблюдение за солнечным лучиком.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484</TotalTime>
  <Words>263</Words>
  <Application>Microsoft Office PowerPoint</Application>
  <PresentationFormat>Экран (4:3)</PresentationFormat>
  <Paragraphs>62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МУНИЦИПАЛЬНОЕ ДОШКОЛЬНОЕ ОБРАЗОВАТЕЛЬНОЕ  УЧРЕЖДЕНИЕ «ДЕТСКИЙ САД №7» Г.ВОЛЬСКА    Презентация проекта «Солнышко лучистое»</vt:lpstr>
      <vt:lpstr>  </vt:lpstr>
      <vt:lpstr> </vt:lpstr>
      <vt:lpstr>Этапы проекта</vt:lpstr>
      <vt:lpstr> Реализация проекта</vt:lpstr>
      <vt:lpstr> Рассматривание иллюстраций с солнышком </vt:lpstr>
      <vt:lpstr>Утренняя гимнастика  «Лучистое солнышко»</vt:lpstr>
      <vt:lpstr> Подвижная игра  «Солнышко и дождик» </vt:lpstr>
      <vt:lpstr> Экспериментирование – греем воду на солнце.</vt:lpstr>
      <vt:lpstr> Чтение стихотворения А.Барто  «Светит солнышко в окошко» </vt:lpstr>
      <vt:lpstr>  Художественное творчество  «Нарисуй солнышку лучики»  </vt:lpstr>
      <vt:lpstr> Игра «Собери солнышко» </vt:lpstr>
      <vt:lpstr>Информация для родителей  о закаливание «Солнечные ванны»</vt:lpstr>
      <vt:lpstr>Заключительный этап  «Совместное творчество  воспитателя и ребенка».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Мастер-класс</dc:title>
  <dc:creator>kortes555@yandex.ru</dc:creator>
  <cp:lastModifiedBy>Пользователь</cp:lastModifiedBy>
  <cp:revision>68</cp:revision>
  <dcterms:created xsi:type="dcterms:W3CDTF">2017-02-11T10:15:30Z</dcterms:created>
  <dcterms:modified xsi:type="dcterms:W3CDTF">2019-02-22T14:59:20Z</dcterms:modified>
</cp:coreProperties>
</file>