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305" r:id="rId2"/>
    <p:sldId id="313" r:id="rId3"/>
    <p:sldId id="314" r:id="rId4"/>
    <p:sldId id="278" r:id="rId5"/>
    <p:sldId id="279" r:id="rId6"/>
    <p:sldId id="280" r:id="rId7"/>
    <p:sldId id="282" r:id="rId8"/>
    <p:sldId id="284" r:id="rId9"/>
    <p:sldId id="285" r:id="rId10"/>
    <p:sldId id="286" r:id="rId11"/>
    <p:sldId id="287" r:id="rId12"/>
    <p:sldId id="288" r:id="rId13"/>
    <p:sldId id="310" r:id="rId14"/>
    <p:sldId id="290" r:id="rId15"/>
    <p:sldId id="291" r:id="rId16"/>
    <p:sldId id="289" r:id="rId17"/>
    <p:sldId id="311" r:id="rId18"/>
    <p:sldId id="293" r:id="rId19"/>
    <p:sldId id="295" r:id="rId20"/>
    <p:sldId id="316" r:id="rId21"/>
    <p:sldId id="315" r:id="rId22"/>
    <p:sldId id="292" r:id="rId23"/>
    <p:sldId id="296" r:id="rId24"/>
    <p:sldId id="303" r:id="rId25"/>
    <p:sldId id="304" r:id="rId26"/>
    <p:sldId id="283" r:id="rId27"/>
    <p:sldId id="281" r:id="rId28"/>
    <p:sldId id="308" r:id="rId29"/>
    <p:sldId id="309" r:id="rId30"/>
    <p:sldId id="317" r:id="rId31"/>
    <p:sldId id="302" r:id="rId32"/>
    <p:sldId id="312" r:id="rId33"/>
    <p:sldId id="294" r:id="rId34"/>
    <p:sldId id="306" r:id="rId35"/>
    <p:sldId id="307" r:id="rId3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392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EEB93931-C002-4E48-BFB1-A973A00DF7E3}" type="datetimeFigureOut">
              <a:rPr lang="ru-RU" smtClean="0"/>
              <a:pPr>
                <a:defRPr/>
              </a:pPr>
              <a:t>22.02.2019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557B8938-8436-4834-B4DF-DF6F815F315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med">
    <p:circl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AF8BE87E-9646-4305-B077-C5CFD5E82840}" type="datetimeFigureOut">
              <a:rPr lang="ru-RU" smtClean="0"/>
              <a:pPr>
                <a:defRPr/>
              </a:pPr>
              <a:t>22.02.2019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E1E045F8-9A04-4D2F-9534-75C2AAB0B5D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38D2563F-3D3F-42B5-8E43-6E4CDBE1B78E}" type="datetimeFigureOut">
              <a:rPr lang="ru-RU" smtClean="0"/>
              <a:pPr>
                <a:defRPr/>
              </a:pPr>
              <a:t>22.02.2019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0520F405-78E4-4578-BEB1-51070D686E0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A8339546-1D3C-4C0E-A365-D5B6B7C77664}" type="datetimeFigureOut">
              <a:rPr lang="ru-RU" smtClean="0"/>
              <a:pPr>
                <a:defRPr/>
              </a:pPr>
              <a:t>22.02.2019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3E027582-3B9B-4A20-A91B-2B3D1BE0F5E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AC40F85C-0481-4EB3-9E14-8CB5DB3C79C0}" type="datetimeFigureOut">
              <a:rPr lang="ru-RU" smtClean="0"/>
              <a:pPr>
                <a:defRPr/>
              </a:pPr>
              <a:t>22.02.2019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DF674E2D-EA3A-4A90-ABB6-73B9D0FF08A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med">
    <p:circl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D99D457F-1B58-4DF7-841B-BE04C8CCC1D1}" type="datetimeFigureOut">
              <a:rPr lang="ru-RU" smtClean="0"/>
              <a:pPr>
                <a:defRPr/>
              </a:pPr>
              <a:t>22.02.2019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E1874B0D-73BD-4454-A0CC-A2B63D1D4D1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CF0ACE88-D61E-45F7-90F0-CCAD2484F290}" type="datetimeFigureOut">
              <a:rPr lang="ru-RU" smtClean="0"/>
              <a:pPr>
                <a:defRPr/>
              </a:pPr>
              <a:t>22.02.2019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B44B8B31-3A55-4F90-86DA-7FF9F4EEFEF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47DB9283-990F-4F50-BEC4-E2219FC24E0A}" type="datetimeFigureOut">
              <a:rPr lang="ru-RU" smtClean="0"/>
              <a:pPr>
                <a:defRPr/>
              </a:pPr>
              <a:t>22.02.2019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51634D88-FE17-481D-A914-DB3FBBE9637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675DABD4-A138-4BE5-B5F4-62066BE9531E}" type="datetimeFigureOut">
              <a:rPr lang="ru-RU" smtClean="0"/>
              <a:pPr>
                <a:defRPr/>
              </a:pPr>
              <a:t>22.02.2019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1086F032-F64F-4C33-96D5-8F88F28D72F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med">
    <p:circl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A6C7B1D1-33F4-4A27-8373-B6EC8B0944B6}" type="datetimeFigureOut">
              <a:rPr lang="ru-RU" smtClean="0"/>
              <a:pPr>
                <a:defRPr/>
              </a:pPr>
              <a:t>22.02.2019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2E91CD4B-81AA-4848-A1DC-EE3E1B114B6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B5168A81-43FC-46E8-8845-C06A37426A39}" type="datetimeFigureOut">
              <a:rPr lang="ru-RU" smtClean="0"/>
              <a:pPr>
                <a:defRPr/>
              </a:pPr>
              <a:t>22.02.2019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5DCAAF0F-93C2-4487-A712-09AFD329ECC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 spd="med">
    <p:circl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pPr>
              <a:defRPr/>
            </a:pPr>
            <a:fld id="{70E3D7EF-E85F-4B18-8311-266E3939D1E2}" type="datetimeFigureOut">
              <a:rPr lang="ru-RU" smtClean="0"/>
              <a:pPr>
                <a:defRPr/>
              </a:pPr>
              <a:t>22.02.2019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>
              <a:defRPr/>
            </a:pPr>
            <a:fld id="{AF04DC5D-8BFA-43D5-915F-14AC0DFC2EF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 spd="med">
    <p:circle/>
  </p:transition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7" Type="http://schemas.openxmlformats.org/officeDocument/2006/relationships/image" Target="../media/image26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jpeg"/><Relationship Id="rId5" Type="http://schemas.openxmlformats.org/officeDocument/2006/relationships/image" Target="../media/image23.jpeg"/><Relationship Id="rId4" Type="http://schemas.openxmlformats.org/officeDocument/2006/relationships/image" Target="../media/image31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jpeg"/><Relationship Id="rId13" Type="http://schemas.openxmlformats.org/officeDocument/2006/relationships/image" Target="../media/image44.jpeg"/><Relationship Id="rId3" Type="http://schemas.openxmlformats.org/officeDocument/2006/relationships/image" Target="../media/image35.jpeg"/><Relationship Id="rId7" Type="http://schemas.openxmlformats.org/officeDocument/2006/relationships/image" Target="../media/image38.jpeg"/><Relationship Id="rId12" Type="http://schemas.openxmlformats.org/officeDocument/2006/relationships/image" Target="../media/image43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7.jpeg"/><Relationship Id="rId11" Type="http://schemas.openxmlformats.org/officeDocument/2006/relationships/image" Target="../media/image42.jpeg"/><Relationship Id="rId5" Type="http://schemas.openxmlformats.org/officeDocument/2006/relationships/image" Target="../media/image36.png"/><Relationship Id="rId10" Type="http://schemas.openxmlformats.org/officeDocument/2006/relationships/image" Target="../media/image41.jpeg"/><Relationship Id="rId4" Type="http://schemas.openxmlformats.org/officeDocument/2006/relationships/image" Target="../media/image31.jpeg"/><Relationship Id="rId9" Type="http://schemas.openxmlformats.org/officeDocument/2006/relationships/image" Target="../media/image40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jpeg"/><Relationship Id="rId3" Type="http://schemas.openxmlformats.org/officeDocument/2006/relationships/image" Target="../media/image46.png"/><Relationship Id="rId7" Type="http://schemas.openxmlformats.org/officeDocument/2006/relationships/image" Target="../media/image50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9.jpeg"/><Relationship Id="rId11" Type="http://schemas.openxmlformats.org/officeDocument/2006/relationships/image" Target="../media/image54.jpeg"/><Relationship Id="rId5" Type="http://schemas.openxmlformats.org/officeDocument/2006/relationships/image" Target="../media/image48.jpeg"/><Relationship Id="rId10" Type="http://schemas.openxmlformats.org/officeDocument/2006/relationships/image" Target="../media/image53.jpeg"/><Relationship Id="rId4" Type="http://schemas.openxmlformats.org/officeDocument/2006/relationships/image" Target="../media/image47.jpeg"/><Relationship Id="rId9" Type="http://schemas.openxmlformats.org/officeDocument/2006/relationships/image" Target="../media/image52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8.jpeg"/><Relationship Id="rId4" Type="http://schemas.openxmlformats.org/officeDocument/2006/relationships/image" Target="../media/image57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2.jpeg"/><Relationship Id="rId4" Type="http://schemas.openxmlformats.org/officeDocument/2006/relationships/image" Target="../media/image61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5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jpeg"/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9.jpeg"/><Relationship Id="rId4" Type="http://schemas.openxmlformats.org/officeDocument/2006/relationships/image" Target="../media/image68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2.jpeg"/><Relationship Id="rId4" Type="http://schemas.openxmlformats.org/officeDocument/2006/relationships/image" Target="../media/image71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jpeg"/><Relationship Id="rId2" Type="http://schemas.openxmlformats.org/officeDocument/2006/relationships/image" Target="../media/image73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5.jpeg"/><Relationship Id="rId4" Type="http://schemas.openxmlformats.org/officeDocument/2006/relationships/image" Target="../media/image40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10" Type="http://schemas.openxmlformats.org/officeDocument/2006/relationships/image" Target="../media/image12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jpeg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image" Target="../media/image77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1.jpeg"/><Relationship Id="rId5" Type="http://schemas.openxmlformats.org/officeDocument/2006/relationships/image" Target="../media/image80.jpeg"/><Relationship Id="rId4" Type="http://schemas.openxmlformats.org/officeDocument/2006/relationships/image" Target="../media/image79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3.jpeg"/><Relationship Id="rId5" Type="http://schemas.openxmlformats.org/officeDocument/2006/relationships/image" Target="../media/image26.jpeg"/><Relationship Id="rId4" Type="http://schemas.openxmlformats.org/officeDocument/2006/relationships/image" Target="../media/image12.jpeg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jpeg"/><Relationship Id="rId3" Type="http://schemas.openxmlformats.org/officeDocument/2006/relationships/image" Target="../media/image85.jpeg"/><Relationship Id="rId7" Type="http://schemas.openxmlformats.org/officeDocument/2006/relationships/image" Target="../media/image30.jpeg"/><Relationship Id="rId2" Type="http://schemas.openxmlformats.org/officeDocument/2006/relationships/image" Target="../media/image8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jpeg"/><Relationship Id="rId5" Type="http://schemas.openxmlformats.org/officeDocument/2006/relationships/image" Target="../media/image87.jpeg"/><Relationship Id="rId4" Type="http://schemas.openxmlformats.org/officeDocument/2006/relationships/image" Target="../media/image86.jpeg"/><Relationship Id="rId9" Type="http://schemas.openxmlformats.org/officeDocument/2006/relationships/image" Target="../media/image31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jpeg"/><Relationship Id="rId2" Type="http://schemas.openxmlformats.org/officeDocument/2006/relationships/image" Target="../media/image88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1428736"/>
            <a:ext cx="7814672" cy="3662541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ru-RU" sz="7200" b="1" kern="1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itchFamily="18" charset="0"/>
                <a:ea typeface="Cambria Math" pitchFamily="18" charset="0"/>
              </a:rPr>
              <a:t>БЫТОВЫЕ ПРИБОРЫ </a:t>
            </a:r>
            <a:endParaRPr lang="ru-RU" sz="7200" b="1" kern="1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itchFamily="18" charset="0"/>
              <a:ea typeface="Cambria Math" pitchFamily="18" charset="0"/>
            </a:endParaRPr>
          </a:p>
          <a:p>
            <a:pPr algn="ctr">
              <a:defRPr/>
            </a:pPr>
            <a:endParaRPr lang="ru-RU" sz="6000" b="1" kern="10" dirty="0" smtClean="0">
              <a:ln w="41275">
                <a:solidFill>
                  <a:srgbClr val="996600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FAE3B7"/>
                  </a:gs>
                  <a:gs pos="9000">
                    <a:srgbClr val="A28949"/>
                  </a:gs>
                  <a:gs pos="15500">
                    <a:srgbClr val="835E17"/>
                  </a:gs>
                  <a:gs pos="16499">
                    <a:srgbClr val="BD922A"/>
                  </a:gs>
                  <a:gs pos="18500">
                    <a:srgbClr val="FBE4AE"/>
                  </a:gs>
                  <a:gs pos="39500">
                    <a:srgbClr val="BD922A"/>
                  </a:gs>
                  <a:gs pos="43500">
                    <a:srgbClr val="BD922A"/>
                  </a:gs>
                  <a:gs pos="50000">
                    <a:srgbClr val="FBE4AE"/>
                  </a:gs>
                  <a:gs pos="56500">
                    <a:srgbClr val="BD922A"/>
                  </a:gs>
                  <a:gs pos="60501">
                    <a:srgbClr val="BD922A"/>
                  </a:gs>
                  <a:gs pos="81500">
                    <a:srgbClr val="FBE4AE"/>
                  </a:gs>
                  <a:gs pos="83501">
                    <a:srgbClr val="BD922A"/>
                  </a:gs>
                  <a:gs pos="84500">
                    <a:srgbClr val="835E17"/>
                  </a:gs>
                  <a:gs pos="91000">
                    <a:srgbClr val="A28949"/>
                  </a:gs>
                  <a:gs pos="100000">
                    <a:srgbClr val="FAE3B7"/>
                  </a:gs>
                </a:gsLst>
                <a:lin ang="5400000" scaled="1"/>
              </a:gradFill>
              <a:latin typeface="Cambria Math" pitchFamily="18" charset="0"/>
              <a:ea typeface="Cambria Math" pitchFamily="18" charset="0"/>
            </a:endParaRPr>
          </a:p>
          <a:p>
            <a:pPr algn="ctr">
              <a:defRPr/>
            </a:pPr>
            <a:r>
              <a:rPr lang="ru-RU" sz="2800" b="1" kern="1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mbria Math" pitchFamily="18" charset="0"/>
                <a:ea typeface="Cambria Math" pitchFamily="18" charset="0"/>
              </a:rPr>
              <a:t>(учитель –дефектолог </a:t>
            </a:r>
            <a:r>
              <a:rPr lang="ru-RU" sz="2800" b="1" kern="1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mbria Math" pitchFamily="18" charset="0"/>
                <a:ea typeface="Cambria Math" pitchFamily="18" charset="0"/>
              </a:rPr>
              <a:t>Борутто</a:t>
            </a:r>
            <a:r>
              <a:rPr lang="ru-RU" sz="2800" b="1" kern="1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mbria Math" pitchFamily="18" charset="0"/>
                <a:ea typeface="Cambria Math" pitchFamily="18" charset="0"/>
              </a:rPr>
              <a:t> Е.А.)</a:t>
            </a:r>
            <a:endParaRPr lang="ru-RU" sz="2800" b="1" kern="1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ambria Math" pitchFamily="18" charset="0"/>
              <a:ea typeface="Cambria Math" pitchFamily="18" charset="0"/>
            </a:endParaRPr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Прямоугольник 1"/>
          <p:cNvSpPr>
            <a:spLocks noChangeArrowheads="1"/>
          </p:cNvSpPr>
          <p:nvPr/>
        </p:nvSpPr>
        <p:spPr bwMode="auto">
          <a:xfrm>
            <a:off x="2987824" y="5013176"/>
            <a:ext cx="4572000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dirty="0">
                <a:latin typeface="Cambria Math" pitchFamily="18" charset="0"/>
                <a:ea typeface="Cambria Math" pitchFamily="18" charset="0"/>
                <a:cs typeface="Cambria Math" pitchFamily="18" charset="0"/>
              </a:rPr>
              <a:t>Смотрю я на экран в квартире, </a:t>
            </a:r>
            <a:br>
              <a:rPr lang="ru-RU" sz="2400" b="1" dirty="0">
                <a:latin typeface="Cambria Math" pitchFamily="18" charset="0"/>
                <a:ea typeface="Cambria Math" pitchFamily="18" charset="0"/>
                <a:cs typeface="Cambria Math" pitchFamily="18" charset="0"/>
              </a:rPr>
            </a:br>
            <a:r>
              <a:rPr lang="ru-RU" sz="2400" b="1" dirty="0">
                <a:latin typeface="Cambria Math" pitchFamily="18" charset="0"/>
                <a:ea typeface="Cambria Math" pitchFamily="18" charset="0"/>
                <a:cs typeface="Cambria Math" pitchFamily="18" charset="0"/>
              </a:rPr>
              <a:t>И вижу, что творится в мире.</a:t>
            </a:r>
          </a:p>
          <a:p>
            <a:r>
              <a:rPr lang="ru-RU" sz="2400" b="1" dirty="0">
                <a:latin typeface="Cambria Math" pitchFamily="18" charset="0"/>
                <a:ea typeface="Cambria Math" pitchFamily="18" charset="0"/>
                <a:cs typeface="Cambria Math" pitchFamily="18" charset="0"/>
              </a:rPr>
              <a:t>Погода, новости, кино,</a:t>
            </a:r>
          </a:p>
          <a:p>
            <a:r>
              <a:rPr lang="ru-RU" sz="2400" b="1" dirty="0">
                <a:latin typeface="Cambria Math" pitchFamily="18" charset="0"/>
                <a:ea typeface="Cambria Math" pitchFamily="18" charset="0"/>
                <a:cs typeface="Cambria Math" pitchFamily="18" charset="0"/>
              </a:rPr>
              <a:t>Про спорт узнаю заодно.</a:t>
            </a:r>
            <a:r>
              <a:rPr lang="ru-RU" sz="2400" dirty="0">
                <a:latin typeface="Cambria Math" pitchFamily="18" charset="0"/>
                <a:ea typeface="Cambria Math" pitchFamily="18" charset="0"/>
                <a:cs typeface="Cambria Math" pitchFamily="18" charset="0"/>
              </a:rPr>
              <a:t> </a:t>
            </a:r>
          </a:p>
        </p:txBody>
      </p:sp>
      <p:pic>
        <p:nvPicPr>
          <p:cNvPr id="12291" name="Picture 2" descr="http://www.110220volts.com/Merchant2/graphics/00000001/HITACHI_L42X01A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3124" y="428624"/>
            <a:ext cx="5840276" cy="43685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Прямоугольник 1"/>
          <p:cNvSpPr>
            <a:spLocks noChangeArrowheads="1"/>
          </p:cNvSpPr>
          <p:nvPr/>
        </p:nvSpPr>
        <p:spPr bwMode="auto">
          <a:xfrm>
            <a:off x="2214563" y="714375"/>
            <a:ext cx="4572000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>
                <a:latin typeface="Cambria Math" pitchFamily="18" charset="0"/>
                <a:ea typeface="Cambria Math" pitchFamily="18" charset="0"/>
                <a:cs typeface="Cambria Math" pitchFamily="18" charset="0"/>
              </a:rPr>
              <a:t>Пиццу, курицу, котлеты </a:t>
            </a:r>
            <a:br>
              <a:rPr lang="ru-RU" sz="2400" b="1">
                <a:latin typeface="Cambria Math" pitchFamily="18" charset="0"/>
                <a:ea typeface="Cambria Math" pitchFamily="18" charset="0"/>
                <a:cs typeface="Cambria Math" pitchFamily="18" charset="0"/>
              </a:rPr>
            </a:br>
            <a:r>
              <a:rPr lang="ru-RU" sz="2400" b="1">
                <a:latin typeface="Cambria Math" pitchFamily="18" charset="0"/>
                <a:ea typeface="Cambria Math" pitchFamily="18" charset="0"/>
                <a:cs typeface="Cambria Math" pitchFamily="18" charset="0"/>
              </a:rPr>
              <a:t>Греет нам зимой и летом.</a:t>
            </a:r>
            <a:br>
              <a:rPr lang="ru-RU" sz="2400" b="1">
                <a:latin typeface="Cambria Math" pitchFamily="18" charset="0"/>
                <a:ea typeface="Cambria Math" pitchFamily="18" charset="0"/>
                <a:cs typeface="Cambria Math" pitchFamily="18" charset="0"/>
              </a:rPr>
            </a:br>
            <a:r>
              <a:rPr lang="ru-RU" sz="2400" b="1">
                <a:latin typeface="Cambria Math" pitchFamily="18" charset="0"/>
                <a:ea typeface="Cambria Math" pitchFamily="18" charset="0"/>
                <a:cs typeface="Cambria Math" pitchFamily="18" charset="0"/>
              </a:rPr>
              <a:t>Греет быстро, очень ловко,</a:t>
            </a:r>
            <a:br>
              <a:rPr lang="ru-RU" sz="2400" b="1">
                <a:latin typeface="Cambria Math" pitchFamily="18" charset="0"/>
                <a:ea typeface="Cambria Math" pitchFamily="18" charset="0"/>
                <a:cs typeface="Cambria Math" pitchFamily="18" charset="0"/>
              </a:rPr>
            </a:br>
            <a:r>
              <a:rPr lang="ru-RU" sz="2400" b="1">
                <a:latin typeface="Cambria Math" pitchFamily="18" charset="0"/>
                <a:ea typeface="Cambria Math" pitchFamily="18" charset="0"/>
                <a:cs typeface="Cambria Math" pitchFamily="18" charset="0"/>
              </a:rPr>
              <a:t>Ведь она - … микроволновка</a:t>
            </a:r>
            <a:endParaRPr lang="ru-RU" sz="2400">
              <a:latin typeface="Cambria Math" pitchFamily="18" charset="0"/>
              <a:ea typeface="Cambria Math" pitchFamily="18" charset="0"/>
              <a:cs typeface="Cambria Math" pitchFamily="18" charset="0"/>
            </a:endParaRPr>
          </a:p>
        </p:txBody>
      </p:sp>
      <p:pic>
        <p:nvPicPr>
          <p:cNvPr id="13315" name="Picture 2" descr="http://www.polka.lv/data/products/1185544245_kor_630aa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00250" y="3000375"/>
            <a:ext cx="5524078" cy="3532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Прямоугольник 1"/>
          <p:cNvSpPr>
            <a:spLocks noChangeArrowheads="1"/>
          </p:cNvSpPr>
          <p:nvPr/>
        </p:nvSpPr>
        <p:spPr bwMode="auto">
          <a:xfrm>
            <a:off x="971599" y="428624"/>
            <a:ext cx="4824537" cy="27084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 dirty="0">
                <a:latin typeface="Cambria Math" pitchFamily="18" charset="0"/>
                <a:ea typeface="Cambria Math" pitchFamily="18" charset="0"/>
                <a:cs typeface="Cambria Math" pitchFamily="18" charset="0"/>
              </a:rPr>
              <a:t>Этот комбайн нам на поле не встретить,  </a:t>
            </a:r>
            <a:endParaRPr lang="ru-RU" sz="2000" b="1" dirty="0" smtClean="0">
              <a:latin typeface="Cambria Math" pitchFamily="18" charset="0"/>
              <a:ea typeface="Cambria Math" pitchFamily="18" charset="0"/>
              <a:cs typeface="Cambria Math" pitchFamily="18" charset="0"/>
            </a:endParaRPr>
          </a:p>
          <a:p>
            <a:pPr>
              <a:spcBef>
                <a:spcPct val="50000"/>
              </a:spcBef>
            </a:pPr>
            <a:r>
              <a:rPr lang="ru-RU" sz="2000" b="1" dirty="0" smtClean="0">
                <a:latin typeface="Cambria Math" pitchFamily="18" charset="0"/>
                <a:ea typeface="Cambria Math" pitchFamily="18" charset="0"/>
                <a:cs typeface="Cambria Math" pitchFamily="18" charset="0"/>
              </a:rPr>
              <a:t>Можно </a:t>
            </a:r>
            <a:r>
              <a:rPr lang="ru-RU" sz="2000" b="1" dirty="0">
                <a:latin typeface="Cambria Math" pitchFamily="18" charset="0"/>
                <a:ea typeface="Cambria Math" pitchFamily="18" charset="0"/>
                <a:cs typeface="Cambria Math" pitchFamily="18" charset="0"/>
              </a:rPr>
              <a:t>его лишь на кухне заметить. Просто бесценный для нас агрегат,  Маме помочь он всегда очень рад. Овощи режет, на терке их трет                   И для пирожного крем он собьет.          Много работы он выполняет –          Время  и силы он нам сберегает! </a:t>
            </a:r>
          </a:p>
        </p:txBody>
      </p:sp>
      <p:pic>
        <p:nvPicPr>
          <p:cNvPr id="14339" name="Picture 2" descr="http://freemarket.kiev.ua/images_goods/First/First-FA-5117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88024" y="2348880"/>
            <a:ext cx="4242048" cy="424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139952" y="2924944"/>
            <a:ext cx="4639587" cy="374226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1619672" y="908720"/>
            <a:ext cx="45720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Ей набили мясом рот,</a:t>
            </a:r>
            <a:b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она его жует,</a:t>
            </a:r>
            <a:b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Жует, жует и не глотает –</a:t>
            </a:r>
            <a:b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в тарелку отправляет.</a:t>
            </a:r>
            <a:b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Прямоугольник 1"/>
          <p:cNvSpPr>
            <a:spLocks noChangeArrowheads="1"/>
          </p:cNvSpPr>
          <p:nvPr/>
        </p:nvSpPr>
        <p:spPr bwMode="auto">
          <a:xfrm>
            <a:off x="4427984" y="3500438"/>
            <a:ext cx="4392488" cy="290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dirty="0">
                <a:latin typeface="Cambria Math" pitchFamily="18" charset="0"/>
                <a:ea typeface="Cambria Math" pitchFamily="18" charset="0"/>
                <a:cs typeface="Cambria Math" pitchFamily="18" charset="0"/>
              </a:rPr>
              <a:t>После ванны с мягкой пеной, Волосы мы сушим…                    Ток усердный О-го-го…           Ветром дует из него!</a:t>
            </a:r>
          </a:p>
          <a:p>
            <a:pPr>
              <a:spcBef>
                <a:spcPct val="50000"/>
              </a:spcBef>
            </a:pPr>
            <a:r>
              <a:rPr lang="ru-RU" sz="2400" b="1" dirty="0">
                <a:solidFill>
                  <a:srgbClr val="0070C0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 </a:t>
            </a:r>
            <a:r>
              <a:rPr lang="ru-RU" sz="2400" b="1" dirty="0">
                <a:latin typeface="Cambria Math" pitchFamily="18" charset="0"/>
                <a:ea typeface="Cambria Math" pitchFamily="18" charset="0"/>
                <a:cs typeface="Cambria Math" pitchFamily="18" charset="0"/>
              </a:rPr>
              <a:t>Сушит ветер-суховей</a:t>
            </a:r>
            <a:br>
              <a:rPr lang="ru-RU" sz="2400" b="1" dirty="0">
                <a:latin typeface="Cambria Math" pitchFamily="18" charset="0"/>
                <a:ea typeface="Cambria Math" pitchFamily="18" charset="0"/>
                <a:cs typeface="Cambria Math" pitchFamily="18" charset="0"/>
              </a:rPr>
            </a:br>
            <a:r>
              <a:rPr lang="ru-RU" sz="2400" b="1" dirty="0">
                <a:latin typeface="Cambria Math" pitchFamily="18" charset="0"/>
                <a:ea typeface="Cambria Math" pitchFamily="18" charset="0"/>
                <a:cs typeface="Cambria Math" pitchFamily="18" charset="0"/>
              </a:rPr>
              <a:t> Кудри мамочки моей.</a:t>
            </a:r>
          </a:p>
          <a:p>
            <a:pPr>
              <a:spcBef>
                <a:spcPct val="50000"/>
              </a:spcBef>
            </a:pPr>
            <a:endParaRPr lang="ru-RU" b="1" dirty="0"/>
          </a:p>
        </p:txBody>
      </p:sp>
      <p:pic>
        <p:nvPicPr>
          <p:cNvPr id="15363" name="Picture 2" descr="http://www.stinol.ua/upload/iblock/0a4/azfs%20Scarlett%20SC-1073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71600" y="332656"/>
            <a:ext cx="3812497" cy="3744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Прямоугольник 1"/>
          <p:cNvSpPr>
            <a:spLocks noChangeArrowheads="1"/>
          </p:cNvSpPr>
          <p:nvPr/>
        </p:nvSpPr>
        <p:spPr bwMode="auto">
          <a:xfrm>
            <a:off x="1979712" y="5373216"/>
            <a:ext cx="45720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dirty="0">
                <a:latin typeface="Cambria Math" pitchFamily="18" charset="0"/>
                <a:ea typeface="Cambria Math" pitchFamily="18" charset="0"/>
                <a:cs typeface="Cambria Math" pitchFamily="18" charset="0"/>
              </a:rPr>
              <a:t>Быстро он коктейль взбивает</a:t>
            </a:r>
            <a:br>
              <a:rPr lang="ru-RU" sz="2400" b="1" dirty="0">
                <a:latin typeface="Cambria Math" pitchFamily="18" charset="0"/>
                <a:ea typeface="Cambria Math" pitchFamily="18" charset="0"/>
                <a:cs typeface="Cambria Math" pitchFamily="18" charset="0"/>
              </a:rPr>
            </a:br>
            <a:r>
              <a:rPr lang="ru-RU" sz="2400" b="1" dirty="0">
                <a:latin typeface="Cambria Math" pitchFamily="18" charset="0"/>
                <a:ea typeface="Cambria Math" pitchFamily="18" charset="0"/>
                <a:cs typeface="Cambria Math" pitchFamily="18" charset="0"/>
              </a:rPr>
              <a:t>И уставшим не бывает.</a:t>
            </a:r>
            <a:endParaRPr lang="ru-RU" sz="2400" dirty="0">
              <a:latin typeface="Cambria Math" pitchFamily="18" charset="0"/>
              <a:ea typeface="Cambria Math" pitchFamily="18" charset="0"/>
              <a:cs typeface="Cambria Math" pitchFamily="18" charset="0"/>
            </a:endParaRPr>
          </a:p>
        </p:txBody>
      </p:sp>
      <p:pic>
        <p:nvPicPr>
          <p:cNvPr id="17411" name="Picture 2" descr="C:\Users\юрий\Desktop\ДЕТСКИЕ ПРЕЗЕНТАЦИИ\БЫТОВЫЕ ПРИБОРЫ\миксер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808080"/>
              </a:clrFrom>
              <a:clrTo>
                <a:srgbClr val="80808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347864" y="548680"/>
            <a:ext cx="4532057" cy="3672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7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Прямоугольник 1"/>
          <p:cNvSpPr>
            <a:spLocks noChangeArrowheads="1"/>
          </p:cNvSpPr>
          <p:nvPr/>
        </p:nvSpPr>
        <p:spPr bwMode="auto">
          <a:xfrm>
            <a:off x="971600" y="285750"/>
            <a:ext cx="5544616" cy="2585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dirty="0">
                <a:solidFill>
                  <a:srgbClr val="0070C0"/>
                </a:solidFill>
              </a:rPr>
              <a:t/>
            </a:r>
            <a:br>
              <a:rPr lang="ru-RU" b="1" dirty="0">
                <a:solidFill>
                  <a:srgbClr val="0070C0"/>
                </a:solidFill>
              </a:rPr>
            </a:br>
            <a:r>
              <a:rPr lang="ru-RU" sz="2400" b="1" dirty="0">
                <a:latin typeface="Cambria Math" pitchFamily="18" charset="0"/>
                <a:ea typeface="Cambria Math" pitchFamily="18" charset="0"/>
                <a:cs typeface="Cambria Math" pitchFamily="18" charset="0"/>
              </a:rPr>
              <a:t>За столом сижу, на экран гляжу. </a:t>
            </a:r>
            <a:endParaRPr lang="ru-RU" sz="2400" b="1" dirty="0" smtClean="0">
              <a:latin typeface="Cambria Math" pitchFamily="18" charset="0"/>
              <a:ea typeface="Cambria Math" pitchFamily="18" charset="0"/>
              <a:cs typeface="Cambria Math" pitchFamily="18" charset="0"/>
            </a:endParaRPr>
          </a:p>
          <a:p>
            <a:pPr>
              <a:spcBef>
                <a:spcPct val="50000"/>
              </a:spcBef>
            </a:pPr>
            <a:r>
              <a:rPr lang="ru-RU" sz="2400" b="1" dirty="0" smtClean="0">
                <a:latin typeface="Cambria Math" pitchFamily="18" charset="0"/>
                <a:ea typeface="Cambria Math" pitchFamily="18" charset="0"/>
                <a:cs typeface="Cambria Math" pitchFamily="18" charset="0"/>
              </a:rPr>
              <a:t>Увлекла </a:t>
            </a:r>
            <a:r>
              <a:rPr lang="ru-RU" sz="2400" b="1" dirty="0">
                <a:latin typeface="Cambria Math" pitchFamily="18" charset="0"/>
                <a:ea typeface="Cambria Math" pitchFamily="18" charset="0"/>
                <a:cs typeface="Cambria Math" pitchFamily="18" charset="0"/>
              </a:rPr>
              <a:t>меня с утра  Интересная игра.                                       </a:t>
            </a:r>
          </a:p>
          <a:p>
            <a:pPr>
              <a:spcBef>
                <a:spcPct val="50000"/>
              </a:spcBef>
            </a:pPr>
            <a:r>
              <a:rPr lang="ru-RU" sz="2400" b="1" dirty="0">
                <a:latin typeface="Cambria Math" pitchFamily="18" charset="0"/>
                <a:ea typeface="Cambria Math" pitchFamily="18" charset="0"/>
                <a:cs typeface="Cambria Math" pitchFamily="18" charset="0"/>
              </a:rPr>
              <a:t> Умный друг,</a:t>
            </a:r>
            <a:br>
              <a:rPr lang="ru-RU" sz="2400" b="1" dirty="0">
                <a:latin typeface="Cambria Math" pitchFamily="18" charset="0"/>
                <a:ea typeface="Cambria Math" pitchFamily="18" charset="0"/>
                <a:cs typeface="Cambria Math" pitchFamily="18" charset="0"/>
              </a:rPr>
            </a:br>
            <a:r>
              <a:rPr lang="ru-RU" sz="2400" b="1" dirty="0">
                <a:latin typeface="Cambria Math" pitchFamily="18" charset="0"/>
                <a:ea typeface="Cambria Math" pitchFamily="18" charset="0"/>
                <a:cs typeface="Cambria Math" pitchFamily="18" charset="0"/>
              </a:rPr>
              <a:t>Сам без рук –</a:t>
            </a:r>
            <a:br>
              <a:rPr lang="ru-RU" sz="2400" b="1" dirty="0">
                <a:latin typeface="Cambria Math" pitchFamily="18" charset="0"/>
                <a:ea typeface="Cambria Math" pitchFamily="18" charset="0"/>
                <a:cs typeface="Cambria Math" pitchFamily="18" charset="0"/>
              </a:rPr>
            </a:br>
            <a:r>
              <a:rPr lang="ru-RU" sz="2400" b="1" dirty="0">
                <a:latin typeface="Cambria Math" pitchFamily="18" charset="0"/>
                <a:ea typeface="Cambria Math" pitchFamily="18" charset="0"/>
                <a:cs typeface="Cambria Math" pitchFamily="18" charset="0"/>
              </a:rPr>
              <a:t>Да чужими пользуется.</a:t>
            </a:r>
          </a:p>
        </p:txBody>
      </p:sp>
      <p:pic>
        <p:nvPicPr>
          <p:cNvPr id="16387" name="Picture 2" descr="C:\Users\юрий\Desktop\ДЕТСКИЕ ПРЕЗЕНТАЦИИ\БЫТОВЫЕ ПРИБОРЫ\комп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75856" y="1895771"/>
            <a:ext cx="5733281" cy="4962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6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105796" y="2780928"/>
            <a:ext cx="5672018" cy="3554465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763688" y="1052736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altLang="ru-RU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Через поле и лесок</a:t>
            </a:r>
            <a:br>
              <a:rPr lang="ru-RU" altLang="ru-RU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Подается голосок,</a:t>
            </a:r>
            <a:br>
              <a:rPr lang="ru-RU" altLang="ru-RU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 бежит по проводам –</a:t>
            </a:r>
            <a:br>
              <a:rPr lang="ru-RU" altLang="ru-RU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Скажешь здесь,</a:t>
            </a:r>
            <a:br>
              <a:rPr lang="ru-RU" altLang="ru-RU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слышно там.</a:t>
            </a:r>
            <a:endParaRPr lang="ru-RU" dirty="0"/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Прямоугольник 1"/>
          <p:cNvSpPr>
            <a:spLocks noChangeArrowheads="1"/>
          </p:cNvSpPr>
          <p:nvPr/>
        </p:nvSpPr>
        <p:spPr bwMode="auto">
          <a:xfrm>
            <a:off x="4286250" y="1143000"/>
            <a:ext cx="4572000" cy="304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>
                <a:latin typeface="Cambria Math" pitchFamily="18" charset="0"/>
                <a:ea typeface="Cambria Math" pitchFamily="18" charset="0"/>
                <a:cs typeface="Cambria Math" pitchFamily="18" charset="0"/>
              </a:rPr>
              <a:t>Вентилятор так похож                На пропеллер самолета.                Не летает? – Ну и что ж!                 У него своя работа.                  Свой мотор ни на мгновенье      Он крутить не устает,                    В жарком, душном помещенье    Свежий ветер создает!</a:t>
            </a:r>
          </a:p>
        </p:txBody>
      </p:sp>
      <p:pic>
        <p:nvPicPr>
          <p:cNvPr id="18435" name="Picture 2" descr="C:\Users\юрий\Desktop\ДЕТСКИЕ ПРЕЗЕНТАЦИИ\БЫТОВЫЕ ПРИБОРЫ\вентилятор.jpe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03648" y="0"/>
            <a:ext cx="2871465" cy="6730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8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Прямоугольник 1"/>
          <p:cNvSpPr>
            <a:spLocks noChangeArrowheads="1"/>
          </p:cNvSpPr>
          <p:nvPr/>
        </p:nvSpPr>
        <p:spPr bwMode="auto">
          <a:xfrm>
            <a:off x="1403648" y="188640"/>
            <a:ext cx="4572000" cy="267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dirty="0">
                <a:latin typeface="Cambria Math" pitchFamily="18" charset="0"/>
                <a:ea typeface="Cambria Math" pitchFamily="18" charset="0"/>
                <a:cs typeface="Cambria Math" pitchFamily="18" charset="0"/>
              </a:rPr>
              <a:t>Прибор он замечательный, Мелодий много знает                   И песен зажигательных.                Со мною рядышком живет, Нажмешь на кнопку – он споет! Только жалко что певца,            Не покажут нам лица!</a:t>
            </a:r>
            <a:endParaRPr lang="ru-RU" sz="2400" dirty="0">
              <a:latin typeface="Cambria Math" pitchFamily="18" charset="0"/>
              <a:ea typeface="Cambria Math" pitchFamily="18" charset="0"/>
              <a:cs typeface="Cambria Math" pitchFamily="18" charset="0"/>
            </a:endParaRPr>
          </a:p>
        </p:txBody>
      </p:sp>
      <p:pic>
        <p:nvPicPr>
          <p:cNvPr id="19459" name="Picture 2" descr="магнитофон"/>
          <p:cNvPicPr>
            <a:picLocks noChangeAspect="1" noChangeArrowheads="1" noCrop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83968" y="2492896"/>
            <a:ext cx="3884978" cy="396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9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548680"/>
            <a:ext cx="2664296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>
              <a:latin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Ток бежит по проводам,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Свет несет в квартиру нам.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Чтоб работали приборы, 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Холодильник, мониторы,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Кофемолка, пылесос,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Ток энергию принесет.</a:t>
            </a:r>
          </a:p>
          <a:p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563888" y="980728"/>
            <a:ext cx="5262787" cy="46803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43608" y="4293095"/>
            <a:ext cx="2736304" cy="20385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880911432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35696" y="260648"/>
            <a:ext cx="5544616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Скажи ласково</a:t>
            </a:r>
          </a:p>
          <a:p>
            <a:endParaRPr lang="ru-RU" dirty="0" smtClean="0"/>
          </a:p>
          <a:p>
            <a:r>
              <a:rPr lang="ru-RU" dirty="0" smtClean="0"/>
              <a:t>ХОЛОДИЛЬНИК –ХОЛОДИЛЬНИЧЕК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ЧАЙНИК – ЧАЙНИЧЕК</a:t>
            </a:r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УТЮГ – УТЮЖОК</a:t>
            </a:r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ФЕН – ФЕНЧИК</a:t>
            </a:r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ПЫЛЕСОС – ПЫЛЕСОСИК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ТЕЛЕФОН – ТЕЛЕФОНЧИК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3" name="Picture 2" descr="http://pro-mojki.ucoz.ru/_ph/1/2/696903005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76056" y="1484784"/>
            <a:ext cx="1080120" cy="1304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 descr="C:\Users\юрий\Desktop\ДЕТСКИЕ ПРЕЗЕНТАЦИИ\БЫТОВЫЕ ПРИБОРЫ\xolodilnik_bol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88224" y="188640"/>
            <a:ext cx="1619250" cy="2430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http://www.polnotovarov.ru/files/news/Utyug_3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3457479">
            <a:off x="4188589" y="2631313"/>
            <a:ext cx="1428750" cy="107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http://www.stinol.ua/upload/iblock/0a4/azfs%20Scarlett%20SC-1073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12160" y="3140968"/>
            <a:ext cx="1466345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 descr="http://maxvideo.by/picture/106929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380312" y="3356992"/>
            <a:ext cx="1571625" cy="227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004048" y="5085184"/>
            <a:ext cx="2454640" cy="1538241"/>
          </a:xfrm>
          <a:prstGeom prst="rect">
            <a:avLst/>
          </a:prstGeom>
        </p:spPr>
      </p:pic>
    </p:spTree>
  </p:cSld>
  <p:clrMapOvr>
    <a:masterClrMapping/>
  </p:clrMapOvr>
  <p:transition spd="med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ДЕФЕКТОЛОГИЯ\СТАРШАЯ ГРУППА\15 нед 9   13 дек Бытовые приборы\92113171_4979214_1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9" y="1052736"/>
            <a:ext cx="8071394" cy="5256583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circl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6" descr="http://z-city.com.ua/images/pictures/authors/7020/13957/sushka-01-verevka-(article-picture1).jpg?key=cbd109fe11hhp8l0sjxrruoq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1714500"/>
            <a:ext cx="1735138" cy="1128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7" name="Picture 8" descr="http://images.otto.de/asset/mmo/formatg/6195503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46975" y="1643063"/>
            <a:ext cx="159702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9" name="Picture 4" descr="http://www.polnotovarov.ru/files/news/Utyug_3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459738">
            <a:off x="279400" y="5162550"/>
            <a:ext cx="1428750" cy="107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12" descr="http://imagenes.es.sftcdn.net/es/scrn/316000/316447/expresso-14.png?key=api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00813" y="1785938"/>
            <a:ext cx="1143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0" name="Picture 14" descr="http://www.moluch.ru/archive/47/5754/images/m67884c25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857375" y="1785938"/>
            <a:ext cx="1600200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2" name="Picture 2" descr="C:\Users\юрий\Desktop\ДЕТСКИЕ ПРЕЗЕНТАЦИИ\БЫТОВЫЕ ПРИБОРЫ\xolodilnik_bol.jp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00438" y="4429125"/>
            <a:ext cx="1285875" cy="193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16" descr="http://about-lady.ru/uploads/posts/2010-07/1280490364_vypryamlenie-volos-posle-ximicheskoj-zavivki.jpg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429250" y="1571625"/>
            <a:ext cx="1019175" cy="152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4" name="Picture 18" descr="http://elvice24.de/out/pictures/generated/category/thumb/748_150_100/3539_v(11).gif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43625" y="4929188"/>
            <a:ext cx="1190625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0" descr="http://www.megamagnat.ru/images/customer_advices/26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643313" y="1857375"/>
            <a:ext cx="1428750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6" name="Picture 2" descr="http://maxvideo.by/picture/106929.jpg"/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857750" y="4714875"/>
            <a:ext cx="1000125" cy="144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16"/>
          <p:cNvSpPr>
            <a:spLocks noGrp="1"/>
          </p:cNvSpPr>
          <p:nvPr>
            <p:ph type="title"/>
          </p:nvPr>
        </p:nvSpPr>
        <p:spPr>
          <a:xfrm>
            <a:off x="428625" y="142875"/>
            <a:ext cx="8229600" cy="1143000"/>
          </a:xfrm>
        </p:spPr>
        <p:txBody>
          <a:bodyPr/>
          <a:lstStyle/>
          <a:p>
            <a:r>
              <a:rPr lang="ru-RU" b="1" smtClean="0">
                <a:solidFill>
                  <a:srgbClr val="7030A0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Игра: «Что для чего?»</a:t>
            </a:r>
          </a:p>
        </p:txBody>
      </p:sp>
      <p:pic>
        <p:nvPicPr>
          <p:cNvPr id="21518" name="Picture 2" descr="http://pro-mojki.ucoz.ru/_ph/1/2/696903005.jpg"/>
          <p:cNvPicPr>
            <a:picLocks noChangeAspect="1" noChangeArrowheads="1"/>
          </p:cNvPicPr>
          <p:nvPr/>
        </p:nvPicPr>
        <p:blipFill>
          <a:blip r:embed="rId1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71688" y="5003800"/>
            <a:ext cx="1000125" cy="1208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 descr="http://novokuznecktut.ru/upload/board/2012-04/9758af11e9e7d3_big.jpg"/>
          <p:cNvPicPr>
            <a:picLocks noChangeAspect="1" noChangeArrowheads="1"/>
          </p:cNvPicPr>
          <p:nvPr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643813" y="5000625"/>
            <a:ext cx="1357312" cy="1357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337 -0.02616 L 0.80677 -0.4777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7" y="-22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3.7037E-7 L 0.4941 -0.46204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215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7" y="-2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1.48148E-6 L -0.14948 -0.44097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215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5" y="-22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781 -0.02106 L -0.10955 -0.43981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215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1" y="-20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4.44444E-6 L -0.07951 -0.42107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215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0" y="-21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413 -0.00255 L -0.81163 -0.475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4" y="-23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C:\Users\юрий\Desktop\ДЕТСКИЕ ПРЕЗЕНТАЦИИ\БЫТОВЫЕ ПРИБОРЫ\вентилятор.jpe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929563" y="3500438"/>
            <a:ext cx="930275" cy="2181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1" name="Picture 2" descr="плита"/>
          <p:cNvPicPr>
            <a:picLocks noChangeAspect="1" noChangeArrowheads="1" noCrop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643688" y="5357813"/>
            <a:ext cx="1000125" cy="1225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2" name="Picture 4" descr="http://ideavolgograd.ru/published/publicdata/CL107530SHOP/attachments/SC/products_pictures/usos-uvos-lampa-nastolnaa__0120498_PE277130_S4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715250" y="1785938"/>
            <a:ext cx="1143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3" name="Picture 2" descr="http://maxvideo.by/picture/106929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29375" y="2643188"/>
            <a:ext cx="1143000" cy="165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4" name="Picture 6" descr="http://novokuznecktut.ru/upload/board/2012-04/9758af11e9e7d3_big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286500" y="857250"/>
            <a:ext cx="1214438" cy="1214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8" name="Picture 12" descr="http://arbat.org/images/1adve_14s.jp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BFDFC"/>
              </a:clrFrom>
              <a:clrTo>
                <a:srgbClr val="FBFDF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836712"/>
            <a:ext cx="2115666" cy="1349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6" name="Заголовок 15"/>
          <p:cNvSpPr>
            <a:spLocks noGrp="1"/>
          </p:cNvSpPr>
          <p:nvPr>
            <p:ph type="title"/>
          </p:nvPr>
        </p:nvSpPr>
        <p:spPr>
          <a:xfrm>
            <a:off x="857250" y="0"/>
            <a:ext cx="7358063" cy="928688"/>
          </a:xfrm>
        </p:spPr>
        <p:txBody>
          <a:bodyPr/>
          <a:lstStyle/>
          <a:p>
            <a:r>
              <a:rPr lang="ru-RU" b="1" smtClean="0">
                <a:solidFill>
                  <a:srgbClr val="7030A0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Игра: «Что было, что есть?»</a:t>
            </a:r>
            <a:endParaRPr lang="ru-RU" smtClean="0"/>
          </a:p>
        </p:txBody>
      </p:sp>
      <p:pic>
        <p:nvPicPr>
          <p:cNvPr id="2" name="Picture 10" descr="http://img.achetezfacile.com/photoshopper/aWQ9MTE5NjI5NDc0NTM2MjE2MTkzMzkmbD0yNDQmaD0yNDQmYz0yJmY9d2hpdGUmaW1nPTUwMHwzNzF8anBnfDg1-3633068153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CFCFC"/>
              </a:clrFrom>
              <a:clrTo>
                <a:srgbClr val="FCFCF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88" y="2286000"/>
            <a:ext cx="1143000" cy="835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6" descr="http://kharkov.sindom.com.ua/upload/s/n/g/c/1_prodam-veniki-sorgo-mylo-tualetnuyu-bumagu.jpg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88" y="3286125"/>
            <a:ext cx="1285875" cy="96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12" descr="http://www.u-sity.net/uploads/posts/2012-06/1339804186_35.jpg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88" y="4286250"/>
            <a:ext cx="1000125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http://m3.paperblog.com/i/49/497094/michele-angelo-zundet-eine-kerze-an-fur-kevin-L-g3RXBV.jpeg"/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063" y="5456238"/>
            <a:ext cx="785812" cy="1255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4.81481E-6 L 0.80799 0.3928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25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04" y="19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25 -2.96296E-6 L 0.64722 -0.17777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7" y="-8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3.7037E-6 L 0.64375 -0.02107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2" y="-1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3.7037E-6 L 0.68298 0.14699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1" y="7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2.96296E-6 L 0.79618 -0.56551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8" y="-28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://www.stinol.ua/upload/resize_cache/iblock/177/320_255_1/rcxmdjnfb%20Scarlett%20SC-1549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39036" y="692696"/>
            <a:ext cx="3604964" cy="2704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5" name="Picture 4" descr="http://www.fitrecept.ru/images/kulinar/priznaki-i-svojstva-myasa-podmorozhennogo-sverxu_1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19672" y="980728"/>
            <a:ext cx="2852738" cy="192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6" name="Picture 6" descr="http://kdmart.ru/image/cache/data/SOKOVYZhIMALKA_BOSCH_MES3000_1-500x500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84168" y="3645024"/>
            <a:ext cx="2816299" cy="28162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7" name="Picture 8" descr="http://leohouseclinic.com/wp-content/uploads/2012/08/soki-svezhevizhatie-simptomi-prichini-lechenie-narodnimi-1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87624" y="3861048"/>
            <a:ext cx="3468688" cy="224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Стрелка вправо 5"/>
          <p:cNvSpPr/>
          <p:nvPr/>
        </p:nvSpPr>
        <p:spPr>
          <a:xfrm>
            <a:off x="4788024" y="1916832"/>
            <a:ext cx="1224136" cy="57606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право 6"/>
          <p:cNvSpPr/>
          <p:nvPr/>
        </p:nvSpPr>
        <p:spPr>
          <a:xfrm>
            <a:off x="4860032" y="5013176"/>
            <a:ext cx="1224136" cy="64807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4" descr="http://lyubimsebya.ru/wp-content/uploads/2012/12/111jpg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331640" y="836711"/>
            <a:ext cx="2952328" cy="1968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79" name="Picture 6" descr="http://kofevarkin.ru/products_pictures/espressoColor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300192" y="548680"/>
            <a:ext cx="2286000" cy="307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0" name="Picture 8" descr="http://media.steampowered.com/steamcommunity/public/images/avatars/35/35aaafbc62a5442eff8e4dfd7feeb1afeef99c09_full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88224" y="4221088"/>
            <a:ext cx="2143125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1" name="Picture 10" descr="http://vk-recepty.ru/uploads/posts/2013-04/jrll3l06d0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331640" y="4293096"/>
            <a:ext cx="2786062" cy="208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Стрелка вправо 5"/>
          <p:cNvSpPr/>
          <p:nvPr/>
        </p:nvSpPr>
        <p:spPr>
          <a:xfrm>
            <a:off x="3995936" y="2492896"/>
            <a:ext cx="2296884" cy="79208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право 6"/>
          <p:cNvSpPr/>
          <p:nvPr/>
        </p:nvSpPr>
        <p:spPr>
          <a:xfrm>
            <a:off x="4211960" y="4869160"/>
            <a:ext cx="2222705" cy="79208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Игра: «один - много»</a:t>
            </a:r>
            <a:endParaRPr lang="ru-RU" dirty="0" smtClean="0"/>
          </a:p>
        </p:txBody>
      </p:sp>
      <p:pic>
        <p:nvPicPr>
          <p:cNvPr id="25603" name="Picture 4" descr="http://www.polnotovarov.ru/files/news/Utyug_3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459738">
            <a:off x="1383307" y="1556551"/>
            <a:ext cx="1133475" cy="85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4" name="Picture 4" descr="http://www.polnotovarov.ru/files/news/Utyug_3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459738">
            <a:off x="3543546" y="1628559"/>
            <a:ext cx="1133475" cy="85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5" name="Picture 4" descr="http://www.polnotovarov.ru/files/news/Utyug_3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459738">
            <a:off x="4983707" y="1556550"/>
            <a:ext cx="1133475" cy="85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6" name="Picture 4" descr="http://www.polnotovarov.ru/files/news/Utyug_3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459738">
            <a:off x="6279851" y="1484543"/>
            <a:ext cx="1133475" cy="85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7" name="Picture 4" descr="http://www.polnotovarov.ru/files/news/Utyug_3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459738">
            <a:off x="7503987" y="1484542"/>
            <a:ext cx="1133475" cy="85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8" name="Picture 2" descr="C:\Users\юрий\Desktop\ДЕТСКИЕ ПРЕЗЕНТАЦИИ\БЫТОВЫЕ ПРИБОРЫ\телик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75656" y="5013176"/>
            <a:ext cx="1228725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9" name="Picture 2" descr="C:\Users\юрий\Desktop\ДЕТСКИЕ ПРЕЗЕНТАЦИИ\БЫТОВЫЕ ПРИБОРЫ\телик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23928" y="5661248"/>
            <a:ext cx="1228725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10" name="Picture 2" descr="C:\Users\юрий\Desktop\ДЕТСКИЕ ПРЕЗЕНТАЦИИ\БЫТОВЫЕ ПРИБОРЫ\телик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20072" y="4581128"/>
            <a:ext cx="1228725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11" name="Picture 2" descr="C:\Users\юрий\Desktop\ДЕТСКИЕ ПРЕЗЕНТАЦИИ\БЫТОВЫЕ ПРИБОРЫ\телик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300192" y="5589240"/>
            <a:ext cx="1228725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12" name="Picture 2" descr="C:\Users\юрий\Desktop\ДЕТСКИЕ ПРЕЗЕНТАЦИИ\БЫТОВЫЕ ПРИБОРЫ\телик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24328" y="4653136"/>
            <a:ext cx="1228725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13" name="Picture 2" descr="http://pro-mojki.ucoz.ru/_ph/1/2/696903005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19672" y="3140968"/>
            <a:ext cx="941388" cy="1136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14" name="Picture 2" descr="http://pro-mojki.ucoz.ru/_ph/1/2/696903005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44008" y="3140968"/>
            <a:ext cx="941388" cy="1136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15" name="Picture 2" descr="http://pro-mojki.ucoz.ru/_ph/1/2/696903005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96136" y="3140968"/>
            <a:ext cx="941387" cy="1136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16" name="Picture 2" descr="http://pro-mojki.ucoz.ru/_ph/1/2/696903005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948264" y="3068960"/>
            <a:ext cx="941388" cy="1136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17" name="Picture 2" descr="http://pro-mojki.ucoz.ru/_ph/1/2/696903005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028384" y="3068960"/>
            <a:ext cx="941387" cy="1136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Заголовок 7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smtClean="0">
                <a:solidFill>
                  <a:srgbClr val="7030A0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Игра: «Найди лишний предмет»</a:t>
            </a:r>
            <a:endParaRPr lang="ru-RU" smtClean="0"/>
          </a:p>
        </p:txBody>
      </p:sp>
      <p:pic>
        <p:nvPicPr>
          <p:cNvPr id="26634" name="Picture 2" descr="C:\Users\юрий\Desktop\ДЕТСКИЕ ПРЕЗЕНТАЦИИ\БЫТОВЫЕ ПРИБОРЫ\вентилятор.jpe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4048" y="3284984"/>
            <a:ext cx="1872208" cy="33755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5" name="Picture 15" descr="http://www.omar.ru/img/model/886/76886/1-200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63688" y="3933056"/>
            <a:ext cx="2808312" cy="25823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6" name="Picture 9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56176" y="1484784"/>
            <a:ext cx="2319344" cy="21602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6638" name="Picture 17" descr="http://img2.alfa.kz/files/alfa/messages/thumbnails_230x173/4/3/6/7/2.jpg?fid=4367036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91680" y="1556792"/>
            <a:ext cx="3159195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66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66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66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66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Заголовок 7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smtClean="0">
                <a:solidFill>
                  <a:srgbClr val="7030A0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Игра: «Найди лишний предмет»</a:t>
            </a:r>
            <a:endParaRPr lang="ru-RU" smtClean="0"/>
          </a:p>
        </p:txBody>
      </p:sp>
      <p:pic>
        <p:nvPicPr>
          <p:cNvPr id="26631" name="Picture 4" descr="http://ideavolgograd.ru/published/publicdata/CL107530SHOP/attachments/SC/products_pictures/usos-uvos-lampa-nastolnaa__0120498_PE277130_S4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80112" y="4509120"/>
            <a:ext cx="2088232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2" name="Picture 9" descr="http://karnizyifoto-ai.ucoz.ru/_ph/1/2/171751187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96136" y="1340768"/>
            <a:ext cx="2808312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3" name="Picture 13" descr="http://art-stal.ru/d/82033/d/1402224_4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4F3FB"/>
              </a:clrFrom>
              <a:clrTo>
                <a:srgbClr val="F4F3FB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91680" y="1700807"/>
            <a:ext cx="2232248" cy="23915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7" name="Picture 4" descr="http://www.polnotovarov.ru/files/news/Utyug_3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459738">
            <a:off x="1330377" y="4059628"/>
            <a:ext cx="3136147" cy="23512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66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66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66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66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C:\Users\юрий\Desktop\ДЕТСКИЕ ПРЕЗЕНТАЦИИ\БЫТОВЫЕ ПРИБОРЫ\микроволновка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75656" y="1340768"/>
            <a:ext cx="2844307" cy="22179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7" name="Picture 2" descr="C:\Users\юрий\Desktop\ДЕТСКИЕ ПРЕЗЕНТАЦИИ\БЫТОВЫЕ ПРИБОРЫ\телик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91680" y="3645024"/>
            <a:ext cx="2949505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8" name="Заголовок 7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7030A0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Игра: «Найди лишний предмет»</a:t>
            </a:r>
            <a:endParaRPr lang="ru-RU" dirty="0" smtClean="0"/>
          </a:p>
        </p:txBody>
      </p:sp>
      <p:pic>
        <p:nvPicPr>
          <p:cNvPr id="26629" name="Picture 18" descr="http://elvice24.de/out/pictures/generated/category/thumb/748_150_100/3539_v(11).gif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652120" y="4077072"/>
            <a:ext cx="2483768" cy="2483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0" name="Picture 6" descr="http://kharkov.sindom.com.ua/upload/s/n/g/c/1_prodam-veniki-sorgo-mylo-tualetnuyu-bumagu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92080" y="1340768"/>
            <a:ext cx="2796332" cy="2097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66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66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66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491880" y="332656"/>
            <a:ext cx="2736304" cy="51090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Очень любим дом мы свой,</a:t>
            </a:r>
            <a:br>
              <a:rPr lang="ru-RU" sz="16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6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 уютный, и родной.</a:t>
            </a:r>
            <a:br>
              <a:rPr lang="ru-RU" sz="16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6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Но не каждый бы сумел</a:t>
            </a:r>
            <a:br>
              <a:rPr lang="ru-RU" sz="16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6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Переделать массу дел.</a:t>
            </a:r>
            <a:br>
              <a:rPr lang="ru-RU" sz="16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6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Нужно дома нам убрать,</a:t>
            </a:r>
            <a:br>
              <a:rPr lang="ru-RU" sz="16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6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Приготовить, постирать,</a:t>
            </a:r>
            <a:br>
              <a:rPr lang="ru-RU" sz="16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6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 еще белье погладить…</a:t>
            </a:r>
            <a:br>
              <a:rPr lang="ru-RU" sz="16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6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Как со всей работой сладить?</a:t>
            </a:r>
            <a:br>
              <a:rPr lang="ru-RU" sz="16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чудесно, что сейчас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Есть помощники у нас.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Труд они нам облегчают,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Время наше сберегают.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 приходится им братцы,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Электричеством питаться.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Всем понятно и без спора,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 – электроприборы.</a:t>
            </a:r>
          </a:p>
          <a:p>
            <a:r>
              <a:rPr lang="ru-RU" dirty="0"/>
              <a:t> </a:t>
            </a:r>
          </a:p>
          <a:p>
            <a:r>
              <a:rPr lang="ru-RU" dirty="0"/>
              <a:t> </a:t>
            </a:r>
          </a:p>
          <a:p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703655" y="3789040"/>
            <a:ext cx="1440345" cy="1663899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1664" r="21052"/>
          <a:stretch/>
        </p:blipFill>
        <p:spPr>
          <a:xfrm>
            <a:off x="1187624" y="1916832"/>
            <a:ext cx="2160240" cy="311277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012160" y="4633665"/>
            <a:ext cx="2068265" cy="2224335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03648" y="4293096"/>
            <a:ext cx="2022582" cy="269677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079485" y="402489"/>
            <a:ext cx="920830" cy="152330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18939883">
            <a:off x="4203764" y="5474777"/>
            <a:ext cx="1087500" cy="145000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732240" y="476672"/>
            <a:ext cx="2279142" cy="1745814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444208" y="2420888"/>
            <a:ext cx="1800200" cy="1992701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31640" y="0"/>
            <a:ext cx="2371436" cy="1927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56283006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400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6000"/>
                            </p:stCondLst>
                            <p:childTnLst>
                              <p:par>
                                <p:cTn id="3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7030A0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Игра: «Найди лишний предмет»</a:t>
            </a:r>
            <a:endParaRPr lang="ru-RU" dirty="0"/>
          </a:p>
        </p:txBody>
      </p:sp>
      <p:pic>
        <p:nvPicPr>
          <p:cNvPr id="2050" name="Picture 2" descr="E:\ДЕФЕКТОЛОГИЯ\СТАРШАЯ ГРУППА\15 нед 9   13 дек Бытовые приборы\yelektropribory-kartinki-dlya-detey-115649-300x22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1340767"/>
            <a:ext cx="7200800" cy="5400601"/>
          </a:xfrm>
          <a:prstGeom prst="rect">
            <a:avLst/>
          </a:prstGeom>
          <a:noFill/>
        </p:spPr>
      </p:pic>
      <p:sp>
        <p:nvSpPr>
          <p:cNvPr id="6" name="Улыбающееся лицо 5"/>
          <p:cNvSpPr/>
          <p:nvPr/>
        </p:nvSpPr>
        <p:spPr>
          <a:xfrm>
            <a:off x="2411760" y="4365104"/>
            <a:ext cx="2376264" cy="2304256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Таблица 12"/>
          <p:cNvGraphicFramePr>
            <a:graphicFrameLocks noGrp="1"/>
          </p:cNvGraphicFramePr>
          <p:nvPr/>
        </p:nvGraphicFramePr>
        <p:xfrm>
          <a:off x="1357313" y="1285875"/>
          <a:ext cx="6643735" cy="23574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28747"/>
                <a:gridCol w="1328747"/>
                <a:gridCol w="1328747"/>
                <a:gridCol w="1328747"/>
                <a:gridCol w="1328747"/>
              </a:tblGrid>
              <a:tr h="235745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7664" name="Заголовок 1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25"/>
          </a:xfrm>
        </p:spPr>
        <p:txBody>
          <a:bodyPr/>
          <a:lstStyle/>
          <a:p>
            <a:r>
              <a:rPr lang="ru-RU" b="1" smtClean="0">
                <a:solidFill>
                  <a:srgbClr val="7030A0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Игра: «Что сначала, что потом?»</a:t>
            </a:r>
            <a:endParaRPr lang="ru-RU" smtClean="0"/>
          </a:p>
        </p:txBody>
      </p:sp>
      <p:pic>
        <p:nvPicPr>
          <p:cNvPr id="27653" name="Picture 12" descr="http://www.u-sity.net/uploads/posts/2012-06/1339804186_35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29063" y="4572000"/>
            <a:ext cx="1500187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2" name="Picture 8" descr="http://img104.imageshack.us/img104/4238/pirates3kc3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14500" y="3857625"/>
            <a:ext cx="2143125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1" name="Picture 6" descr="http://m3.paperblog.com/i/49/497094/michele-angelo-zundet-eine-kerze-an-fur-kevin-L-g3RXBV.jpe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00938" y="4357688"/>
            <a:ext cx="1357312" cy="2166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0" name="Picture 2" descr="http://www.sxc.hu/assets/36/355302/kerosene-lamp-293678-m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43625" y="3786188"/>
            <a:ext cx="857250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4" name="Picture 22" descr="http://ledluks.ru/published/publicdata/FLOCKLEDLUKS/attachments/SC/products_pictures/small_0001321__clas_a_fr_75w_27_osram_300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CFCFC"/>
              </a:clrFrom>
              <a:clrTo>
                <a:srgbClr val="FCFCF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5750" y="5000625"/>
            <a:ext cx="14287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1.85185E-6 L -0.29931 -0.4303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76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0" y="-21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1.48148E-6 L 0.04723 -0.33611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" y="-16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447 0.00092 L -0.38663 -0.41922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276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1" y="-21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74 0.01227 L -0.0691 -0.33426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" y="-17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3.33333E-6 L 0.68195 -0.44884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276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1" y="-22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549265" y="1033028"/>
            <a:ext cx="3371850" cy="15086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200"/>
              </a:lnSpc>
              <a:spcAft>
                <a:spcPts val="600"/>
              </a:spcAft>
            </a:pPr>
            <a:endParaRPr lang="ru-RU" dirty="0" smtClean="0">
              <a:solidFill>
                <a:schemeClr val="tx2">
                  <a:lumMod val="50000"/>
                </a:schemeClr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Вышла на пенсию наша духовка,</a:t>
            </a:r>
            <a:br>
              <a:rPr lang="ru-RU" dirty="0" smtClean="0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Сменит старушку … (</a:t>
            </a:r>
            <a:r>
              <a:rPr lang="ru-RU" i="1" dirty="0" smtClean="0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микроволновка)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 smtClean="0">
              <a:solidFill>
                <a:schemeClr val="tx2">
                  <a:lumMod val="50000"/>
                </a:schemeClr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926080" y="188640"/>
            <a:ext cx="50302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ИГРА «ДОСКАЖИ СЛОВЕЧКО»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800100" y="1264922"/>
            <a:ext cx="2400300" cy="12777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Греет воду – кипятильник</a:t>
            </a:r>
            <a:br>
              <a:rPr lang="ru-RU" dirty="0" smtClean="0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Охлаждает </a:t>
            </a:r>
            <a:r>
              <a:rPr lang="ru-RU" i="1" dirty="0" smtClean="0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 … (холодильник)</a:t>
            </a:r>
            <a:endParaRPr lang="ru-RU" dirty="0" smtClean="0">
              <a:solidFill>
                <a:schemeClr val="tx2">
                  <a:lumMod val="50000"/>
                </a:schemeClr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035040" y="3670764"/>
            <a:ext cx="2720340" cy="9814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Позабыты лыжи, велик –</a:t>
            </a:r>
            <a:br>
              <a:rPr lang="ru-RU" dirty="0" smtClean="0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Днем и ночью смотрим … </a:t>
            </a:r>
            <a:r>
              <a:rPr lang="ru-RU" i="1" dirty="0" smtClean="0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(телек)</a:t>
            </a:r>
            <a:endParaRPr lang="ru-RU" dirty="0" smtClean="0">
              <a:solidFill>
                <a:schemeClr val="tx2">
                  <a:lumMod val="50000"/>
                </a:schemeClr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043608" y="4653136"/>
            <a:ext cx="2571750" cy="12777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День-деньской у нас трезвон –</a:t>
            </a:r>
            <a:br>
              <a:rPr lang="ru-RU" dirty="0" smtClean="0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Ох, болтун наш </a:t>
            </a:r>
            <a:r>
              <a:rPr lang="ru-RU" i="1" dirty="0" smtClean="0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… (телефон)</a:t>
            </a:r>
            <a:endParaRPr lang="ru-RU" dirty="0" smtClean="0">
              <a:solidFill>
                <a:schemeClr val="tx2">
                  <a:lumMod val="50000"/>
                </a:schemeClr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347864" y="3068960"/>
            <a:ext cx="2480310" cy="12777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Лампу мы вкрутили шустро –</a:t>
            </a:r>
            <a:br>
              <a:rPr lang="ru-RU" dirty="0" smtClean="0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Вновь сияет наша </a:t>
            </a:r>
            <a:r>
              <a:rPr lang="ru-RU" i="1" dirty="0" smtClean="0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… (люстра).</a:t>
            </a:r>
            <a:endParaRPr lang="ru-RU" dirty="0">
              <a:solidFill>
                <a:schemeClr val="tx2">
                  <a:lumMod val="50000"/>
                </a:schemeClr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1664" r="21052"/>
          <a:stretch/>
        </p:blipFill>
        <p:spPr>
          <a:xfrm>
            <a:off x="899592" y="332656"/>
            <a:ext cx="2160240" cy="3217527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580112" y="476672"/>
            <a:ext cx="2971191" cy="2275921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580112" y="3645024"/>
            <a:ext cx="3235545" cy="2630524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55576" y="3945128"/>
            <a:ext cx="3486150" cy="2912872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915816" y="692696"/>
            <a:ext cx="3060561" cy="40807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407451593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8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0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4" grpId="0"/>
      <p:bldP spid="4" grpId="1"/>
      <p:bldP spid="5" grpId="0"/>
      <p:bldP spid="5" grpId="1"/>
      <p:bldP spid="6" grpId="0"/>
      <p:bldP spid="6" grpId="1"/>
      <p:bldP spid="7" grpId="0"/>
      <p:bldP spid="7" grpId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C:\Users\юрий\Desktop\ДЕТСКИЕ ПРЕЗЕНТАЦИИ\БЫТОВЫЕ ПРИБОРЫ\микроволновка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59632" y="2204864"/>
            <a:ext cx="1809750" cy="1411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3" name="Picture 2" descr="C:\Users\юрий\Desktop\ДЕТСКИЕ ПРЕЗЕНТАЦИИ\БЫТОВЫЕ ПРИБОРЫ\телик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58000" y="2000250"/>
            <a:ext cx="1716088" cy="150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4" name="Picture 2" descr="C:\Users\юрий\Desktop\ДЕТСКИЕ ПРЕЗЕНТАЦИИ\БЫТОВЫЕ ПРИБОРЫ\вентилятор.jpe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491880" y="1700808"/>
            <a:ext cx="1082675" cy="253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5" name="Picture 2" descr="C:\Users\юрий\Desktop\ДЕТСКИЕ ПРЕЗЕНТАЦИИ\БЫТОВЫЕ ПРИБОРЫ\миксер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808080"/>
              </a:clrFrom>
              <a:clrTo>
                <a:srgbClr val="80808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4048" y="2348880"/>
            <a:ext cx="1357312" cy="1100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6" name="Picture 2" descr="http://pro-mojki.ucoz.ru/_ph/1/2/696903005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08104" y="4509120"/>
            <a:ext cx="1357312" cy="163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7" name="Picture 2" descr="C:\Users\юрий\Desktop\ДЕТСКИЕ ПРЕЗЕНТАЦИИ\БЫТОВЫЕ ПРИБОРЫ\xolodilnik_bol.jp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024688" y="4143375"/>
            <a:ext cx="1619250" cy="2430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8" name="Picture 2" descr="http://maxvideo.by/picture/106929.jpg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331640" y="4077072"/>
            <a:ext cx="1571625" cy="227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9" name="Picture 4" descr="http://www.polnotovarov.ru/files/news/Utyug_3.jpg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3457479">
            <a:off x="3396501" y="4863561"/>
            <a:ext cx="1428750" cy="107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90" name="Прямоугольник 11"/>
          <p:cNvSpPr>
            <a:spLocks noChangeArrowheads="1"/>
          </p:cNvSpPr>
          <p:nvPr/>
        </p:nvSpPr>
        <p:spPr bwMode="auto">
          <a:xfrm>
            <a:off x="1043608" y="214313"/>
            <a:ext cx="788608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b="1" dirty="0">
                <a:latin typeface="Cambria Math" pitchFamily="18" charset="0"/>
                <a:ea typeface="Cambria Math" pitchFamily="18" charset="0"/>
                <a:cs typeface="Cambria Math" pitchFamily="18" charset="0"/>
              </a:rPr>
              <a:t>Видите, как много электроприборов нас окружает. Они наши лучшие помощники. Все они делают нашу жизнь удобной и разнообразной. Без них человеку было бы трудно. И все они работают от электрического тока.</a:t>
            </a:r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http://files.64pokupki.ru/catalog/98/16/76/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95838" y="620688"/>
            <a:ext cx="4348162" cy="318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699" name="Прямоугольник 3"/>
          <p:cNvSpPr>
            <a:spLocks noChangeArrowheads="1"/>
          </p:cNvSpPr>
          <p:nvPr/>
        </p:nvSpPr>
        <p:spPr bwMode="auto">
          <a:xfrm>
            <a:off x="1187624" y="476672"/>
            <a:ext cx="3456384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Пылесос, телевизор, тостер </a:t>
            </a:r>
            <a:br>
              <a:rPr lang="ru-RU" sz="2000" b="1" dirty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</a:br>
            <a:r>
              <a:rPr lang="ru-RU" sz="2000" b="1" dirty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Пусть включает взрослый.</a:t>
            </a:r>
            <a:endParaRPr lang="ru-RU" sz="2000" dirty="0">
              <a:latin typeface="Cambria Math" pitchFamily="18" charset="0"/>
              <a:ea typeface="Cambria Math" pitchFamily="18" charset="0"/>
              <a:cs typeface="Cambria Math" pitchFamily="18" charset="0"/>
            </a:endParaRPr>
          </a:p>
        </p:txBody>
      </p:sp>
      <p:pic>
        <p:nvPicPr>
          <p:cNvPr id="5" name="Picture 1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2132856"/>
            <a:ext cx="3816424" cy="46085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43042" y="2071678"/>
            <a:ext cx="5582426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8800" b="1" kern="10" dirty="0">
                <a:ln w="41275">
                  <a:solidFill>
                    <a:srgbClr val="9966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AE3B7"/>
                    </a:gs>
                    <a:gs pos="9000">
                      <a:srgbClr val="A28949"/>
                    </a:gs>
                    <a:gs pos="15500">
                      <a:srgbClr val="835E17"/>
                    </a:gs>
                    <a:gs pos="16499">
                      <a:srgbClr val="BD922A"/>
                    </a:gs>
                    <a:gs pos="18500">
                      <a:srgbClr val="FBE4AE"/>
                    </a:gs>
                    <a:gs pos="39500">
                      <a:srgbClr val="BD922A"/>
                    </a:gs>
                    <a:gs pos="43500">
                      <a:srgbClr val="BD922A"/>
                    </a:gs>
                    <a:gs pos="50000">
                      <a:srgbClr val="FBE4AE"/>
                    </a:gs>
                    <a:gs pos="56500">
                      <a:srgbClr val="BD922A"/>
                    </a:gs>
                    <a:gs pos="60501">
                      <a:srgbClr val="BD922A"/>
                    </a:gs>
                    <a:gs pos="81500">
                      <a:srgbClr val="FBE4AE"/>
                    </a:gs>
                    <a:gs pos="83501">
                      <a:srgbClr val="BD922A"/>
                    </a:gs>
                    <a:gs pos="84500">
                      <a:srgbClr val="835E17"/>
                    </a:gs>
                    <a:gs pos="91000">
                      <a:srgbClr val="A28949"/>
                    </a:gs>
                    <a:gs pos="100000">
                      <a:srgbClr val="FAE3B7"/>
                    </a:gs>
                  </a:gsLst>
                  <a:lin ang="5400000" scaled="1"/>
                </a:gradFill>
                <a:latin typeface="Cambria Math" pitchFamily="18" charset="0"/>
                <a:ea typeface="Cambria Math" pitchFamily="18" charset="0"/>
              </a:rPr>
              <a:t>МОЛОДЦЫ</a:t>
            </a:r>
            <a:endParaRPr lang="ru-RU" sz="8800" dirty="0"/>
          </a:p>
        </p:txBody>
      </p:sp>
    </p:spTree>
  </p:cSld>
  <p:clrMapOvr>
    <a:masterClrMapping/>
  </p:clrMapOvr>
  <p:transition spd="med">
    <p:circl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Прямоугольник 1"/>
          <p:cNvSpPr>
            <a:spLocks noChangeArrowheads="1"/>
          </p:cNvSpPr>
          <p:nvPr/>
        </p:nvSpPr>
        <p:spPr bwMode="auto">
          <a:xfrm>
            <a:off x="5004048" y="1571625"/>
            <a:ext cx="3854202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400" b="1" dirty="0">
                <a:latin typeface="Cambria Math" pitchFamily="18" charset="0"/>
                <a:ea typeface="Cambria Math" pitchFamily="18" charset="0"/>
                <a:cs typeface="Cambria Math" pitchFamily="18" charset="0"/>
              </a:rPr>
              <a:t>Полюбуйся, посмотри: </a:t>
            </a:r>
          </a:p>
          <a:p>
            <a:r>
              <a:rPr lang="ru-RU" sz="2400" b="1" dirty="0">
                <a:latin typeface="Cambria Math" pitchFamily="18" charset="0"/>
                <a:ea typeface="Cambria Math" pitchFamily="18" charset="0"/>
                <a:cs typeface="Cambria Math" pitchFamily="18" charset="0"/>
              </a:rPr>
              <a:t>Полюс Северный внутри, </a:t>
            </a:r>
          </a:p>
          <a:p>
            <a:r>
              <a:rPr lang="ru-RU" sz="2400" b="1" dirty="0">
                <a:latin typeface="Cambria Math" pitchFamily="18" charset="0"/>
                <a:ea typeface="Cambria Math" pitchFamily="18" charset="0"/>
                <a:cs typeface="Cambria Math" pitchFamily="18" charset="0"/>
              </a:rPr>
              <a:t>Там сверкает снег и лед, </a:t>
            </a:r>
          </a:p>
          <a:p>
            <a:r>
              <a:rPr lang="ru-RU" sz="2400" b="1" dirty="0">
                <a:latin typeface="Cambria Math" pitchFamily="18" charset="0"/>
                <a:ea typeface="Cambria Math" pitchFamily="18" charset="0"/>
                <a:cs typeface="Cambria Math" pitchFamily="18" charset="0"/>
              </a:rPr>
              <a:t>Там сама зима живет. </a:t>
            </a:r>
          </a:p>
          <a:p>
            <a:r>
              <a:rPr lang="ru-RU" sz="2400" b="1" dirty="0">
                <a:latin typeface="Cambria Math" pitchFamily="18" charset="0"/>
                <a:ea typeface="Cambria Math" pitchFamily="18" charset="0"/>
                <a:cs typeface="Cambria Math" pitchFamily="18" charset="0"/>
              </a:rPr>
              <a:t>Навсегда нам эту зиму </a:t>
            </a:r>
          </a:p>
          <a:p>
            <a:r>
              <a:rPr lang="ru-RU" sz="2400" b="1" dirty="0">
                <a:latin typeface="Cambria Math" pitchFamily="18" charset="0"/>
                <a:ea typeface="Cambria Math" pitchFamily="18" charset="0"/>
                <a:cs typeface="Cambria Math" pitchFamily="18" charset="0"/>
              </a:rPr>
              <a:t>Привезли из магазина.</a:t>
            </a:r>
          </a:p>
        </p:txBody>
      </p:sp>
      <p:pic>
        <p:nvPicPr>
          <p:cNvPr id="6147" name="Picture 2" descr="C:\Users\юрий\Desktop\ДЕТСКИЕ ПРЕЗЕНТАЦИИ\БЫТОВЫЕ ПРИБОРЫ\xolodilnik_bol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15616" y="620687"/>
            <a:ext cx="3960440" cy="59444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Прямоугольник 1"/>
          <p:cNvSpPr>
            <a:spLocks noChangeArrowheads="1"/>
          </p:cNvSpPr>
          <p:nvPr/>
        </p:nvSpPr>
        <p:spPr bwMode="auto">
          <a:xfrm>
            <a:off x="1043608" y="260648"/>
            <a:ext cx="4104456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400" b="1" dirty="0">
                <a:latin typeface="Cambria Math" pitchFamily="18" charset="0"/>
                <a:ea typeface="Cambria Math" pitchFamily="18" charset="0"/>
                <a:cs typeface="Cambria Math" pitchFamily="18" charset="0"/>
              </a:rPr>
              <a:t>Есть у нас в квартире робот, </a:t>
            </a:r>
          </a:p>
          <a:p>
            <a:r>
              <a:rPr lang="ru-RU" sz="2400" b="1" dirty="0">
                <a:latin typeface="Cambria Math" pitchFamily="18" charset="0"/>
                <a:ea typeface="Cambria Math" pitchFamily="18" charset="0"/>
                <a:cs typeface="Cambria Math" pitchFamily="18" charset="0"/>
              </a:rPr>
              <a:t>У него огромный хобот. </a:t>
            </a:r>
          </a:p>
          <a:p>
            <a:r>
              <a:rPr lang="ru-RU" sz="2400" b="1" dirty="0">
                <a:latin typeface="Cambria Math" pitchFamily="18" charset="0"/>
                <a:ea typeface="Cambria Math" pitchFamily="18" charset="0"/>
                <a:cs typeface="Cambria Math" pitchFamily="18" charset="0"/>
              </a:rPr>
              <a:t>Любит робот чистоту, </a:t>
            </a:r>
          </a:p>
          <a:p>
            <a:r>
              <a:rPr lang="ru-RU" sz="2400" b="1" dirty="0">
                <a:latin typeface="Cambria Math" pitchFamily="18" charset="0"/>
                <a:ea typeface="Cambria Math" pitchFamily="18" charset="0"/>
                <a:cs typeface="Cambria Math" pitchFamily="18" charset="0"/>
              </a:rPr>
              <a:t>И гудит, как лайнер: «</a:t>
            </a:r>
            <a:r>
              <a:rPr lang="ru-RU" sz="2400" b="1" dirty="0" err="1">
                <a:latin typeface="Cambria Math" pitchFamily="18" charset="0"/>
                <a:ea typeface="Cambria Math" pitchFamily="18" charset="0"/>
                <a:cs typeface="Cambria Math" pitchFamily="18" charset="0"/>
              </a:rPr>
              <a:t>Туу-у</a:t>
            </a:r>
            <a:r>
              <a:rPr lang="ru-RU" sz="2400" b="1" dirty="0">
                <a:latin typeface="Cambria Math" pitchFamily="18" charset="0"/>
                <a:ea typeface="Cambria Math" pitchFamily="18" charset="0"/>
                <a:cs typeface="Cambria Math" pitchFamily="18" charset="0"/>
              </a:rPr>
              <a:t>». </a:t>
            </a:r>
          </a:p>
          <a:p>
            <a:r>
              <a:rPr lang="ru-RU" sz="2400" b="1" dirty="0">
                <a:latin typeface="Cambria Math" pitchFamily="18" charset="0"/>
                <a:ea typeface="Cambria Math" pitchFamily="18" charset="0"/>
                <a:cs typeface="Cambria Math" pitchFamily="18" charset="0"/>
              </a:rPr>
              <a:t>Он с  охотой пыль глотает, </a:t>
            </a:r>
          </a:p>
          <a:p>
            <a:r>
              <a:rPr lang="ru-RU" sz="2400" b="1" dirty="0">
                <a:latin typeface="Cambria Math" pitchFamily="18" charset="0"/>
                <a:ea typeface="Cambria Math" pitchFamily="18" charset="0"/>
                <a:cs typeface="Cambria Math" pitchFamily="18" charset="0"/>
              </a:rPr>
              <a:t>Не  болеет, не чихает.</a:t>
            </a:r>
          </a:p>
          <a:p>
            <a:r>
              <a:rPr lang="ru-RU" sz="2400" b="1" dirty="0">
                <a:latin typeface="Cambria Math" pitchFamily="18" charset="0"/>
                <a:ea typeface="Cambria Math" pitchFamily="18" charset="0"/>
                <a:cs typeface="Cambria Math" pitchFamily="18" charset="0"/>
              </a:rPr>
              <a:t>«Берегитесь, пыль и мусор,</a:t>
            </a:r>
          </a:p>
          <a:p>
            <a:r>
              <a:rPr lang="ru-RU" sz="2400" b="1" dirty="0">
                <a:latin typeface="Cambria Math" pitchFamily="18" charset="0"/>
                <a:ea typeface="Cambria Math" pitchFamily="18" charset="0"/>
                <a:cs typeface="Cambria Math" pitchFamily="18" charset="0"/>
              </a:rPr>
              <a:t>Живо с вами разберусь я!</a:t>
            </a:r>
          </a:p>
        </p:txBody>
      </p:sp>
      <p:pic>
        <p:nvPicPr>
          <p:cNvPr id="7171" name="Picture 2" descr="http://maxvideo.by/picture/106929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0624" y="617307"/>
            <a:ext cx="3891855" cy="5621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Прямоугольник 1"/>
          <p:cNvSpPr>
            <a:spLocks noChangeArrowheads="1"/>
          </p:cNvSpPr>
          <p:nvPr/>
        </p:nvSpPr>
        <p:spPr bwMode="auto">
          <a:xfrm>
            <a:off x="3491880" y="4005064"/>
            <a:ext cx="5459486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dirty="0">
                <a:latin typeface="Cambria Math" pitchFamily="18" charset="0"/>
                <a:ea typeface="Cambria Math" pitchFamily="18" charset="0"/>
                <a:cs typeface="Cambria Math" pitchFamily="18" charset="0"/>
              </a:rPr>
              <a:t>Эта машина любит трудиться,                   Своею работой очень гордится.               Белью говорит она: «Эй, замарашки,  Пеленки, футболки, штаны и рубашки!         К себе в барабан вас, </a:t>
            </a:r>
            <a:r>
              <a:rPr lang="ru-RU" sz="2400" b="1" dirty="0" err="1">
                <a:latin typeface="Cambria Math" pitchFamily="18" charset="0"/>
                <a:ea typeface="Cambria Math" pitchFamily="18" charset="0"/>
                <a:cs typeface="Cambria Math" pitchFamily="18" charset="0"/>
              </a:rPr>
              <a:t>грязнуль</a:t>
            </a:r>
            <a:r>
              <a:rPr lang="ru-RU" sz="2400" b="1" dirty="0">
                <a:latin typeface="Cambria Math" pitchFamily="18" charset="0"/>
                <a:ea typeface="Cambria Math" pitchFamily="18" charset="0"/>
                <a:cs typeface="Cambria Math" pitchFamily="18" charset="0"/>
              </a:rPr>
              <a:t>, приглашаю.  И пятна, и грязь с порошком отстираю!»</a:t>
            </a:r>
          </a:p>
        </p:txBody>
      </p:sp>
      <p:pic>
        <p:nvPicPr>
          <p:cNvPr id="8195" name="Picture 6" descr="http://novokuznecktut.ru/upload/board/2012-04/9758af11e9e7d3_big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43608" y="116632"/>
            <a:ext cx="3857625" cy="3857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Прямоугольник 1"/>
          <p:cNvSpPr>
            <a:spLocks noChangeArrowheads="1"/>
          </p:cNvSpPr>
          <p:nvPr/>
        </p:nvSpPr>
        <p:spPr bwMode="auto">
          <a:xfrm>
            <a:off x="1187624" y="404664"/>
            <a:ext cx="4572000" cy="267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dirty="0">
                <a:latin typeface="Cambria Math" pitchFamily="18" charset="0"/>
                <a:ea typeface="Cambria Math" pitchFamily="18" charset="0"/>
                <a:cs typeface="Cambria Math" pitchFamily="18" charset="0"/>
              </a:rPr>
              <a:t>Для белья надежный друг.       По одежде он плывет,               Как горячий пароход. Оставляет нам, ребята,  Любоваться результатом:  Стало все белье на диво     Очень гладким и красивым!</a:t>
            </a:r>
          </a:p>
        </p:txBody>
      </p:sp>
      <p:pic>
        <p:nvPicPr>
          <p:cNvPr id="9219" name="Picture 4" descr="http://www.polnotovarov.ru/files/news/Utyug_3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347864" y="2564904"/>
            <a:ext cx="5214937" cy="39112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Прямоугольник 1"/>
          <p:cNvSpPr>
            <a:spLocks noChangeArrowheads="1"/>
          </p:cNvSpPr>
          <p:nvPr/>
        </p:nvSpPr>
        <p:spPr bwMode="auto">
          <a:xfrm>
            <a:off x="3995936" y="260648"/>
            <a:ext cx="4572000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dirty="0">
                <a:latin typeface="Cambria Math" pitchFamily="18" charset="0"/>
                <a:ea typeface="Cambria Math" pitchFamily="18" charset="0"/>
                <a:cs typeface="Cambria Math" pitchFamily="18" charset="0"/>
              </a:rPr>
              <a:t>В кухне главная она,          Словно воздух нам нужна.  Может жарить, может печь,   Щи и вкусный борщ сварить, Может чайник вскипятить</a:t>
            </a:r>
            <a:r>
              <a:rPr lang="ru-RU" b="1" dirty="0"/>
              <a:t>.</a:t>
            </a:r>
          </a:p>
        </p:txBody>
      </p:sp>
      <p:pic>
        <p:nvPicPr>
          <p:cNvPr id="10243" name="Picture 2" descr="плита"/>
          <p:cNvPicPr>
            <a:picLocks noChangeAspect="1" noChangeArrowheads="1" noCrop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19672" y="2420888"/>
            <a:ext cx="3960440" cy="44119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Прямоугольник 1"/>
          <p:cNvSpPr>
            <a:spLocks noChangeArrowheads="1"/>
          </p:cNvSpPr>
          <p:nvPr/>
        </p:nvSpPr>
        <p:spPr bwMode="auto">
          <a:xfrm>
            <a:off x="1043607" y="260648"/>
            <a:ext cx="4176465" cy="2492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dirty="0">
                <a:latin typeface="Cambria Math" pitchFamily="18" charset="0"/>
                <a:ea typeface="Cambria Math" pitchFamily="18" charset="0"/>
                <a:cs typeface="Cambria Math" pitchFamily="18" charset="0"/>
              </a:rPr>
              <a:t>Греет воду моментально,   </a:t>
            </a:r>
            <a:endParaRPr lang="ru-RU" sz="2400" b="1" dirty="0" smtClean="0">
              <a:latin typeface="Cambria Math" pitchFamily="18" charset="0"/>
              <a:ea typeface="Cambria Math" pitchFamily="18" charset="0"/>
              <a:cs typeface="Cambria Math" pitchFamily="18" charset="0"/>
            </a:endParaRPr>
          </a:p>
          <a:p>
            <a:pPr>
              <a:spcBef>
                <a:spcPct val="50000"/>
              </a:spcBef>
            </a:pPr>
            <a:r>
              <a:rPr lang="ru-RU" sz="2400" b="1" dirty="0" smtClean="0">
                <a:latin typeface="Cambria Math" pitchFamily="18" charset="0"/>
                <a:ea typeface="Cambria Math" pitchFamily="18" charset="0"/>
                <a:cs typeface="Cambria Math" pitchFamily="18" charset="0"/>
              </a:rPr>
              <a:t>Стоит </a:t>
            </a:r>
            <a:r>
              <a:rPr lang="ru-RU" sz="2400" b="1" dirty="0">
                <a:latin typeface="Cambria Math" pitchFamily="18" charset="0"/>
                <a:ea typeface="Cambria Math" pitchFamily="18" charset="0"/>
                <a:cs typeface="Cambria Math" pitchFamily="18" charset="0"/>
              </a:rPr>
              <a:t>лишь его включить, Закипает изнутри                          И пускает пузыри.   Насладиться вечерком       Можно вкусненьким чайком.</a:t>
            </a:r>
          </a:p>
        </p:txBody>
      </p:sp>
      <p:pic>
        <p:nvPicPr>
          <p:cNvPr id="11267" name="Picture 2" descr="http://pro-mojki.ucoz.ru/_ph/1/2/696903005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76057" y="2258450"/>
            <a:ext cx="3631382" cy="4385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516</TotalTime>
  <Words>552</Words>
  <Application>Microsoft Office PowerPoint</Application>
  <PresentationFormat>Экран (4:3)</PresentationFormat>
  <Paragraphs>82</Paragraphs>
  <Slides>35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35</vt:i4>
      </vt:variant>
    </vt:vector>
  </HeadingPairs>
  <TitlesOfParts>
    <vt:vector size="36" baseType="lpstr">
      <vt:lpstr>Солнцестояние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Игра: «Что для чего?»</vt:lpstr>
      <vt:lpstr>Игра: «Что было, что есть?»</vt:lpstr>
      <vt:lpstr>Слайд 24</vt:lpstr>
      <vt:lpstr>Слайд 25</vt:lpstr>
      <vt:lpstr>Игра: «один - много»</vt:lpstr>
      <vt:lpstr>Игра: «Найди лишний предмет»</vt:lpstr>
      <vt:lpstr>Игра: «Найди лишний предмет»</vt:lpstr>
      <vt:lpstr>Игра: «Найди лишний предмет»</vt:lpstr>
      <vt:lpstr>Игра: «Найди лишний предмет»</vt:lpstr>
      <vt:lpstr>Игра: «Что сначала, что потом?»</vt:lpstr>
      <vt:lpstr>Слайд 32</vt:lpstr>
      <vt:lpstr>Слайд 33</vt:lpstr>
      <vt:lpstr>Слайд 34</vt:lpstr>
      <vt:lpstr>Слайд 35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 ПО  ТЕМЕ «БЫТОВЫЕ  ЭЛЕКТРОПРИБОРЫ»</dc:title>
  <dc:creator>юрий</dc:creator>
  <cp:lastModifiedBy>Татьяна</cp:lastModifiedBy>
  <cp:revision>66</cp:revision>
  <dcterms:created xsi:type="dcterms:W3CDTF">2010-06-17T17:12:54Z</dcterms:created>
  <dcterms:modified xsi:type="dcterms:W3CDTF">2019-02-22T19:23:58Z</dcterms:modified>
</cp:coreProperties>
</file>