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EAF463A-BC7C-46EE-9F1E-7F377CCA4891}" type="datetimeFigureOut">
              <a:rPr lang="en-US" smtClean="0"/>
              <a:pPr/>
              <a:t>1/29/2015</a:t>
            </a:fld>
            <a:endParaRPr lang="en-US"/>
          </a:p>
        </p:txBody>
      </p:sp>
      <p:sp>
        <p:nvSpPr>
          <p:cNvPr id="16" name="Номер слайда 15"/>
          <p:cNvSpPr>
            <a:spLocks noGrp="1"/>
          </p:cNvSpPr>
          <p:nvPr>
            <p:ph type="sldNum" sz="quarter" idx="11"/>
          </p:nvPr>
        </p:nvSpPr>
        <p:spPr/>
        <p:txBody>
          <a:bodyPr/>
          <a:lstStyle/>
          <a:p>
            <a:fld id="{A483448D-3A78-4528-A469-B745A65DA480}" type="slidenum">
              <a:rPr lang="en-US" smtClean="0"/>
              <a:pPr/>
              <a:t>‹#›</a:t>
            </a:fld>
            <a:endParaRPr lang="en-US"/>
          </a:p>
        </p:txBody>
      </p:sp>
      <p:sp>
        <p:nvSpPr>
          <p:cNvPr id="17" name="Нижний колонтитул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1/29/2015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1/29/2015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7EAF463A-BC7C-46EE-9F1E-7F377CCA4891}" type="datetimeFigureOut">
              <a:rPr lang="en-US" smtClean="0"/>
              <a:pPr/>
              <a:t>1/29/2015</a:t>
            </a:fld>
            <a:endParaRPr lang="en-US"/>
          </a:p>
        </p:txBody>
      </p:sp>
      <p:sp>
        <p:nvSpPr>
          <p:cNvPr id="15" name="Номер слайда 14"/>
          <p:cNvSpPr>
            <a:spLocks noGrp="1"/>
          </p:cNvSpPr>
          <p:nvPr>
            <p:ph type="sldNum" sz="quarter" idx="15"/>
          </p:nvPr>
        </p:nvSpPr>
        <p:spPr/>
        <p:txBody>
          <a:bodyPr/>
          <a:lstStyle>
            <a:lvl1pPr algn="ctr">
              <a:defRPr/>
            </a:lvl1pPr>
          </a:lstStyle>
          <a:p>
            <a:fld id="{A483448D-3A78-4528-A469-B745A65DA480}" type="slidenum">
              <a:rPr lang="en-US" smtClean="0"/>
              <a:pPr/>
              <a:t>‹#›</a:t>
            </a:fld>
            <a:endParaRPr lang="en-US"/>
          </a:p>
        </p:txBody>
      </p:sp>
      <p:sp>
        <p:nvSpPr>
          <p:cNvPr id="16" name="Нижний колонтитул 15"/>
          <p:cNvSpPr>
            <a:spLocks noGrp="1"/>
          </p:cNvSpPr>
          <p:nvPr>
            <p:ph type="ftr" sz="quarter" idx="16"/>
          </p:nvPr>
        </p:nvSpPr>
        <p:spPr/>
        <p:txBody>
          <a:bodyPr/>
          <a:lstStyle/>
          <a:p>
            <a:endParaRPr lang="en-US"/>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EAF463A-BC7C-46EE-9F1E-7F377CCA4891}" type="datetimeFigureOut">
              <a:rPr lang="en-US" smtClean="0"/>
              <a:pPr/>
              <a:t>1/29/2015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EAF463A-BC7C-46EE-9F1E-7F377CCA4891}" type="datetimeFigureOut">
              <a:rPr lang="en-US" smtClean="0"/>
              <a:pPr/>
              <a:t>1/29/2015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7" name="Дата 6"/>
          <p:cNvSpPr>
            <a:spLocks noGrp="1"/>
          </p:cNvSpPr>
          <p:nvPr>
            <p:ph type="dt" sz="half" idx="10"/>
          </p:nvPr>
        </p:nvSpPr>
        <p:spPr/>
        <p:txBody>
          <a:bodyPr/>
          <a:lstStyle/>
          <a:p>
            <a:fld id="{7EAF463A-BC7C-46EE-9F1E-7F377CCA4891}" type="datetimeFigureOut">
              <a:rPr lang="en-US" smtClean="0"/>
              <a:pPr/>
              <a:t>1/29/2015</a:t>
            </a:fld>
            <a:endParaRPr lang="en-US"/>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1/29/2015</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1/29/2015</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7EAF463A-BC7C-46EE-9F1E-7F377CCA4891}" type="datetimeFigureOut">
              <a:rPr lang="en-US" smtClean="0"/>
              <a:pPr/>
              <a:t>1/29/2015</a:t>
            </a:fld>
            <a:endParaRPr lang="en-US"/>
          </a:p>
        </p:txBody>
      </p:sp>
      <p:sp>
        <p:nvSpPr>
          <p:cNvPr id="9" name="Номер слайда 8"/>
          <p:cNvSpPr>
            <a:spLocks noGrp="1"/>
          </p:cNvSpPr>
          <p:nvPr>
            <p:ph type="sldNum" sz="quarter" idx="15"/>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7EAF463A-BC7C-46EE-9F1E-7F377CCA4891}" type="datetimeFigureOut">
              <a:rPr lang="en-US" smtClean="0"/>
              <a:pPr/>
              <a:t>1/29/2015</a:t>
            </a:fld>
            <a:endParaRPr lang="en-US"/>
          </a:p>
        </p:txBody>
      </p:sp>
      <p:sp>
        <p:nvSpPr>
          <p:cNvPr id="9" name="Номер слайда 8"/>
          <p:cNvSpPr>
            <a:spLocks noGrp="1"/>
          </p:cNvSpPr>
          <p:nvPr>
            <p:ph type="sldNum" sz="quarter" idx="11"/>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AF463A-BC7C-46EE-9F1E-7F377CCA4891}" type="datetimeFigureOut">
              <a:rPr lang="en-US" smtClean="0"/>
              <a:pPr/>
              <a:t>1/29/2015</a:t>
            </a:fld>
            <a:endParaRPr lang="en-US"/>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83448D-3A78-4528-A469-B745A65DA480}" type="slidenum">
              <a:rPr lang="en-US" smtClean="0"/>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List_of_national_poets" TargetMode="External"/><Relationship Id="rId2" Type="http://schemas.openxmlformats.org/officeDocument/2006/relationships/hyperlink" Target="http://en.wikipedia.org/wiki/Scottish_people" TargetMode="Externa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hyperlink" Target="http://en.wikipedia.org/wiki/Central_Scots" TargetMode="External"/><Relationship Id="rId4" Type="http://schemas.openxmlformats.org/officeDocument/2006/relationships/hyperlink" Target="http://en.wikipedia.org/wiki/Scots_languag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Сектор аренды жилья в Шотландии процветает"/>
          <p:cNvPicPr>
            <a:picLocks noChangeAspect="1" noChangeArrowheads="1"/>
          </p:cNvPicPr>
          <p:nvPr/>
        </p:nvPicPr>
        <p:blipFill>
          <a:blip r:embed="rId2"/>
          <a:srcRect/>
          <a:stretch>
            <a:fillRect/>
          </a:stretch>
        </p:blipFill>
        <p:spPr bwMode="auto">
          <a:xfrm>
            <a:off x="-457200" y="0"/>
            <a:ext cx="10235817" cy="6858000"/>
          </a:xfrm>
          <a:prstGeom prst="rect">
            <a:avLst/>
          </a:prstGeom>
          <a:noFill/>
        </p:spPr>
      </p:pic>
      <p:sp>
        <p:nvSpPr>
          <p:cNvPr id="2" name="Заголовок 1"/>
          <p:cNvSpPr>
            <a:spLocks noGrp="1"/>
          </p:cNvSpPr>
          <p:nvPr>
            <p:ph type="ctrTitle"/>
          </p:nvPr>
        </p:nvSpPr>
        <p:spPr>
          <a:xfrm>
            <a:off x="-609600" y="381000"/>
            <a:ext cx="7772400" cy="1470025"/>
          </a:xfrm>
        </p:spPr>
        <p:txBody>
          <a:bodyPr/>
          <a:lstStyle/>
          <a:p>
            <a:r>
              <a:rPr lang="en-US" dirty="0" smtClean="0">
                <a:latin typeface="Algerian" pitchFamily="82" charset="0"/>
              </a:rPr>
              <a:t>Scotland</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343400" y="1524000"/>
            <a:ext cx="4114800" cy="5105400"/>
          </a:xfrm>
        </p:spPr>
        <p:txBody>
          <a:bodyPr>
            <a:normAutofit/>
          </a:bodyPr>
          <a:lstStyle/>
          <a:p>
            <a:pPr algn="ctr"/>
            <a:r>
              <a:rPr lang="en-US" sz="3600" dirty="0" smtClean="0">
                <a:latin typeface="Algerian" pitchFamily="82" charset="0"/>
              </a:rPr>
              <a:t>Thistle is a symbol of Scotland</a:t>
            </a:r>
            <a:endParaRPr lang="ru-RU" sz="3600" dirty="0"/>
          </a:p>
        </p:txBody>
      </p:sp>
      <p:pic>
        <p:nvPicPr>
          <p:cNvPr id="15362" name="Picture 2" descr="53 Расширенная коллекция картинок от armvector (Показать 1 до 53) - ClipartLogo.com"/>
          <p:cNvPicPr>
            <a:picLocks noChangeAspect="1" noChangeArrowheads="1"/>
          </p:cNvPicPr>
          <p:nvPr/>
        </p:nvPicPr>
        <p:blipFill>
          <a:blip r:embed="rId2"/>
          <a:srcRect/>
          <a:stretch>
            <a:fillRect/>
          </a:stretch>
        </p:blipFill>
        <p:spPr bwMode="auto">
          <a:xfrm>
            <a:off x="228600" y="381000"/>
            <a:ext cx="4114800" cy="6172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smtClean="0">
                <a:latin typeface="Algerian" pitchFamily="82" charset="0"/>
              </a:rPr>
              <a:t>The population of Scotland is about 5 million people</a:t>
            </a:r>
            <a:endParaRPr lang="ru-RU" dirty="0"/>
          </a:p>
        </p:txBody>
      </p:sp>
      <p:pic>
        <p:nvPicPr>
          <p:cNvPr id="17410" name="Picture 2" descr="Из истории войн - Просто факты - Архив &quot;Исторических интересностей&quot; - Азбукиведи-история"/>
          <p:cNvPicPr>
            <a:picLocks noChangeAspect="1" noChangeArrowheads="1"/>
          </p:cNvPicPr>
          <p:nvPr/>
        </p:nvPicPr>
        <p:blipFill>
          <a:blip r:embed="rId2"/>
          <a:srcRect/>
          <a:stretch>
            <a:fillRect/>
          </a:stretch>
        </p:blipFill>
        <p:spPr bwMode="auto">
          <a:xfrm>
            <a:off x="838200" y="1447800"/>
            <a:ext cx="7315200" cy="4862568"/>
          </a:xfrm>
          <a:prstGeom prst="rect">
            <a:avLst/>
          </a:prstGeom>
        </p:spPr>
        <p:style>
          <a:lnRef idx="2">
            <a:schemeClr val="accent2"/>
          </a:lnRef>
          <a:fillRef idx="1">
            <a:schemeClr val="lt1"/>
          </a:fillRef>
          <a:effectRef idx="0">
            <a:schemeClr val="accent2"/>
          </a:effectRef>
          <a:fontRef idx="minor">
            <a:schemeClr val="dk1"/>
          </a:fontRef>
        </p:style>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914400"/>
            <a:ext cx="8229600" cy="1219200"/>
          </a:xfrm>
        </p:spPr>
        <p:txBody>
          <a:bodyPr>
            <a:noAutofit/>
          </a:bodyPr>
          <a:lstStyle/>
          <a:p>
            <a:pPr algn="ctr"/>
            <a:r>
              <a:rPr sz="1400" smtClean="0">
                <a:latin typeface="Arial Black" pitchFamily="34" charset="0"/>
              </a:rPr>
              <a:t>The country of Scotland lies on the northern half of the Great Britain. Scotland, known as the land of romance, is full ofchurches and old castles. The lakes in Scotland are absolutely beautiful, which enhances the ambiance of the country. The sea inlets perforates the Scotland coast. The long inlets of the sea are called sea lochs. These sea lochs are formed by cliffs, which refers to the fjords of Norway.</a:t>
            </a:r>
            <a:br>
              <a:rPr sz="1400" smtClean="0">
                <a:latin typeface="Arial Black" pitchFamily="34" charset="0"/>
              </a:rPr>
            </a:br>
            <a:r>
              <a:rPr sz="1400" smtClean="0">
                <a:latin typeface="Arial Black" pitchFamily="34" charset="0"/>
              </a:rPr>
              <a:t/>
            </a:r>
            <a:br>
              <a:rPr sz="1400" smtClean="0">
                <a:latin typeface="Arial Black" pitchFamily="34" charset="0"/>
              </a:rPr>
            </a:br>
            <a:r>
              <a:rPr sz="1400" smtClean="0">
                <a:latin typeface="Arial Black" pitchFamily="34" charset="0"/>
              </a:rPr>
              <a:t>Scotland is surrounded by many islands like the Shetland Islands and Orkney Islands in the North. On the western side there are the Arran Islands and the Bute Islands. These physical features reflect a splendid grandeur on the</a:t>
            </a:r>
            <a:r>
              <a:rPr sz="1400" b="1" smtClean="0">
                <a:latin typeface="Arial Black" pitchFamily="34" charset="0"/>
              </a:rPr>
              <a:t>geography of Scotland</a:t>
            </a:r>
            <a:r>
              <a:rPr sz="1400" smtClean="0">
                <a:latin typeface="Arial Black" pitchFamily="34" charset="0"/>
              </a:rPr>
              <a:t>.</a:t>
            </a:r>
            <a:endParaRPr lang="ru-RU" sz="1400" dirty="0">
              <a:latin typeface="Arial Black" pitchFamily="34" charset="0"/>
            </a:endParaRPr>
          </a:p>
        </p:txBody>
      </p:sp>
      <p:pic>
        <p:nvPicPr>
          <p:cNvPr id="30722" name="Picture 2" descr="Карта Шотландии - Шотландия - политическая карта мира и карт…"/>
          <p:cNvPicPr>
            <a:picLocks noChangeAspect="1" noChangeArrowheads="1"/>
          </p:cNvPicPr>
          <p:nvPr/>
        </p:nvPicPr>
        <p:blipFill>
          <a:blip r:embed="rId2"/>
          <a:srcRect/>
          <a:stretch>
            <a:fillRect/>
          </a:stretch>
        </p:blipFill>
        <p:spPr bwMode="auto">
          <a:xfrm>
            <a:off x="838200" y="2133600"/>
            <a:ext cx="7297181" cy="4114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85800"/>
            <a:ext cx="8229600" cy="1219200"/>
          </a:xfrm>
        </p:spPr>
        <p:txBody>
          <a:bodyPr>
            <a:noAutofit/>
          </a:bodyPr>
          <a:lstStyle/>
          <a:p>
            <a:r>
              <a:rPr sz="1400" b="1" smtClean="0">
                <a:latin typeface="Arial Black" pitchFamily="34" charset="0"/>
              </a:rPr>
              <a:t>Robert Burns</a:t>
            </a:r>
            <a:r>
              <a:rPr sz="1400" smtClean="0">
                <a:latin typeface="Arial Black" pitchFamily="34" charset="0"/>
              </a:rPr>
              <a:t> (25 January 1759 – 21 July 1796) (also known as </a:t>
            </a:r>
            <a:r>
              <a:rPr sz="1400" b="1" smtClean="0">
                <a:latin typeface="Arial Black" pitchFamily="34" charset="0"/>
              </a:rPr>
              <a:t>Robbie Burns</a:t>
            </a:r>
            <a:r>
              <a:rPr sz="1400" smtClean="0">
                <a:latin typeface="Arial Black" pitchFamily="34" charset="0"/>
              </a:rPr>
              <a:t>,</a:t>
            </a:r>
            <a:r>
              <a:rPr sz="1400" baseline="30000" smtClean="0">
                <a:latin typeface="Arial Black" pitchFamily="34" charset="0"/>
              </a:rPr>
              <a:t> </a:t>
            </a:r>
            <a:r>
              <a:rPr sz="1400" b="1" smtClean="0">
                <a:latin typeface="Arial Black" pitchFamily="34" charset="0"/>
              </a:rPr>
              <a:t>Rabbie Burns</a:t>
            </a:r>
            <a:r>
              <a:rPr sz="1400" smtClean="0">
                <a:latin typeface="Arial Black" pitchFamily="34" charset="0"/>
              </a:rPr>
              <a:t>, </a:t>
            </a:r>
            <a:r>
              <a:rPr sz="1400" b="1" smtClean="0">
                <a:latin typeface="Arial Black" pitchFamily="34" charset="0"/>
              </a:rPr>
              <a:t>Scotland's favourite son</a:t>
            </a:r>
            <a:r>
              <a:rPr sz="1400" smtClean="0">
                <a:latin typeface="Arial Black" pitchFamily="34" charset="0"/>
              </a:rPr>
              <a:t>, the </a:t>
            </a:r>
            <a:r>
              <a:rPr sz="1400" b="1" smtClean="0">
                <a:latin typeface="Arial Black" pitchFamily="34" charset="0"/>
              </a:rPr>
              <a:t>Ploughman Poet</a:t>
            </a:r>
            <a:r>
              <a:rPr sz="1400" smtClean="0">
                <a:latin typeface="Arial Black" pitchFamily="34" charset="0"/>
              </a:rPr>
              <a:t>, </a:t>
            </a:r>
            <a:r>
              <a:rPr sz="1400" b="1" smtClean="0">
                <a:latin typeface="Arial Black" pitchFamily="34" charset="0"/>
              </a:rPr>
              <a:t>Robden of Solway Firth</a:t>
            </a:r>
            <a:r>
              <a:rPr sz="1400" smtClean="0">
                <a:latin typeface="Arial Black" pitchFamily="34" charset="0"/>
              </a:rPr>
              <a:t>, the </a:t>
            </a:r>
            <a:r>
              <a:rPr sz="1400" b="1" smtClean="0">
                <a:latin typeface="Arial Black" pitchFamily="34" charset="0"/>
              </a:rPr>
              <a:t>Bard of Ayrshire</a:t>
            </a:r>
            <a:r>
              <a:rPr sz="1400" smtClean="0">
                <a:latin typeface="Arial Black" pitchFamily="34" charset="0"/>
              </a:rPr>
              <a:t> and in Scotland as </a:t>
            </a:r>
            <a:r>
              <a:rPr sz="1400" b="1" smtClean="0">
                <a:latin typeface="Arial Black" pitchFamily="34" charset="0"/>
              </a:rPr>
              <a:t>The Bard</a:t>
            </a:r>
            <a:r>
              <a:rPr sz="1400" smtClean="0">
                <a:latin typeface="Arial Black" pitchFamily="34" charset="0"/>
              </a:rPr>
              <a:t>)</a:t>
            </a:r>
            <a:r>
              <a:rPr sz="1400" baseline="30000" smtClean="0">
                <a:latin typeface="Arial Black" pitchFamily="34" charset="0"/>
              </a:rPr>
              <a:t> </a:t>
            </a:r>
            <a:r>
              <a:rPr sz="1400" smtClean="0">
                <a:latin typeface="Arial Black" pitchFamily="34" charset="0"/>
              </a:rPr>
              <a:t> was a </a:t>
            </a:r>
            <a:r>
              <a:rPr sz="1400" smtClean="0">
                <a:solidFill>
                  <a:schemeClr val="tx1"/>
                </a:solidFill>
                <a:latin typeface="Arial Black" pitchFamily="34" charset="0"/>
                <a:hlinkClick r:id="rId2" tooltip="Scottish people"/>
              </a:rPr>
              <a:t>Scottish</a:t>
            </a:r>
            <a:r>
              <a:rPr sz="1400" smtClean="0">
                <a:latin typeface="Arial Black" pitchFamily="34" charset="0"/>
              </a:rPr>
              <a:t> poet and lyricist. He is widely regarded as the </a:t>
            </a:r>
            <a:r>
              <a:rPr sz="1400" smtClean="0">
                <a:solidFill>
                  <a:schemeClr val="tx1"/>
                </a:solidFill>
                <a:latin typeface="Antique Olive Roman" pitchFamily="34" charset="0"/>
                <a:hlinkClick r:id="rId3" tooltip="List of national poets"/>
              </a:rPr>
              <a:t>national poet</a:t>
            </a:r>
            <a:r>
              <a:rPr sz="1400" smtClean="0">
                <a:latin typeface="Arial Black" pitchFamily="34" charset="0"/>
              </a:rPr>
              <a:t> of Scotland and is celebrated worldwide. He is the best known of the poets who have written in the </a:t>
            </a:r>
            <a:r>
              <a:rPr sz="1400" smtClean="0">
                <a:latin typeface="Arial Black" pitchFamily="34" charset="0"/>
                <a:hlinkClick r:id="rId4" tooltip="Scots language"/>
              </a:rPr>
              <a:t>Scots language</a:t>
            </a:r>
            <a:r>
              <a:rPr sz="1400" smtClean="0">
                <a:latin typeface="Arial Black" pitchFamily="34" charset="0"/>
              </a:rPr>
              <a:t>, although much of his writing is also in English and a light </a:t>
            </a:r>
            <a:r>
              <a:rPr sz="1400" smtClean="0">
                <a:latin typeface="Arial Black" pitchFamily="34" charset="0"/>
                <a:hlinkClick r:id="rId5" tooltip="Central Scots"/>
              </a:rPr>
              <a:t>Scots dialect</a:t>
            </a:r>
            <a:r>
              <a:rPr sz="1400" smtClean="0">
                <a:latin typeface="Arial Black" pitchFamily="34" charset="0"/>
              </a:rPr>
              <a:t>, accessible to an audience beyond Scotland. He also wrote in standard English, and in these writings his political or civil commentary is often at its bluntest.</a:t>
            </a:r>
            <a:endParaRPr lang="ru-RU" sz="1400" dirty="0">
              <a:latin typeface="Arial Black" pitchFamily="34" charset="0"/>
            </a:endParaRPr>
          </a:p>
        </p:txBody>
      </p:sp>
      <p:pic>
        <p:nvPicPr>
          <p:cNvPr id="31746" name="Picture 2" descr="PG 1063Burns Naysmithcrop.jpg"/>
          <p:cNvPicPr>
            <a:picLocks noChangeAspect="1" noChangeArrowheads="1"/>
          </p:cNvPicPr>
          <p:nvPr/>
        </p:nvPicPr>
        <p:blipFill>
          <a:blip r:embed="rId6"/>
          <a:srcRect/>
          <a:stretch>
            <a:fillRect/>
          </a:stretch>
        </p:blipFill>
        <p:spPr bwMode="auto">
          <a:xfrm>
            <a:off x="762000" y="2209800"/>
            <a:ext cx="2895600" cy="3726513"/>
          </a:xfrm>
          <a:prstGeom prst="rect">
            <a:avLst/>
          </a:prstGeom>
          <a:noFill/>
        </p:spPr>
      </p:pic>
      <p:sp>
        <p:nvSpPr>
          <p:cNvPr id="4" name="Прямоугольник 3"/>
          <p:cNvSpPr/>
          <p:nvPr/>
        </p:nvSpPr>
        <p:spPr>
          <a:xfrm>
            <a:off x="4419600" y="2286000"/>
            <a:ext cx="3581400" cy="3754874"/>
          </a:xfrm>
          <a:prstGeom prst="rect">
            <a:avLst/>
          </a:prstGeom>
        </p:spPr>
        <p:txBody>
          <a:bodyPr wrap="square">
            <a:spAutoFit/>
          </a:bodyPr>
          <a:lstStyle/>
          <a:p>
            <a:r>
              <a:rPr lang="en-US" sz="1400" dirty="0" smtClean="0"/>
              <a:t>A Red </a:t>
            </a:r>
            <a:r>
              <a:rPr lang="en-US" sz="1400" dirty="0" err="1" smtClean="0"/>
              <a:t>Red</a:t>
            </a:r>
            <a:r>
              <a:rPr lang="en-US" sz="1400" dirty="0" smtClean="0"/>
              <a:t> Rose</a:t>
            </a:r>
          </a:p>
          <a:p>
            <a:r>
              <a:rPr lang="en-US" sz="1400" dirty="0" smtClean="0"/>
              <a:t>O my </a:t>
            </a:r>
            <a:r>
              <a:rPr lang="en-US" sz="1400" dirty="0" err="1" smtClean="0"/>
              <a:t>Luve’s</a:t>
            </a:r>
            <a:r>
              <a:rPr lang="en-US" sz="1400" dirty="0" smtClean="0"/>
              <a:t> like a red, red rose</a:t>
            </a:r>
            <a:br>
              <a:rPr lang="en-US" sz="1400" dirty="0" smtClean="0"/>
            </a:br>
            <a:r>
              <a:rPr lang="en-US" sz="1400" dirty="0" smtClean="0"/>
              <a:t>That’s newly sprung in June;</a:t>
            </a:r>
            <a:br>
              <a:rPr lang="en-US" sz="1400" dirty="0" smtClean="0"/>
            </a:br>
            <a:r>
              <a:rPr lang="en-US" sz="1400" dirty="0" smtClean="0"/>
              <a:t>O my </a:t>
            </a:r>
            <a:r>
              <a:rPr lang="en-US" sz="1400" dirty="0" err="1" smtClean="0"/>
              <a:t>Luve’s</a:t>
            </a:r>
            <a:r>
              <a:rPr lang="en-US" sz="1400" dirty="0" smtClean="0"/>
              <a:t> like the </a:t>
            </a:r>
            <a:r>
              <a:rPr lang="en-US" sz="1400" dirty="0" err="1" smtClean="0"/>
              <a:t>melodie</a:t>
            </a:r>
            <a:r>
              <a:rPr lang="en-US" sz="1400" dirty="0" smtClean="0"/>
              <a:t/>
            </a:r>
            <a:br>
              <a:rPr lang="en-US" sz="1400" dirty="0" smtClean="0"/>
            </a:br>
            <a:r>
              <a:rPr lang="en-US" sz="1400" dirty="0" smtClean="0"/>
              <a:t>That’s sweetly </a:t>
            </a:r>
            <a:r>
              <a:rPr lang="en-US" sz="1400" dirty="0" err="1" smtClean="0"/>
              <a:t>play’d</a:t>
            </a:r>
            <a:r>
              <a:rPr lang="en-US" sz="1400" dirty="0" smtClean="0"/>
              <a:t> in tune.</a:t>
            </a:r>
          </a:p>
          <a:p>
            <a:r>
              <a:rPr lang="en-US" sz="1400" dirty="0" smtClean="0"/>
              <a:t>As fair art thou, my bonnie lass,</a:t>
            </a:r>
            <a:br>
              <a:rPr lang="en-US" sz="1400" dirty="0" smtClean="0"/>
            </a:br>
            <a:r>
              <a:rPr lang="en-US" sz="1400" dirty="0" smtClean="0"/>
              <a:t>So deep in </a:t>
            </a:r>
            <a:r>
              <a:rPr lang="en-US" sz="1400" dirty="0" err="1" smtClean="0"/>
              <a:t>luve</a:t>
            </a:r>
            <a:r>
              <a:rPr lang="en-US" sz="1400" dirty="0" smtClean="0"/>
              <a:t> am I:</a:t>
            </a:r>
            <a:br>
              <a:rPr lang="en-US" sz="1400" dirty="0" smtClean="0"/>
            </a:br>
            <a:r>
              <a:rPr lang="en-US" sz="1400" dirty="0" smtClean="0"/>
              <a:t>And I will </a:t>
            </a:r>
            <a:r>
              <a:rPr lang="en-US" sz="1400" dirty="0" err="1" smtClean="0"/>
              <a:t>luve</a:t>
            </a:r>
            <a:r>
              <a:rPr lang="en-US" sz="1400" dirty="0" smtClean="0"/>
              <a:t> thee still, my dear,</a:t>
            </a:r>
            <a:br>
              <a:rPr lang="en-US" sz="1400" dirty="0" smtClean="0"/>
            </a:br>
            <a:r>
              <a:rPr lang="en-US" sz="1400" dirty="0" smtClean="0"/>
              <a:t>Till a’ the seas gang dry:</a:t>
            </a:r>
          </a:p>
          <a:p>
            <a:r>
              <a:rPr lang="en-US" sz="1400" dirty="0" smtClean="0"/>
              <a:t>Till a’ the seas gang dry, my dear,</a:t>
            </a:r>
            <a:br>
              <a:rPr lang="en-US" sz="1400" dirty="0" smtClean="0"/>
            </a:br>
            <a:r>
              <a:rPr lang="en-US" sz="1400" dirty="0" smtClean="0"/>
              <a:t>And the rocks melt </a:t>
            </a:r>
            <a:r>
              <a:rPr lang="en-US" sz="1400" dirty="0" err="1" smtClean="0"/>
              <a:t>wi</a:t>
            </a:r>
            <a:r>
              <a:rPr lang="en-US" sz="1400" dirty="0" smtClean="0"/>
              <a:t>’ the sun:</a:t>
            </a:r>
            <a:br>
              <a:rPr lang="en-US" sz="1400" dirty="0" smtClean="0"/>
            </a:br>
            <a:r>
              <a:rPr lang="en-US" sz="1400" dirty="0" smtClean="0"/>
              <a:t>I will </a:t>
            </a:r>
            <a:r>
              <a:rPr lang="en-US" sz="1400" dirty="0" err="1" smtClean="0"/>
              <a:t>luve</a:t>
            </a:r>
            <a:r>
              <a:rPr lang="en-US" sz="1400" dirty="0" smtClean="0"/>
              <a:t> thee still, my dear,</a:t>
            </a:r>
            <a:br>
              <a:rPr lang="en-US" sz="1400" dirty="0" smtClean="0"/>
            </a:br>
            <a:r>
              <a:rPr lang="en-US" sz="1400" dirty="0" smtClean="0"/>
              <a:t>While the sands o’ life shall run.</a:t>
            </a:r>
          </a:p>
          <a:p>
            <a:r>
              <a:rPr lang="en-US" sz="1400" dirty="0" smtClean="0"/>
              <a:t>And fare thee well, my only </a:t>
            </a:r>
            <a:r>
              <a:rPr lang="en-US" sz="1400" dirty="0" err="1" smtClean="0"/>
              <a:t>Luve</a:t>
            </a:r>
            <a:r>
              <a:rPr lang="en-US" sz="1400" dirty="0" smtClean="0"/>
              <a:t/>
            </a:r>
            <a:br>
              <a:rPr lang="en-US" sz="1400" dirty="0" smtClean="0"/>
            </a:br>
            <a:r>
              <a:rPr lang="en-US" sz="1400" dirty="0" smtClean="0"/>
              <a:t>And fare thee well, a while!</a:t>
            </a:r>
            <a:br>
              <a:rPr lang="en-US" sz="1400" dirty="0" smtClean="0"/>
            </a:br>
            <a:r>
              <a:rPr lang="en-US" sz="1400" dirty="0" smtClean="0"/>
              <a:t>And I will come again, my </a:t>
            </a:r>
            <a:r>
              <a:rPr lang="en-US" sz="1400" dirty="0" err="1" smtClean="0"/>
              <a:t>Luve</a:t>
            </a:r>
            <a:r>
              <a:rPr lang="en-US" sz="1400" dirty="0" smtClean="0"/>
              <a:t>,</a:t>
            </a:r>
            <a:br>
              <a:rPr lang="en-US" sz="1400" dirty="0" smtClean="0"/>
            </a:br>
            <a:r>
              <a:rPr lang="en-US" sz="1400" dirty="0" err="1" smtClean="0"/>
              <a:t>Tho</a:t>
            </a:r>
            <a:r>
              <a:rPr lang="en-US" sz="1400" dirty="0" smtClean="0"/>
              <a:t>’ it were ten thousand mile.</a:t>
            </a:r>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Scotland - Countries of the World - Great Britain"/>
          <p:cNvPicPr>
            <a:picLocks noChangeAspect="1" noChangeArrowheads="1"/>
          </p:cNvPicPr>
          <p:nvPr/>
        </p:nvPicPr>
        <p:blipFill>
          <a:blip r:embed="rId2"/>
          <a:srcRect/>
          <a:stretch>
            <a:fillRect/>
          </a:stretch>
        </p:blipFill>
        <p:spPr bwMode="auto">
          <a:xfrm>
            <a:off x="4191000" y="609601"/>
            <a:ext cx="4497049" cy="2971800"/>
          </a:xfrm>
          <a:prstGeom prst="rect">
            <a:avLst/>
          </a:prstGeom>
        </p:spPr>
        <p:style>
          <a:lnRef idx="2">
            <a:schemeClr val="dk1">
              <a:shade val="50000"/>
            </a:schemeClr>
          </a:lnRef>
          <a:fillRef idx="1">
            <a:schemeClr val="dk1"/>
          </a:fillRef>
          <a:effectRef idx="0">
            <a:schemeClr val="dk1"/>
          </a:effectRef>
          <a:fontRef idx="minor">
            <a:schemeClr val="lt1"/>
          </a:fontRef>
        </p:style>
      </p:pic>
      <p:sp>
        <p:nvSpPr>
          <p:cNvPr id="2" name="Заголовок 1"/>
          <p:cNvSpPr>
            <a:spLocks noGrp="1"/>
          </p:cNvSpPr>
          <p:nvPr>
            <p:ph type="title"/>
          </p:nvPr>
        </p:nvSpPr>
        <p:spPr>
          <a:xfrm>
            <a:off x="457200" y="304800"/>
            <a:ext cx="3657600" cy="1295400"/>
          </a:xfrm>
        </p:spPr>
        <p:txBody>
          <a:bodyPr>
            <a:normAutofit fontScale="90000"/>
          </a:bodyPr>
          <a:lstStyle/>
          <a:p>
            <a:pPr algn="ctr"/>
            <a:r>
              <a:rPr sz="3600" smtClean="0">
                <a:latin typeface="Algerian" pitchFamily="82" charset="0"/>
              </a:rPr>
              <a:t>Edinburgh, Scotland's capital</a:t>
            </a:r>
            <a:endParaRPr lang="ru-RU" sz="3600" dirty="0"/>
          </a:p>
        </p:txBody>
      </p:sp>
      <p:pic>
        <p:nvPicPr>
          <p:cNvPr id="32772" name="Picture 4" descr="Форумы у Лирика :: Просмотр темы - Скотия"/>
          <p:cNvPicPr>
            <a:picLocks noChangeAspect="1" noChangeArrowheads="1"/>
          </p:cNvPicPr>
          <p:nvPr/>
        </p:nvPicPr>
        <p:blipFill>
          <a:blip r:embed="rId3"/>
          <a:srcRect/>
          <a:stretch>
            <a:fillRect/>
          </a:stretch>
        </p:blipFill>
        <p:spPr bwMode="auto">
          <a:xfrm>
            <a:off x="381000" y="1752600"/>
            <a:ext cx="3667125" cy="4200525"/>
          </a:xfrm>
          <a:prstGeom prst="rect">
            <a:avLst/>
          </a:prstGeom>
        </p:spPr>
        <p:style>
          <a:lnRef idx="2">
            <a:schemeClr val="accent6"/>
          </a:lnRef>
          <a:fillRef idx="1">
            <a:schemeClr val="lt1"/>
          </a:fillRef>
          <a:effectRef idx="0">
            <a:schemeClr val="accent6"/>
          </a:effectRef>
          <a:fontRef idx="minor">
            <a:schemeClr val="dk1"/>
          </a:fontRef>
        </p:style>
      </p:pic>
      <p:pic>
        <p:nvPicPr>
          <p:cNvPr id="32774" name="Picture 6" descr="scotland Laba wsblogspotcom Scotland Nature 0015 3"/>
          <p:cNvPicPr>
            <a:picLocks noChangeAspect="1" noChangeArrowheads="1"/>
          </p:cNvPicPr>
          <p:nvPr/>
        </p:nvPicPr>
        <p:blipFill>
          <a:blip r:embed="rId4"/>
          <a:srcRect/>
          <a:stretch>
            <a:fillRect/>
          </a:stretch>
        </p:blipFill>
        <p:spPr bwMode="auto">
          <a:xfrm>
            <a:off x="4876800" y="4038600"/>
            <a:ext cx="3429000" cy="2143125"/>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219200"/>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r>
              <a:rPr sz="1600" smtClean="0">
                <a:latin typeface="Arial Black" pitchFamily="34" charset="0"/>
              </a:rPr>
              <a:t>The Loch Ness Monster is a cryptid - a creature whose existence has been suggested but is not recognized by scientific consensus. Nessie, is reputedly a large unknown animal that is said to inhabit Loch Ness in the Scottish Highlands.</a:t>
            </a:r>
            <a:r>
              <a:rPr smtClean="0"/>
              <a:t> </a:t>
            </a:r>
            <a:endParaRPr lang="ru-RU" dirty="0"/>
          </a:p>
        </p:txBody>
      </p:sp>
      <p:pic>
        <p:nvPicPr>
          <p:cNvPr id="33794" name="Picture 2" descr="Секреты the Sims 3 и the Sims 2: Форум simsecrets.ru :: Тема: Наши взгляды на жизнь,или философия форумчан )). (72/86)"/>
          <p:cNvPicPr>
            <a:picLocks noChangeAspect="1" noChangeArrowheads="1"/>
          </p:cNvPicPr>
          <p:nvPr/>
        </p:nvPicPr>
        <p:blipFill>
          <a:blip r:embed="rId2"/>
          <a:srcRect/>
          <a:stretch>
            <a:fillRect/>
          </a:stretch>
        </p:blipFill>
        <p:spPr bwMode="auto">
          <a:xfrm>
            <a:off x="304800" y="2590800"/>
            <a:ext cx="3733799" cy="3316477"/>
          </a:xfrm>
          <a:prstGeom prst="rect">
            <a:avLst/>
          </a:prstGeom>
        </p:spPr>
        <p:style>
          <a:lnRef idx="2">
            <a:schemeClr val="accent6"/>
          </a:lnRef>
          <a:fillRef idx="1">
            <a:schemeClr val="lt1"/>
          </a:fillRef>
          <a:effectRef idx="0">
            <a:schemeClr val="accent6"/>
          </a:effectRef>
          <a:fontRef idx="minor">
            <a:schemeClr val="dk1"/>
          </a:fontRef>
        </p:style>
      </p:pic>
      <p:pic>
        <p:nvPicPr>
          <p:cNvPr id="33796" name="Picture 4" descr="Ящики и коробки для рыбалки"/>
          <p:cNvPicPr>
            <a:picLocks noChangeAspect="1" noChangeArrowheads="1"/>
          </p:cNvPicPr>
          <p:nvPr/>
        </p:nvPicPr>
        <p:blipFill>
          <a:blip r:embed="rId3"/>
          <a:srcRect/>
          <a:stretch>
            <a:fillRect/>
          </a:stretch>
        </p:blipFill>
        <p:spPr bwMode="auto">
          <a:xfrm>
            <a:off x="4267200" y="1981200"/>
            <a:ext cx="4574819" cy="4229100"/>
          </a:xfrm>
          <a:prstGeom prst="rect">
            <a:avLst/>
          </a:prstGeom>
        </p:spPr>
        <p:style>
          <a:lnRef idx="2">
            <a:schemeClr val="accent1"/>
          </a:lnRef>
          <a:fillRef idx="1">
            <a:schemeClr val="lt1"/>
          </a:fillRef>
          <a:effectRef idx="0">
            <a:schemeClr val="accent1"/>
          </a:effectRef>
          <a:fontRef idx="minor">
            <a:schemeClr val="dk1"/>
          </a:fontRef>
        </p:style>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26</TotalTime>
  <Words>159</Words>
  <PresentationFormat>Экран (4:3)</PresentationFormat>
  <Paragraphs>12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Бумажная</vt:lpstr>
      <vt:lpstr>Scotland</vt:lpstr>
      <vt:lpstr>Слайд 2</vt:lpstr>
      <vt:lpstr>The population of Scotland is about 5 million people</vt:lpstr>
      <vt:lpstr>The country of Scotland lies on the northern half of the Great Britain. Scotland, known as the land of romance, is full ofchurches and old castles. The lakes in Scotland are absolutely beautiful, which enhances the ambiance of the country. The sea inlets perforates the Scotland coast. The long inlets of the sea are called sea lochs. These sea lochs are formed by cliffs, which refers to the fjords of Norway.  Scotland is surrounded by many islands like the Shetland Islands and Orkney Islands in the North. On the western side there are the Arran Islands and the Bute Islands. These physical features reflect a splendid grandeur on thegeography of Scotland.</vt:lpstr>
      <vt:lpstr>Robert Burns (25 January 1759 – 21 July 1796) (also known as Robbie Burns, Rabbie Burns, Scotland's favourite son, the Ploughman Poet, Robden of Solway Firth, the Bard of Ayrshire and in Scotland as The Bard)  was a Scottish poet and lyricist. He is widely regarded as the national poet of Scotland and is celebrated worldwide. He is the best known of the poets who have written in the Scots language, although much of his writing is also in English and a light Scots dialect, accessible to an audience beyond Scotland. He also wrote in standard English, and in these writings his political or civil commentary is often at its bluntest.</vt:lpstr>
      <vt:lpstr>Edinburgh, Scotland's capital</vt:lpstr>
      <vt:lpstr>The Loch Ness Monster is a cryptid - a creature whose existence has been suggested but is not recognized by scientific consensus. Nessie, is reputedly a large unknown animal that is said to inhabit Loch Ness in the Scottish Highlands.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Scotland</dc:title>
  <dc:creator>Konstantin</dc:creator>
  <cp:lastModifiedBy>Konstantin</cp:lastModifiedBy>
  <cp:revision>5</cp:revision>
  <dcterms:created xsi:type="dcterms:W3CDTF">2015-01-29T13:39:48Z</dcterms:created>
  <dcterms:modified xsi:type="dcterms:W3CDTF">2015-01-29T17:13:18Z</dcterms:modified>
</cp:coreProperties>
</file>