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44" r:id="rId8"/>
  </p:sldMasterIdLst>
  <p:sldIdLst>
    <p:sldId id="256" r:id="rId9"/>
    <p:sldId id="257" r:id="rId10"/>
    <p:sldId id="258" r:id="rId11"/>
    <p:sldId id="259" r:id="rId12"/>
    <p:sldId id="271" r:id="rId13"/>
    <p:sldId id="260" r:id="rId14"/>
    <p:sldId id="270" r:id="rId15"/>
    <p:sldId id="276" r:id="rId16"/>
    <p:sldId id="277" r:id="rId17"/>
    <p:sldId id="278" r:id="rId18"/>
    <p:sldId id="279" r:id="rId19"/>
    <p:sldId id="261" r:id="rId20"/>
    <p:sldId id="269" r:id="rId21"/>
    <p:sldId id="262" r:id="rId22"/>
    <p:sldId id="272" r:id="rId23"/>
    <p:sldId id="263" r:id="rId24"/>
    <p:sldId id="273" r:id="rId25"/>
    <p:sldId id="264" r:id="rId26"/>
    <p:sldId id="274" r:id="rId27"/>
    <p:sldId id="265" r:id="rId28"/>
    <p:sldId id="275" r:id="rId29"/>
    <p:sldId id="266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65" autoAdjust="0"/>
    <p:restoredTop sz="94575" autoAdjust="0"/>
  </p:normalViewPr>
  <p:slideViewPr>
    <p:cSldViewPr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97C21-179A-4367-992B-D3EE334D6369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4BB09-6E4A-4445-AFAA-26532EE9A2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97C21-179A-4367-992B-D3EE334D6369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4BB09-6E4A-4445-AFAA-26532EE9A2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97C21-179A-4367-992B-D3EE334D6369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4BB09-6E4A-4445-AFAA-26532EE9A2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52CBC4-DB50-4BB1-84A6-1C1F870CA357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05727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161D46-C283-4503-BDF3-A69EC3FFEF5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043414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C91A65-F2CF-4999-A978-153D3AFC9E4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293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883CC4-230D-4A73-8D84-50F10990E0E2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730899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E635D7-BDE7-43D6-876C-2E64C54289C4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29993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5AB31B-0908-4E0E-92CD-BFD953DC1EAE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62794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B31FFA-9995-401B-9ADD-F18410730B71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31094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68C3B3-0C1B-43A8-B723-DA5A07148DEA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2276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97C21-179A-4367-992B-D3EE334D6369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4BB09-6E4A-4445-AFAA-26532EE9A2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821C53-143B-4D6F-ACB6-3D16ABC10585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None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6104291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6A465F-5FD1-4DB3-BBD9-8DBE2B8F41FB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95384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F3472A-4288-43A1-8AD4-5567453444C7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15886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52CBC4-DB50-4BB1-84A6-1C1F870CA357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15096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161D46-C283-4503-BDF3-A69EC3FFEF5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770523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C91A65-F2CF-4999-A978-153D3AFC9E4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5206886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883CC4-230D-4A73-8D84-50F10990E0E2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597319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E635D7-BDE7-43D6-876C-2E64C54289C4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8527027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5AB31B-0908-4E0E-92CD-BFD953DC1EAE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927258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B31FFA-9995-401B-9ADD-F18410730B71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1554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97C21-179A-4367-992B-D3EE334D6369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634BB09-6E4A-4445-AFAA-26532EE9A2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68C3B3-0C1B-43A8-B723-DA5A07148DEA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458872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821C53-143B-4D6F-ACB6-3D16ABC10585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None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34881011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6A465F-5FD1-4DB3-BBD9-8DBE2B8F41FB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7625200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F3472A-4288-43A1-8AD4-5567453444C7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304871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52CBC4-DB50-4BB1-84A6-1C1F870CA357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6376570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161D46-C283-4503-BDF3-A69EC3FFEF5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795993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C91A65-F2CF-4999-A978-153D3AFC9E4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371246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883CC4-230D-4A73-8D84-50F10990E0E2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0176664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E635D7-BDE7-43D6-876C-2E64C54289C4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032383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5AB31B-0908-4E0E-92CD-BFD953DC1EAE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4814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97C21-179A-4367-992B-D3EE334D6369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4BB09-6E4A-4445-AFAA-26532EE9A2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B31FFA-9995-401B-9ADD-F18410730B71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559318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68C3B3-0C1B-43A8-B723-DA5A07148DEA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861699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821C53-143B-4D6F-ACB6-3D16ABC10585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None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294730066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6A465F-5FD1-4DB3-BBD9-8DBE2B8F41FB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239167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F3472A-4288-43A1-8AD4-5567453444C7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9242993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52CBC4-DB50-4BB1-84A6-1C1F870CA357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300677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161D46-C283-4503-BDF3-A69EC3FFEF5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398572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C91A65-F2CF-4999-A978-153D3AFC9E4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476309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883CC4-230D-4A73-8D84-50F10990E0E2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153696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E635D7-BDE7-43D6-876C-2E64C54289C4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71344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97C21-179A-4367-992B-D3EE334D6369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4BB09-6E4A-4445-AFAA-26532EE9A2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5AB31B-0908-4E0E-92CD-BFD953DC1EAE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99975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B31FFA-9995-401B-9ADD-F18410730B71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036422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68C3B3-0C1B-43A8-B723-DA5A07148DEA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762662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821C53-143B-4D6F-ACB6-3D16ABC10585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None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388687411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6A465F-5FD1-4DB3-BBD9-8DBE2B8F41FB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3723423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F3472A-4288-43A1-8AD4-5567453444C7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5312914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52CBC4-DB50-4BB1-84A6-1C1F870CA357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319689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161D46-C283-4503-BDF3-A69EC3FFEF5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960093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C91A65-F2CF-4999-A978-153D3AFC9E4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543212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883CC4-230D-4A73-8D84-50F10990E0E2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1136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97C21-179A-4367-992B-D3EE334D6369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4BB09-6E4A-4445-AFAA-26532EE9A2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E635D7-BDE7-43D6-876C-2E64C54289C4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2439811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5AB31B-0908-4E0E-92CD-BFD953DC1EAE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666007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B31FFA-9995-401B-9ADD-F18410730B71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359550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68C3B3-0C1B-43A8-B723-DA5A07148DEA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0449862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821C53-143B-4D6F-ACB6-3D16ABC10585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None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101063856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6A465F-5FD1-4DB3-BBD9-8DBE2B8F41FB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9528411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F3472A-4288-43A1-8AD4-5567453444C7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062943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52CBC4-DB50-4BB1-84A6-1C1F870CA357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293109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161D46-C283-4503-BDF3-A69EC3FFEF5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336604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C91A65-F2CF-4999-A978-153D3AFC9E4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4730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97C21-179A-4367-992B-D3EE334D6369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4BB09-6E4A-4445-AFAA-26532EE9A2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883CC4-230D-4A73-8D84-50F10990E0E2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157120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E635D7-BDE7-43D6-876C-2E64C54289C4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064708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5AB31B-0908-4E0E-92CD-BFD953DC1EAE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120433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B31FFA-9995-401B-9ADD-F18410730B71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633796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68C3B3-0C1B-43A8-B723-DA5A07148DEA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5689734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821C53-143B-4D6F-ACB6-3D16ABC10585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None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349705136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6A465F-5FD1-4DB3-BBD9-8DBE2B8F41FB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9644396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F3472A-4288-43A1-8AD4-5567453444C7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696323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52CBC4-DB50-4BB1-84A6-1C1F870CA357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031325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161D46-C283-4503-BDF3-A69EC3FFEF5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6882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97C21-179A-4367-992B-D3EE334D6369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4BB09-6E4A-4445-AFAA-26532EE9A2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C91A65-F2CF-4999-A978-153D3AFC9E4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465523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883CC4-230D-4A73-8D84-50F10990E0E2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6316930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E635D7-BDE7-43D6-876C-2E64C54289C4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676792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5AB31B-0908-4E0E-92CD-BFD953DC1EAE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700764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B31FFA-9995-401B-9ADD-F18410730B71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451738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68C3B3-0C1B-43A8-B723-DA5A07148DEA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1063424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821C53-143B-4D6F-ACB6-3D16ABC10585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None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309322418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6A465F-5FD1-4DB3-BBD9-8DBE2B8F41FB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980106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F3472A-4288-43A1-8AD4-5567453444C7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7538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97C21-179A-4367-992B-D3EE334D6369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4BB09-6E4A-4445-AFAA-26532EE9A2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7697C21-179A-4367-992B-D3EE334D6369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634BB09-6E4A-4445-AFAA-26532EE9A2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ACD5E86-71BA-4BA0-A7E7-4FDE83AB6A96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757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ACD5E86-71BA-4BA0-A7E7-4FDE83AB6A96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89439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ACD5E86-71BA-4BA0-A7E7-4FDE83AB6A96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99383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ACD5E86-71BA-4BA0-A7E7-4FDE83AB6A96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6077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ACD5E86-71BA-4BA0-A7E7-4FDE83AB6A96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2168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ACD5E86-71BA-4BA0-A7E7-4FDE83AB6A96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94137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ACD5E86-71BA-4BA0-A7E7-4FDE83AB6A96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85249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hyperlink" Target="http://images.yandex.ru/yandsearch?text=%D0%BF%D0%BE%D0%BB%D0%B8%D1%86%D0%B8%D1%8F&amp;fp=0&amp;img_url=http://img.nr2.ru/pict/arts1/34/60/346034.jpg&amp;pos=2&amp;uinfo=ww-1350-wh-660-fw-1125-fh-454-pd-1&amp;rpt=simage" TargetMode="Externa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0.jpeg"/><Relationship Id="rId4" Type="http://schemas.openxmlformats.org/officeDocument/2006/relationships/hyperlink" Target="http://images.yandex.ru/yandsearch?text=%D0%BF%D0%BE%D0%BB%D0%B8%D1%86%D0%B8%D1%8F&amp;fp=0&amp;img_url=http://img01.rl0.ru/da2cb3cb39e52e651d8ee8b750dc1af7/432x288/www.trud.ru/userfiles/gallery/2e/b_2e98f619b9dc93c4b1cb3a6bb7c5b8db.jpg&amp;pos=8&amp;uinfo=ww-1350-wh-660-fw-1125-fh-454-pd-1&amp;rpt=simage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hyperlink" Target="http://images.yandex.ru/yandsearch?text=%D1%81%D0%BA%D0%BE%D1%80%D0%B0%D1%8F%20%D0%BC%D0%B5%D0%B4%D0%B8%D1%86%D0%B8%D0%BD%D1%81%D0%BA%D0%B0%D1%8F%20%D0%BF%D0%BE%D0%BC%D0%BE%D1%89%D1%8C&amp;fp=0&amp;img_url=http://www.odk.kz/uploads/images/8/b/8/5/61/b84da33471.jpg&amp;pos=19&amp;uinfo=ww-1350-wh-660-fw-1125-fh-454-pd-1&amp;rpt=simage" TargetMode="External"/><Relationship Id="rId1" Type="http://schemas.openxmlformats.org/officeDocument/2006/relationships/slideLayout" Target="../slideLayouts/slideLayout46.xml"/><Relationship Id="rId5" Type="http://schemas.openxmlformats.org/officeDocument/2006/relationships/image" Target="../media/image34.jpeg"/><Relationship Id="rId4" Type="http://schemas.openxmlformats.org/officeDocument/2006/relationships/hyperlink" Target="http://images.yandex.ru/yandsearch?text=%D1%81%D0%BA%D0%BE%D1%80%D0%B0%D1%8F%20%D0%BC%D0%B5%D0%B4%D0%B8%D1%86%D0%B8%D0%BD%D1%81%D0%BA%D0%B0%D1%8F%20%D0%BF%D0%BE%D0%BC%D0%BE%D1%89%D1%8C&amp;fp=0&amp;img_url=http://www.mk.ru/upload/iblock_mk/475/9a/f5/4a/DETAIL_PICTURE_604433.jpg&amp;pos=25&amp;uinfo=ww-1350-wh-660-fw-1125-fh-454-pd-1&amp;rpt=simage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40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57.xml"/><Relationship Id="rId6" Type="http://schemas.openxmlformats.org/officeDocument/2006/relationships/hyperlink" Target="http://images.yandex.ru/yandsearch?p=7&amp;text=%D0%90%D0%B2%D0%B0%D1%80%D0%B8%D0%B9%D0%BD%D0%B0%D1%8F%20%D0%B3%D0%B0%D0%B7%D0%BE%D0%B2%D0%B0%D1%8F%20%D1%81%D0%BB%D1%83%D0%B6%D0%B1%D0%B0&amp;fp=7&amp;img_url=http://www.korkino74.ru/uploads/img_3057.jpg&amp;pos=215&amp;uinfo=ww-1350-wh-660-fw-1125-fh-454-pd-1&amp;rpt=simage" TargetMode="External"/><Relationship Id="rId5" Type="http://schemas.openxmlformats.org/officeDocument/2006/relationships/image" Target="../media/image39.jpeg"/><Relationship Id="rId4" Type="http://schemas.openxmlformats.org/officeDocument/2006/relationships/hyperlink" Target="http://images.yandex.ru/yandsearch?p=2&amp;text=%D0%90%D0%B2%D0%B0%D1%80%D0%B8%D0%B9%D0%BD%D0%B0%D1%8F%20%D0%B3%D0%B0%D0%B7%D0%BE%D0%B2%D0%B0%D1%8F%20%D1%81%D0%BB%D1%83%D0%B6%D0%B1%D0%B0&amp;fp=2&amp;img_url=http://www.gazavtomir.ru/_data/objects/0000/3178/P1020862.jpg&amp;pos=65&amp;uinfo=ww-1350-wh-660-fw-1125-fh-454-pd-1&amp;rpt=simage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p=5&amp;text=%D1%81%D0%BB%D1%83%D0%B6%D0%B1%D0%B0%20%D1%81%D0%BF%D0%B0%D1%81%D0%B5%D0%BD%D0%B8%D1%8F&amp;fp=5&amp;img_url=http://samara.pulscen.ru/system/images/product/002/025/021_thumb.jpg&amp;pos=172&amp;uinfo=ww-1350-wh-660-fw-1125-fh-454-pd-1&amp;rpt=simage" TargetMode="External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8.xml"/><Relationship Id="rId4" Type="http://schemas.openxmlformats.org/officeDocument/2006/relationships/image" Target="../media/image4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images.yandex.ru/yandsearch?text=%D0%B0%D1%80%D0%BC%D0%B8%D1%8F%20%D0%A0%D0%BE%D1%81%D1%81%D0%B8%D0%B8%20%D1%81%D1%82%D0%B8%D1%85%D0%B8&amp;fp=0&amp;img_url=http://cdn4.img22.rian.ru/images/91181/70/911817015.jpg&amp;pos=7&amp;rpt=simage" TargetMode="External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12.jpeg"/><Relationship Id="rId4" Type="http://schemas.openxmlformats.org/officeDocument/2006/relationships/hyperlink" Target="http://images.yandex.ru/yandsearch?p=1&amp;text=%D0%B0%D1%80%D0%BC%D0%B8%D1%8F%20%D0%A0%D0%BE%D1%81%D1%81%D0%B8%D0%B8%20%D1%81%D1%82%D0%B8%D1%85%D0%B8&amp;fp=1&amp;img_url=http://img.nr2.ru/pict/arts1/28/47/284718.jpg&amp;pos=44&amp;uinfo=ww-1350-wh-660-fw-1125-fh-454-pd-1&amp;rpt=simage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18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4.xml"/><Relationship Id="rId6" Type="http://schemas.openxmlformats.org/officeDocument/2006/relationships/hyperlink" Target="http://images.yandex.ru/yandsearch?p=1&amp;text=%D0%BF%D0%BE%D0%B6%D0%B0%D1%80%D0%BD%D0%B0%D1%8F%20%D0%BE%D1%85%D1%80%D0%B0%D0%BD%D0%B0&amp;fp=1&amp;img_url=http://izvestiaur.ru/upload/iblock/3c7/01.jpg&amp;pos=45&amp;uinfo=ww-1350-wh-660-fw-1125-fh-454-pd-1&amp;rpt=simage" TargetMode="External"/><Relationship Id="rId5" Type="http://schemas.openxmlformats.org/officeDocument/2006/relationships/image" Target="../media/image17.jpeg"/><Relationship Id="rId4" Type="http://schemas.openxmlformats.org/officeDocument/2006/relationships/hyperlink" Target="http://images.yandex.ru/yandsearch?text=%D0%BF%D0%BE%D0%B6%D0%B0%D1%80%D0%BD%D0%B0%D1%8F%20%D0%BE%D1%85%D1%80%D0%B0%D0%BD%D0%B0&amp;fp=0&amp;img_url=http://img.dni.ru/binaries/v2_articlepic/595885.jpg&amp;pos=28&amp;rpt=simage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16632"/>
            <a:ext cx="8229600" cy="1828800"/>
          </a:xfrm>
        </p:spPr>
        <p:txBody>
          <a:bodyPr>
            <a:normAutofit fontScale="90000"/>
          </a:bodyPr>
          <a:lstStyle/>
          <a:p>
            <a:r>
              <a:rPr lang="ru-RU" sz="5400" dirty="0" smtClean="0"/>
              <a:t>ПРОЕКТ</a:t>
            </a:r>
            <a:br>
              <a:rPr lang="ru-RU" sz="5400" dirty="0" smtClean="0"/>
            </a:br>
            <a:r>
              <a:rPr lang="ru-RU" sz="5400" dirty="0" smtClean="0"/>
              <a:t>«Кто нас защищает?»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47864" y="2945722"/>
            <a:ext cx="5414978" cy="3643338"/>
          </a:xfrm>
        </p:spPr>
        <p:txBody>
          <a:bodyPr>
            <a:noAutofit/>
          </a:bodyPr>
          <a:lstStyle/>
          <a:p>
            <a:pPr algn="r"/>
            <a:r>
              <a:rPr lang="ru-RU" b="1" dirty="0" smtClean="0"/>
              <a:t>Подготовила: </a:t>
            </a:r>
          </a:p>
          <a:p>
            <a:pPr algn="r"/>
            <a:r>
              <a:rPr lang="ru-RU" b="1" dirty="0" smtClean="0"/>
              <a:t>Канина Елена</a:t>
            </a:r>
          </a:p>
          <a:p>
            <a:pPr algn="r"/>
            <a:r>
              <a:rPr lang="ru-RU" b="1" dirty="0" smtClean="0"/>
              <a:t>Ученица 3 класса</a:t>
            </a:r>
          </a:p>
          <a:p>
            <a:pPr algn="r"/>
            <a:r>
              <a:rPr lang="ru-RU" b="1" dirty="0" smtClean="0"/>
              <a:t>МКОУ СОШ </a:t>
            </a:r>
            <a:r>
              <a:rPr lang="ru-RU" b="1" dirty="0" err="1" smtClean="0"/>
              <a:t>п.Аркуль</a:t>
            </a:r>
            <a:endParaRPr lang="ru-RU" b="1" dirty="0" smtClean="0"/>
          </a:p>
          <a:p>
            <a:pPr algn="r"/>
            <a:r>
              <a:rPr lang="ru-RU" b="1" dirty="0" smtClean="0"/>
              <a:t>Классный руководитель:</a:t>
            </a:r>
          </a:p>
          <a:p>
            <a:pPr algn="r"/>
            <a:r>
              <a:rPr lang="ru-RU" b="1" dirty="0" err="1" smtClean="0"/>
              <a:t>Перович</a:t>
            </a:r>
            <a:r>
              <a:rPr lang="ru-RU" b="1" dirty="0" smtClean="0"/>
              <a:t> Елена Петровна</a:t>
            </a:r>
          </a:p>
          <a:p>
            <a:pPr algn="r"/>
            <a:r>
              <a:rPr lang="ru-RU" b="1" dirty="0" smtClean="0"/>
              <a:t>Аркуль, 2019г. </a:t>
            </a:r>
          </a:p>
          <a:p>
            <a:pPr algn="r"/>
            <a:endParaRPr lang="ru-RU" b="1" dirty="0" smtClean="0"/>
          </a:p>
          <a:p>
            <a:pPr algn="r"/>
            <a:endParaRPr lang="ru-RU" b="1" dirty="0"/>
          </a:p>
        </p:txBody>
      </p:sp>
      <p:pic>
        <p:nvPicPr>
          <p:cNvPr id="11268" name="Picture 4" descr="http://files.sajt-uchitelya-nachalnykh-klas74.webnode.ru/200000623-0806a08fff/%D1%80%D0%B8%D1%81%D1%83%D0%BD%D0%BE%D0%BA1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512" y="2420888"/>
            <a:ext cx="4069114" cy="416817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G:\СЕМЕЙНЫЙ ФОТОАЛЬБОМ\НАШ АЛЬБОМ\2016\6, июнь\Пожар 2.06.2016г\IMG_215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972949"/>
            <a:ext cx="5627368" cy="3751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G:\СЕМЕЙНЫЙ ФОТОАЛЬБОМ\НАШ АЛЬБОМ\2016\6, июнь\Пожар 2.06.2016г\IMG_214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5267328" cy="3511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64634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СЕМЕЙНЫЙ ФОТОАЛЬБОМ\НАШ АЛЬБОМ\2016\6, июнь\Пожар 2.06.2016г\IMG_215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876939"/>
            <a:ext cx="5591364" cy="372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G:\СЕМЕЙНЫЙ ФОТОАЛЬБОМ\НАШ АЛЬБОМ\2016\6, июнь\Пожар 2.06.2016г\IMG_216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5303332" cy="3535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08991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Полиция - 02</a:t>
            </a:r>
            <a:endParaRPr lang="ru-RU" dirty="0"/>
          </a:p>
        </p:txBody>
      </p:sp>
      <p:pic>
        <p:nvPicPr>
          <p:cNvPr id="7" name="Содержимое 6" descr="полиция 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3857628"/>
            <a:ext cx="4233018" cy="2398710"/>
          </a:xfrm>
        </p:spPr>
      </p:pic>
      <p:pic>
        <p:nvPicPr>
          <p:cNvPr id="8" name="Рисунок 7" descr="полиция 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14876" y="3857628"/>
            <a:ext cx="4000528" cy="24510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42910" y="1214422"/>
            <a:ext cx="764386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Полиция предназначена  для защиты жизни, здоровья, прав и  свобод граждан Российской Федерации, иностранных граждан, лиц без  гражданства; для противодействия  преступности, для охраны общественного  порядка, собственности и для  обеспечения общественной безопасности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7386024" cy="77809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Полиция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631" y="1177829"/>
            <a:ext cx="6680011" cy="4525963"/>
          </a:xfrm>
        </p:spPr>
        <p:txBody>
          <a:bodyPr/>
          <a:lstStyle/>
          <a:p>
            <a:pPr marL="82296" indent="0" algn="ctr">
              <a:buNone/>
            </a:pPr>
            <a:r>
              <a:rPr lang="ru-RU" sz="2800" dirty="0" smtClean="0"/>
              <a:t>В зной и в холод, в дожди и в туманы, </a:t>
            </a:r>
            <a:br>
              <a:rPr lang="ru-RU" sz="2800" dirty="0" smtClean="0"/>
            </a:br>
            <a:r>
              <a:rPr lang="ru-RU" sz="2800" dirty="0" smtClean="0"/>
              <a:t>В час, когда Вам опасность грозит </a:t>
            </a:r>
            <a:br>
              <a:rPr lang="ru-RU" sz="2800" dirty="0" smtClean="0"/>
            </a:br>
            <a:r>
              <a:rPr lang="ru-RU" sz="2800" dirty="0" smtClean="0"/>
              <a:t>На почетном посту постоянно </a:t>
            </a:r>
            <a:br>
              <a:rPr lang="ru-RU" sz="2800" dirty="0" smtClean="0"/>
            </a:br>
            <a:r>
              <a:rPr lang="ru-RU" sz="2800" dirty="0" smtClean="0"/>
              <a:t>Полицейский России стоит.</a:t>
            </a:r>
          </a:p>
          <a:p>
            <a:pPr marL="82296" indent="0" algn="ctr">
              <a:buNone/>
            </a:pPr>
            <a:r>
              <a:rPr lang="ru-RU" sz="2800" dirty="0" smtClean="0"/>
              <a:t>Он, порою, ценой своей жизни </a:t>
            </a:r>
            <a:br>
              <a:rPr lang="ru-RU" sz="2800" dirty="0" smtClean="0"/>
            </a:br>
            <a:r>
              <a:rPr lang="ru-RU" sz="2800" dirty="0" smtClean="0"/>
              <a:t>Защитит Вас от бед и невзгод. </a:t>
            </a:r>
            <a:br>
              <a:rPr lang="ru-RU" sz="2800" dirty="0" smtClean="0"/>
            </a:br>
            <a:r>
              <a:rPr lang="ru-RU" sz="2800" dirty="0" smtClean="0"/>
              <a:t>Полицейский свободной Отчизны, </a:t>
            </a:r>
            <a:br>
              <a:rPr lang="ru-RU" sz="2800" dirty="0" smtClean="0"/>
            </a:br>
            <a:r>
              <a:rPr lang="ru-RU" sz="2800" dirty="0" smtClean="0"/>
              <a:t>Непременно на помощь придёт </a:t>
            </a:r>
            <a:endParaRPr lang="ru-RU" sz="2800" dirty="0"/>
          </a:p>
        </p:txBody>
      </p:sp>
      <p:pic>
        <p:nvPicPr>
          <p:cNvPr id="2050" name="Picture 2" descr="http://im3-tub-ru.yandex.net/i?id=144634004-43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7342" y="4767688"/>
            <a:ext cx="2496277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im1-tub-ru.yandex.net/i?id=179681542-53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845401"/>
            <a:ext cx="2472166" cy="1716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1050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Скорая медицинская помощь - 03</a:t>
            </a:r>
            <a:endParaRPr lang="ru-RU" dirty="0"/>
          </a:p>
        </p:txBody>
      </p:sp>
      <p:pic>
        <p:nvPicPr>
          <p:cNvPr id="4" name="Содержимое 3" descr="03 0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57158" y="3714752"/>
            <a:ext cx="4061578" cy="2786082"/>
          </a:xfrm>
        </p:spPr>
      </p:pic>
      <p:pic>
        <p:nvPicPr>
          <p:cNvPr id="5" name="Рисунок 4" descr="скорая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3714752"/>
            <a:ext cx="3786214" cy="283966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57224" y="1500174"/>
            <a:ext cx="721523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В целях охраны Вашего здоровья и здоровья Ваших родных круглосуточно, в отделении скорой медицинской помощи любого города  в котором Вы находитесь работают круглосуточно специалисты врачи, которые окажут любую медицинскую помощь!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Скорая медицинская помощь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95736" y="1197885"/>
            <a:ext cx="5256584" cy="4884001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ru-RU" sz="2400" dirty="0" smtClean="0"/>
              <a:t>В любую </a:t>
            </a:r>
            <a:r>
              <a:rPr lang="ru-RU" sz="2400" dirty="0"/>
              <a:t>погоду, дорогой любой,</a:t>
            </a:r>
            <a:br>
              <a:rPr lang="ru-RU" sz="2400" dirty="0"/>
            </a:br>
            <a:r>
              <a:rPr lang="ru-RU" sz="2400" dirty="0"/>
              <a:t>Вы мчитесь спасать наши жизни.</a:t>
            </a:r>
            <a:br>
              <a:rPr lang="ru-RU" sz="2400" dirty="0"/>
            </a:br>
            <a:r>
              <a:rPr lang="ru-RU" sz="2400" dirty="0"/>
              <a:t>Вы скорая, и вам не ведом покой,</a:t>
            </a:r>
            <a:br>
              <a:rPr lang="ru-RU" sz="2400" dirty="0"/>
            </a:br>
            <a:r>
              <a:rPr lang="ru-RU" sz="2400" dirty="0"/>
              <a:t>Вы не совершите ошибки!</a:t>
            </a:r>
            <a:br>
              <a:rPr lang="ru-RU" sz="2400" dirty="0"/>
            </a:br>
            <a:r>
              <a:rPr lang="ru-RU" sz="2400" dirty="0"/>
              <a:t>Диагноз поставите верно всегда,</a:t>
            </a:r>
            <a:br>
              <a:rPr lang="ru-RU" sz="2400" dirty="0"/>
            </a:br>
            <a:r>
              <a:rPr lang="ru-RU" sz="2400" dirty="0"/>
              <a:t>Спасибо за это, родные!</a:t>
            </a:r>
            <a:br>
              <a:rPr lang="ru-RU" sz="2400" dirty="0"/>
            </a:br>
            <a:r>
              <a:rPr lang="ru-RU" sz="2400" dirty="0"/>
              <a:t>Мы верим, не будет страшна нам беда,</a:t>
            </a:r>
            <a:br>
              <a:rPr lang="ru-RU" sz="2400" dirty="0"/>
            </a:br>
            <a:r>
              <a:rPr lang="ru-RU" sz="2400" dirty="0"/>
              <a:t>Раз есть вы у нас, дорогие!</a:t>
            </a:r>
            <a:br>
              <a:rPr lang="ru-RU" sz="2400" dirty="0"/>
            </a:br>
            <a:endParaRPr lang="ru-RU" sz="2800" dirty="0"/>
          </a:p>
        </p:txBody>
      </p:sp>
      <p:pic>
        <p:nvPicPr>
          <p:cNvPr id="3074" name="Picture 2" descr="http://im0-tub-ru.yandex.net/i?id=213335480-51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36666" y="4613945"/>
            <a:ext cx="2592288" cy="2090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im6-tub-ru.yandex.net/i?id=540512328-16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613945"/>
            <a:ext cx="2749931" cy="2137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3863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Аварийная газовая служба 04</a:t>
            </a:r>
            <a:endParaRPr lang="ru-RU" dirty="0"/>
          </a:p>
        </p:txBody>
      </p:sp>
      <p:pic>
        <p:nvPicPr>
          <p:cNvPr id="4" name="Содержимое 3" descr="газ 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3429000"/>
            <a:ext cx="3431276" cy="2587073"/>
          </a:xfrm>
        </p:spPr>
      </p:pic>
      <p:pic>
        <p:nvPicPr>
          <p:cNvPr id="5" name="Рисунок 4" descr="газ1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0496" y="3357562"/>
            <a:ext cx="4414850" cy="330919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1472" y="1357298"/>
            <a:ext cx="785818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Данная служба дает полное обеспечение бесперебойного снабжения газом установок, использующих газовое топливо;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А так же обеспечивает постоянный контроль поступающего газа и ведет работы ремонта газопроводов и газового оборудования предприятия;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Аварийная газовая служба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41" y="1340768"/>
            <a:ext cx="7498080" cy="4800600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Огонь горит на нашей кухне,</a:t>
            </a:r>
          </a:p>
          <a:p>
            <a:pPr>
              <a:buNone/>
            </a:pPr>
            <a:r>
              <a:rPr lang="ru-RU" sz="2800" dirty="0" smtClean="0"/>
              <a:t>Из газа вспыхнет и не тухнет.</a:t>
            </a:r>
          </a:p>
          <a:p>
            <a:pPr>
              <a:buNone/>
            </a:pPr>
            <a:r>
              <a:rPr lang="ru-RU" sz="2800" dirty="0" smtClean="0"/>
              <a:t>Пусть ваша служба и опасна,</a:t>
            </a:r>
          </a:p>
          <a:p>
            <a:pPr>
              <a:buNone/>
            </a:pPr>
            <a:r>
              <a:rPr lang="ru-RU" sz="2800" dirty="0" smtClean="0"/>
              <a:t>Но труд ваш нужный, не напрасный!</a:t>
            </a:r>
            <a:endParaRPr lang="ru-RU" sz="2800" dirty="0"/>
          </a:p>
        </p:txBody>
      </p:sp>
      <p:pic>
        <p:nvPicPr>
          <p:cNvPr id="20484" name="Picture 4" descr="http://video.planetgreen.discovery.com/home-garden/images/2009-07/1-stove-flam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50232" y="1340768"/>
            <a:ext cx="2381672" cy="1433257"/>
          </a:xfrm>
          <a:prstGeom prst="rect">
            <a:avLst/>
          </a:prstGeom>
          <a:noFill/>
        </p:spPr>
      </p:pic>
      <p:pic>
        <p:nvPicPr>
          <p:cNvPr id="20486" name="Picture 6" descr="http://img.beta.rian.ru/images/18970/46/18970465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06612" y="3858278"/>
            <a:ext cx="2625291" cy="1800200"/>
          </a:xfrm>
          <a:prstGeom prst="rect">
            <a:avLst/>
          </a:prstGeom>
          <a:noFill/>
        </p:spPr>
      </p:pic>
      <p:pic>
        <p:nvPicPr>
          <p:cNvPr id="4098" name="Picture 2" descr="http://im6-tub-ru.yandex.net/i?id=134594570-69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843523"/>
            <a:ext cx="2232248" cy="1829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im4-tub-ru.yandex.net/i?id=321424822-21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63622" y="3831537"/>
            <a:ext cx="2400266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0065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Служба спасения - 112</a:t>
            </a:r>
            <a:endParaRPr lang="ru-RU" dirty="0"/>
          </a:p>
        </p:txBody>
      </p:sp>
      <p:pic>
        <p:nvPicPr>
          <p:cNvPr id="4" name="Содержимое 3" descr="112 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4357694"/>
            <a:ext cx="2990864" cy="2039225"/>
          </a:xfrm>
        </p:spPr>
      </p:pic>
      <p:pic>
        <p:nvPicPr>
          <p:cNvPr id="5" name="Рисунок 4" descr="112 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929290" y="4357694"/>
            <a:ext cx="3214710" cy="1928826"/>
          </a:xfrm>
          <a:prstGeom prst="rect">
            <a:avLst/>
          </a:prstGeom>
        </p:spPr>
      </p:pic>
      <p:pic>
        <p:nvPicPr>
          <p:cNvPr id="6" name="Рисунок 5" descr="112 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8926" y="4357694"/>
            <a:ext cx="3224487" cy="222409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14348" y="1500174"/>
            <a:ext cx="764386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Экстренная "служба спасения" под единым телефонным номером </a:t>
            </a:r>
            <a:r>
              <a:rPr lang="ru-RU" sz="2000" b="1" u="sng" dirty="0" smtClean="0">
                <a:solidFill>
                  <a:srgbClr val="002060"/>
                </a:solidFill>
              </a:rPr>
              <a:t>112 </a:t>
            </a: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В нее вошли все уже действующие оперативные службы, включая скорую медицинскую помощь, милицию, пожарную и другие службы на базе диспетчерских структурных образований.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Так же по этому номеру действует и экстренная психологическая служба МЧС. Данная служба является аналогом службы 911 в Америке.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Служба спасения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(</a:t>
            </a:r>
            <a:r>
              <a:rPr lang="ru-RU" sz="3600" b="1" dirty="0" err="1" smtClean="0">
                <a:solidFill>
                  <a:srgbClr val="C00000"/>
                </a:solidFill>
              </a:rPr>
              <a:t>поисково</a:t>
            </a:r>
            <a:r>
              <a:rPr lang="ru-RU" sz="3600" b="1" dirty="0" smtClean="0">
                <a:solidFill>
                  <a:srgbClr val="C00000"/>
                </a:solidFill>
              </a:rPr>
              <a:t> – спасательная служба)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21506" name="Picture 2" descr="http://articles.gazeta.kz/preview/?s=26&amp;fid=37333&amp;w=34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52120" y="1628800"/>
            <a:ext cx="3238500" cy="1819276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5124" name="Picture 4" descr="http://im0-tub-ru.yandex.net/i?id=128619049-02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653011"/>
            <a:ext cx="3238500" cy="242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475656" y="1960823"/>
            <a:ext cx="3784464" cy="3384376"/>
          </a:xfrm>
        </p:spPr>
        <p:txBody>
          <a:bodyPr>
            <a:normAutofit fontScale="92500" lnSpcReduction="10000"/>
          </a:bodyPr>
          <a:lstStyle/>
          <a:p>
            <a:pPr marL="82296" indent="0">
              <a:buNone/>
            </a:pPr>
            <a:r>
              <a:rPr lang="ru-RU" dirty="0"/>
              <a:t>Работает в городе </a:t>
            </a:r>
            <a:br>
              <a:rPr lang="ru-RU" dirty="0"/>
            </a:br>
            <a:r>
              <a:rPr lang="ru-RU" dirty="0"/>
              <a:t>Служба спасения,</a:t>
            </a:r>
            <a:br>
              <a:rPr lang="ru-RU" dirty="0"/>
            </a:br>
            <a:r>
              <a:rPr lang="ru-RU" dirty="0"/>
              <a:t>Работает в будни </a:t>
            </a:r>
            <a:br>
              <a:rPr lang="ru-RU" dirty="0"/>
            </a:br>
            <a:r>
              <a:rPr lang="ru-RU" dirty="0"/>
              <a:t>И в воскресенье.</a:t>
            </a:r>
            <a:br>
              <a:rPr lang="ru-RU" dirty="0"/>
            </a:br>
            <a:r>
              <a:rPr lang="ru-RU" dirty="0"/>
              <a:t>Если вдруг с кем-то </a:t>
            </a:r>
            <a:br>
              <a:rPr lang="ru-RU" dirty="0"/>
            </a:br>
            <a:r>
              <a:rPr lang="ru-RU" dirty="0"/>
              <a:t>Случится беда -</a:t>
            </a:r>
            <a:br>
              <a:rPr lang="ru-RU" dirty="0"/>
            </a:br>
            <a:r>
              <a:rPr lang="ru-RU" dirty="0"/>
              <a:t>Служба спасенья </a:t>
            </a:r>
            <a:br>
              <a:rPr lang="ru-RU" dirty="0"/>
            </a:br>
            <a:r>
              <a:rPr lang="ru-RU" dirty="0"/>
              <a:t>Поможет всегда.</a:t>
            </a:r>
          </a:p>
        </p:txBody>
      </p:sp>
    </p:spTree>
    <p:extLst>
      <p:ext uri="{BB962C8B-B14F-4D97-AF65-F5344CB8AC3E}">
        <p14:creationId xmlns:p14="http://schemas.microsoft.com/office/powerpoint/2010/main" xmlns="" val="54647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проекта:</a:t>
            </a:r>
            <a:endParaRPr lang="ru-RU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282800"/>
            <a:ext cx="5072098" cy="4057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285852" y="1285860"/>
            <a:ext cx="692948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Познакомить с деятельностью служб, защищающих и спасающих людей.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5576" y="1268760"/>
            <a:ext cx="3680497" cy="4708525"/>
          </a:xfrm>
        </p:spPr>
      </p:pic>
      <p:sp>
        <p:nvSpPr>
          <p:cNvPr id="6" name="TextBox 5"/>
          <p:cNvSpPr txBox="1"/>
          <p:nvPr/>
        </p:nvSpPr>
        <p:spPr>
          <a:xfrm>
            <a:off x="5004048" y="1124744"/>
            <a:ext cx="328614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-Ты свяжись без промедленья, Со службою спасения. Ведь они на страже ждут, Службу бдительно несут.</a:t>
            </a:r>
            <a:endParaRPr lang="ru-RU" sz="2400" dirty="0" smtClean="0">
              <a:solidFill>
                <a:srgbClr val="002060"/>
              </a:solidFill>
            </a:endParaRPr>
          </a:p>
          <a:p>
            <a:pPr algn="ctr"/>
            <a:r>
              <a:rPr lang="ru-RU" sz="2400" b="1" dirty="0">
                <a:solidFill>
                  <a:srgbClr val="002060"/>
                </a:solidFill>
              </a:rPr>
              <a:t>Каждый день и каждый час Все они спасают нас. Мы должны их труд ценить И напрасно не звонить.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Выводы: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82296" indent="0" algn="ctr">
              <a:buNone/>
            </a:pPr>
            <a:r>
              <a:rPr lang="ru-RU" dirty="0"/>
              <a:t>В жизни каждого человека случается немало радостных событий. Но, к сожалению, порой бывает и так, что нам необходима чья-то помощь и защита. Находясь дома или в школе, мы знаем, к кому обратиться в трудную минуту, - это наши родители, учителя, друзья. Но, оказавшись один на один с огромным городом, посёлком, никто не застрахован от различных опасностей. Угрозы могут подстерегать повсюду - в общественном транспорте, кино, театре, просто на улице. Преступники любыми способами пытаются нарушить покой в нашей жизни</a:t>
            </a:r>
            <a:r>
              <a:rPr lang="ru-RU" dirty="0" smtClean="0"/>
              <a:t>.</a:t>
            </a:r>
          </a:p>
          <a:p>
            <a:pPr marL="82296" indent="0" algn="ctr">
              <a:buNone/>
            </a:pPr>
            <a:r>
              <a:rPr lang="ru-RU" dirty="0" smtClean="0"/>
              <a:t>Данный проект помог мне узнать, какие службы смогут мне в этом помочь.</a:t>
            </a:r>
          </a:p>
        </p:txBody>
      </p:sp>
    </p:spTree>
    <p:extLst>
      <p:ext uri="{BB962C8B-B14F-4D97-AF65-F5344CB8AC3E}">
        <p14:creationId xmlns:p14="http://schemas.microsoft.com/office/powerpoint/2010/main" xmlns="" val="1917807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pic>
        <p:nvPicPr>
          <p:cNvPr id="6" name="Содержимое 3" descr="normal_смайл_в_фуражк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43174" y="1714488"/>
            <a:ext cx="4024329" cy="459923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Благодаря кому  мы можем спокойно жить, учиться и работать? Какие службы защищают население?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642910" y="3786190"/>
            <a:ext cx="2286016" cy="1393026"/>
          </a:xfr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28926" y="3786190"/>
            <a:ext cx="2307099" cy="1424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3786191"/>
            <a:ext cx="2214578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643042" y="5143512"/>
            <a:ext cx="2304693" cy="1500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929058" y="5214950"/>
            <a:ext cx="2355835" cy="1427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857224" y="1714488"/>
            <a:ext cx="735811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Для того чтобы обеспечить безопасность в повседневной жизни, были созданы специальные службы защиты населения: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Вооруженные силы РФ</a:t>
            </a:r>
            <a:endParaRPr lang="ru-RU" dirty="0"/>
          </a:p>
        </p:txBody>
      </p:sp>
      <p:pic>
        <p:nvPicPr>
          <p:cNvPr id="4" name="Содержимое 3" descr="армия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3429000"/>
            <a:ext cx="4405325" cy="3259941"/>
          </a:xfrm>
        </p:spPr>
      </p:pic>
      <p:sp>
        <p:nvSpPr>
          <p:cNvPr id="5" name="TextBox 4"/>
          <p:cNvSpPr txBox="1"/>
          <p:nvPr/>
        </p:nvSpPr>
        <p:spPr>
          <a:xfrm>
            <a:off x="571472" y="1214422"/>
            <a:ext cx="764386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Они предназначены для отражения нападения противника и его разгрома, а также для выполнения задач в соответствии с международными обязательствами. Вооруженные силы РФ состоят из следующих видов: Сухопутные войска, Военно-воздушные силы, Военно-морской флот и родов войск: Ракетные войска стратегического назначения, Воздушно-десантные войска, Космические войска. Кроме того, в составе всех видов Вооруженных сил имеются специальные войска.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628" y="3571876"/>
            <a:ext cx="321471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Сегодня ВС РФ стали настоящей боевой мощью, которая достойно ответит на любую агрессию врага. ВС нашей доблестной Родины всегда доказывали свою мощь и преданность Родине, начиная с Древней Руси и кончая нашими днями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Наша армия родная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196752"/>
            <a:ext cx="7498080" cy="4800600"/>
          </a:xfrm>
        </p:spPr>
        <p:txBody>
          <a:bodyPr>
            <a:noAutofit/>
          </a:bodyPr>
          <a:lstStyle/>
          <a:p>
            <a:pPr marL="82296" indent="0">
              <a:buNone/>
            </a:pPr>
            <a:r>
              <a:rPr lang="ru-RU" sz="2000" b="1" dirty="0"/>
              <a:t>На горах высоких,</a:t>
            </a:r>
            <a:br>
              <a:rPr lang="ru-RU" sz="2000" b="1" dirty="0"/>
            </a:br>
            <a:r>
              <a:rPr lang="ru-RU" sz="2000" b="1" dirty="0"/>
              <a:t>На степном просторе</a:t>
            </a:r>
            <a:br>
              <a:rPr lang="ru-RU" sz="2000" b="1" dirty="0"/>
            </a:br>
            <a:r>
              <a:rPr lang="ru-RU" sz="2000" b="1" dirty="0"/>
              <a:t>Охраняет нашу Родину солдат.</a:t>
            </a:r>
            <a:br>
              <a:rPr lang="ru-RU" sz="2000" b="1" dirty="0"/>
            </a:br>
            <a:r>
              <a:rPr lang="ru-RU" sz="2000" b="1" dirty="0"/>
              <a:t>Он взлетает в небо,</a:t>
            </a:r>
            <a:br>
              <a:rPr lang="ru-RU" sz="2000" b="1" dirty="0"/>
            </a:br>
            <a:r>
              <a:rPr lang="ru-RU" sz="2000" b="1" dirty="0"/>
              <a:t>Он уходит в море,</a:t>
            </a:r>
            <a:br>
              <a:rPr lang="ru-RU" sz="2000" b="1" dirty="0"/>
            </a:br>
            <a:r>
              <a:rPr lang="ru-RU" sz="2000" b="1" dirty="0"/>
              <a:t>Не страшны защитнику</a:t>
            </a:r>
            <a:br>
              <a:rPr lang="ru-RU" sz="2000" b="1" dirty="0"/>
            </a:br>
            <a:r>
              <a:rPr lang="ru-RU" sz="2000" b="1" dirty="0"/>
              <a:t>Дождь и снегопад.</a:t>
            </a:r>
            <a:br>
              <a:rPr lang="ru-RU" sz="2000" b="1" dirty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/>
              <a:t>Шелестят берёзы,</a:t>
            </a:r>
            <a:br>
              <a:rPr lang="ru-RU" sz="2000" b="1" dirty="0"/>
            </a:br>
            <a:r>
              <a:rPr lang="ru-RU" sz="2000" b="1" dirty="0"/>
              <a:t>Распевают птицы,</a:t>
            </a:r>
            <a:br>
              <a:rPr lang="ru-RU" sz="2000" b="1" dirty="0"/>
            </a:br>
            <a:r>
              <a:rPr lang="ru-RU" sz="2000" b="1" dirty="0"/>
              <a:t>Подрастают дети</a:t>
            </a:r>
            <a:br>
              <a:rPr lang="ru-RU" sz="2000" b="1" dirty="0"/>
            </a:br>
            <a:r>
              <a:rPr lang="ru-RU" sz="2000" b="1" dirty="0"/>
              <a:t>У родной страны.</a:t>
            </a:r>
            <a:br>
              <a:rPr lang="ru-RU" sz="2000" b="1" dirty="0"/>
            </a:br>
            <a:r>
              <a:rPr lang="ru-RU" sz="2000" b="1" dirty="0"/>
              <a:t>Скоро я в дозоре</a:t>
            </a:r>
            <a:br>
              <a:rPr lang="ru-RU" sz="2000" b="1" dirty="0"/>
            </a:br>
            <a:r>
              <a:rPr lang="ru-RU" sz="2000" b="1" dirty="0"/>
              <a:t>Встану на границе,</a:t>
            </a:r>
            <a:br>
              <a:rPr lang="ru-RU" sz="2000" b="1" dirty="0"/>
            </a:br>
            <a:r>
              <a:rPr lang="ru-RU" sz="2000" b="1" dirty="0"/>
              <a:t>Чтобы только мирные</a:t>
            </a:r>
            <a:br>
              <a:rPr lang="ru-RU" sz="2000" b="1" dirty="0"/>
            </a:br>
            <a:r>
              <a:rPr lang="ru-RU" sz="2000" b="1" dirty="0"/>
              <a:t>Снились людям сны</a:t>
            </a:r>
            <a:r>
              <a:rPr lang="ru-RU" sz="2000" b="1" dirty="0" smtClean="0"/>
              <a:t>.</a:t>
            </a:r>
            <a:br>
              <a:rPr lang="ru-RU" sz="2000" b="1" dirty="0" smtClean="0"/>
            </a:br>
            <a:endParaRPr lang="ru-RU" sz="2000" b="1" dirty="0">
              <a:effectLst/>
            </a:endParaRPr>
          </a:p>
        </p:txBody>
      </p:sp>
      <p:pic>
        <p:nvPicPr>
          <p:cNvPr id="6146" name="Picture 2" descr="http://im2-tub-ru.yandex.net/i?id=420822099-63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268760"/>
            <a:ext cx="3796266" cy="2148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im2-tub-ru.yandex.net/i?id=125947292-29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645024"/>
            <a:ext cx="3240360" cy="243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42863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Пожарная охрана - 01</a:t>
            </a:r>
            <a:endParaRPr lang="ru-RU" dirty="0"/>
          </a:p>
        </p:txBody>
      </p:sp>
      <p:pic>
        <p:nvPicPr>
          <p:cNvPr id="4" name="Содержимое 3" descr="пожар01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3500438"/>
            <a:ext cx="3976694" cy="3143272"/>
          </a:xfrm>
        </p:spPr>
      </p:pic>
      <p:pic>
        <p:nvPicPr>
          <p:cNvPr id="5" name="Рисунок 4" descr="пожар2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3500438"/>
            <a:ext cx="4191009" cy="314325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57224" y="1428736"/>
            <a:ext cx="73581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Пожары наносят громадный материальный ущерб и иногда даже заканчивается смертью людей! Поэтому защита от пожаров является важнейшей обязанностью каждого человека…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7224" y="2357430"/>
            <a:ext cx="75724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Профессия «</a:t>
            </a:r>
            <a:r>
              <a:rPr lang="ru-RU" dirty="0" err="1" smtClean="0">
                <a:solidFill>
                  <a:srgbClr val="002060"/>
                </a:solidFill>
              </a:rPr>
              <a:t>огнеборца</a:t>
            </a:r>
            <a:r>
              <a:rPr lang="ru-RU" dirty="0" smtClean="0">
                <a:solidFill>
                  <a:srgbClr val="002060"/>
                </a:solidFill>
              </a:rPr>
              <a:t> – пожарного» во все времена считалась особенно почетной и славной. Это путь мужественных и самоотверженных людей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7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Пожарная охрана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802558"/>
            <a:ext cx="4824536" cy="2616324"/>
          </a:xfrm>
        </p:spPr>
        <p:txBody>
          <a:bodyPr>
            <a:noAutofit/>
          </a:bodyPr>
          <a:lstStyle/>
          <a:p>
            <a:pPr marL="82296" indent="0">
              <a:buNone/>
            </a:pPr>
            <a:r>
              <a:rPr lang="ru-RU" sz="2400" dirty="0"/>
              <a:t>В огне пылает все вокруг,</a:t>
            </a:r>
            <a:br>
              <a:rPr lang="ru-RU" sz="2400" dirty="0"/>
            </a:br>
            <a:r>
              <a:rPr lang="ru-RU" sz="2400" dirty="0"/>
              <a:t>На лицах всех один испуг,</a:t>
            </a:r>
            <a:br>
              <a:rPr lang="ru-RU" sz="2400" dirty="0"/>
            </a:br>
            <a:r>
              <a:rPr lang="ru-RU" sz="2400" dirty="0"/>
              <a:t>Но вмиг пожарные пришли,</a:t>
            </a:r>
            <a:br>
              <a:rPr lang="ru-RU" sz="2400" dirty="0"/>
            </a:br>
            <a:r>
              <a:rPr lang="ru-RU" sz="2400" dirty="0"/>
              <a:t>Пожар потушили, людей всех спасли.</a:t>
            </a:r>
            <a:br>
              <a:rPr lang="ru-RU" sz="2400" dirty="0"/>
            </a:br>
            <a:r>
              <a:rPr lang="ru-RU" sz="2400" dirty="0"/>
              <a:t>Ловкость, скорость, сила</a:t>
            </a:r>
            <a:br>
              <a:rPr lang="ru-RU" sz="2400" dirty="0"/>
            </a:br>
            <a:r>
              <a:rPr lang="ru-RU" sz="2400" dirty="0"/>
              <a:t>Огонь вмиг победили.</a:t>
            </a:r>
            <a:br>
              <a:rPr lang="ru-RU" sz="2400" dirty="0"/>
            </a:br>
            <a:r>
              <a:rPr lang="ru-RU" sz="2400" dirty="0"/>
              <a:t>Будьте же всегда такими:</a:t>
            </a:r>
            <a:br>
              <a:rPr lang="ru-RU" sz="2400" dirty="0"/>
            </a:br>
            <a:r>
              <a:rPr lang="ru-RU" sz="2400" dirty="0"/>
              <a:t>Храбрыми, мужественными,</a:t>
            </a:r>
            <a:br>
              <a:rPr lang="ru-RU" sz="2400" dirty="0"/>
            </a:br>
            <a:r>
              <a:rPr lang="ru-RU" sz="2400" dirty="0"/>
              <a:t>А от нас вам «Спасибо!»</a:t>
            </a:r>
          </a:p>
        </p:txBody>
      </p:sp>
      <p:pic>
        <p:nvPicPr>
          <p:cNvPr id="17410" name="Picture 2" descr="http://im7-tub-ru.yandex.net/i?id=275932074-52-72&amp;n=21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8577" y="2384884"/>
            <a:ext cx="1152128" cy="1763461"/>
          </a:xfrm>
          <a:prstGeom prst="rect">
            <a:avLst/>
          </a:prstGeom>
          <a:noFill/>
        </p:spPr>
      </p:pic>
      <p:pic>
        <p:nvPicPr>
          <p:cNvPr id="17416" name="Picture 8" descr="http://image.tsn.ua/media/images/original/Jul2010/24554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34859" y="4653136"/>
            <a:ext cx="2592288" cy="1725826"/>
          </a:xfrm>
          <a:prstGeom prst="rect">
            <a:avLst/>
          </a:prstGeom>
          <a:noFill/>
        </p:spPr>
      </p:pic>
      <p:pic>
        <p:nvPicPr>
          <p:cNvPr id="1026" name="Picture 2" descr="http://im1-tub-ru.yandex.net/i?id=23132623-25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56743" y="685871"/>
            <a:ext cx="2548520" cy="1699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m2-tub-ru.yandex.net/i?id=95440500-25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12317" y="2480992"/>
            <a:ext cx="2592946" cy="1944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99843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8100392" cy="850106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ru-RU" sz="2400" b="1" dirty="0">
                <a:ln w="1905"/>
                <a:gradFill>
                  <a:gsLst>
                    <a:gs pos="0">
                      <a:srgbClr val="F14124">
                        <a:shade val="20000"/>
                        <a:satMod val="200000"/>
                      </a:srgbClr>
                    </a:gs>
                    <a:gs pos="78000">
                      <a:srgbClr val="F14124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14124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rebuchet MS"/>
                <a:ea typeface="+mn-ea"/>
                <a:cs typeface="+mn-cs"/>
              </a:rPr>
              <a:t>Пожар 2 июня 2016г. </a:t>
            </a:r>
            <a:r>
              <a:rPr lang="ru-RU" sz="2400" b="1" dirty="0" err="1">
                <a:ln w="1905"/>
                <a:gradFill>
                  <a:gsLst>
                    <a:gs pos="0">
                      <a:srgbClr val="F14124">
                        <a:shade val="20000"/>
                        <a:satMod val="200000"/>
                      </a:srgbClr>
                    </a:gs>
                    <a:gs pos="78000">
                      <a:srgbClr val="F14124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14124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rebuchet MS"/>
                <a:ea typeface="+mn-ea"/>
                <a:cs typeface="+mn-cs"/>
              </a:rPr>
              <a:t>п.Аркуль</a:t>
            </a:r>
            <a:r>
              <a:rPr lang="ru-RU" sz="2400" b="1" dirty="0">
                <a:ln w="1905"/>
                <a:gradFill>
                  <a:gsLst>
                    <a:gs pos="0">
                      <a:srgbClr val="F14124">
                        <a:shade val="20000"/>
                        <a:satMod val="200000"/>
                      </a:srgbClr>
                    </a:gs>
                    <a:gs pos="78000">
                      <a:srgbClr val="F14124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14124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rebuchet MS"/>
                <a:ea typeface="+mn-ea"/>
                <a:cs typeface="+mn-cs"/>
              </a:rPr>
              <a:t>, пер. Кооперативный д.4.</a:t>
            </a:r>
            <a:br>
              <a:rPr lang="ru-RU" sz="2400" b="1" dirty="0">
                <a:ln w="1905"/>
                <a:gradFill>
                  <a:gsLst>
                    <a:gs pos="0">
                      <a:srgbClr val="F14124">
                        <a:shade val="20000"/>
                        <a:satMod val="200000"/>
                      </a:srgbClr>
                    </a:gs>
                    <a:gs pos="78000">
                      <a:srgbClr val="F14124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14124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rebuchet MS"/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1026" name="Picture 2" descr="G:\СЕМЕЙНЫЙ ФОТОАЛЬБОМ\НАШ АЛЬБОМ\2016\6, июнь\Пожар 2.06.2016г\IMG_212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3" y="836712"/>
            <a:ext cx="4644517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G:\СЕМЕЙНЫЙ ФОТОАЛЬБОМ\НАШ АЛЬБОМ\2016\6, июнь\Пожар 2.06.2016г\IMG_212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9932" y="3429000"/>
            <a:ext cx="4824536" cy="3216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3800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СЕМЕЙНЫЙ ФОТОАЛЬБОМ\НАШ АЛЬБОМ\2016\6, июнь\Пожар 2.06.2016г\IMG_214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8764" y="188639"/>
            <a:ext cx="5292587" cy="3528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G:\СЕМЕЙНЫЙ ФОТОАЛЬБОМ\НАШ АЛЬБОМ\2016\6, июнь\Пожар 2.06.2016г\IMG_214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156012"/>
            <a:ext cx="5339336" cy="3559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4235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6_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6116</TotalTime>
  <Words>553</Words>
  <Application>Microsoft Office PowerPoint</Application>
  <PresentationFormat>Экран (4:3)</PresentationFormat>
  <Paragraphs>50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8</vt:i4>
      </vt:variant>
      <vt:variant>
        <vt:lpstr>Заголовки слайдов</vt:lpstr>
      </vt:variant>
      <vt:variant>
        <vt:i4>22</vt:i4>
      </vt:variant>
    </vt:vector>
  </HeadingPairs>
  <TitlesOfParts>
    <vt:vector size="30" baseType="lpstr">
      <vt:lpstr>Апекс</vt:lpstr>
      <vt:lpstr>Солнцестояние</vt:lpstr>
      <vt:lpstr>1_Солнцестояние</vt:lpstr>
      <vt:lpstr>2_Солнцестояние</vt:lpstr>
      <vt:lpstr>3_Солнцестояние</vt:lpstr>
      <vt:lpstr>4_Солнцестояние</vt:lpstr>
      <vt:lpstr>5_Солнцестояние</vt:lpstr>
      <vt:lpstr>6_Солнцестояние</vt:lpstr>
      <vt:lpstr>ПРОЕКТ «Кто нас защищает?»</vt:lpstr>
      <vt:lpstr>Цель проекта:</vt:lpstr>
      <vt:lpstr>Благодаря кому  мы можем спокойно жить, учиться и работать? Какие службы защищают население?</vt:lpstr>
      <vt:lpstr>Вооруженные силы РФ</vt:lpstr>
      <vt:lpstr>Наша армия родная</vt:lpstr>
      <vt:lpstr>Пожарная охрана - 01</vt:lpstr>
      <vt:lpstr>Пожарная охрана</vt:lpstr>
      <vt:lpstr>Пожар 2 июня 2016г. п.Аркуль, пер. Кооперативный д.4. </vt:lpstr>
      <vt:lpstr>Слайд 9</vt:lpstr>
      <vt:lpstr>Слайд 10</vt:lpstr>
      <vt:lpstr>Слайд 11</vt:lpstr>
      <vt:lpstr>Полиция - 02</vt:lpstr>
      <vt:lpstr>Полиция</vt:lpstr>
      <vt:lpstr>Скорая медицинская помощь - 03</vt:lpstr>
      <vt:lpstr>Скорая медицинская помощь</vt:lpstr>
      <vt:lpstr>Аварийная газовая служба 04</vt:lpstr>
      <vt:lpstr>Аварийная газовая служба</vt:lpstr>
      <vt:lpstr>Служба спасения - 112</vt:lpstr>
      <vt:lpstr>Служба спасения  (поисково – спасательная служба)</vt:lpstr>
      <vt:lpstr>Слайд 20</vt:lpstr>
      <vt:lpstr>Выводы:</vt:lpstr>
      <vt:lpstr>СПАСИБО ЗА ВНИМАНИЕ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Customer</dc:creator>
  <cp:lastModifiedBy>1</cp:lastModifiedBy>
  <cp:revision>604</cp:revision>
  <dcterms:created xsi:type="dcterms:W3CDTF">2014-05-15T07:43:01Z</dcterms:created>
  <dcterms:modified xsi:type="dcterms:W3CDTF">2019-02-22T06:15:03Z</dcterms:modified>
</cp:coreProperties>
</file>