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23"/>
  </p:notesMasterIdLst>
  <p:sldIdLst>
    <p:sldId id="328" r:id="rId2"/>
    <p:sldId id="275" r:id="rId3"/>
    <p:sldId id="277" r:id="rId4"/>
    <p:sldId id="276" r:id="rId5"/>
    <p:sldId id="264" r:id="rId6"/>
    <p:sldId id="265" r:id="rId7"/>
    <p:sldId id="279" r:id="rId8"/>
    <p:sldId id="282" r:id="rId9"/>
    <p:sldId id="283" r:id="rId10"/>
    <p:sldId id="284" r:id="rId11"/>
    <p:sldId id="285" r:id="rId12"/>
    <p:sldId id="286" r:id="rId13"/>
    <p:sldId id="287" r:id="rId14"/>
    <p:sldId id="288" r:id="rId15"/>
    <p:sldId id="289" r:id="rId16"/>
    <p:sldId id="290" r:id="rId17"/>
    <p:sldId id="323" r:id="rId18"/>
    <p:sldId id="292" r:id="rId19"/>
    <p:sldId id="272" r:id="rId20"/>
    <p:sldId id="291" r:id="rId21"/>
    <p:sldId id="327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006600"/>
    <a:srgbClr val="0099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EF5466-9FA0-48EA-985B-EB9F945CDE6C}" type="datetimeFigureOut">
              <a:rPr lang="ru-RU" smtClean="0"/>
              <a:pPr/>
              <a:t>22.02.2019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C52DC2-C433-424E-88DC-959F81C8ABE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A92F12-D288-48DB-81EE-2EA70D723E0D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BA1E8-7F55-4195-9442-08D2484413E8}" type="datetimeFigureOut">
              <a:rPr lang="ru-RU" smtClean="0"/>
              <a:pPr/>
              <a:t>22.02.2019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9F2F7-91B4-441E-B796-42524984CB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BA1E8-7F55-4195-9442-08D2484413E8}" type="datetimeFigureOut">
              <a:rPr lang="ru-RU" smtClean="0"/>
              <a:pPr/>
              <a:t>22.02.2019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9F2F7-91B4-441E-B796-42524984CB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BA1E8-7F55-4195-9442-08D2484413E8}" type="datetimeFigureOut">
              <a:rPr lang="ru-RU" smtClean="0"/>
              <a:pPr/>
              <a:t>22.02.2019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9F2F7-91B4-441E-B796-42524984CB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BA1E8-7F55-4195-9442-08D2484413E8}" type="datetimeFigureOut">
              <a:rPr lang="ru-RU" smtClean="0"/>
              <a:pPr/>
              <a:t>22.02.2019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9F2F7-91B4-441E-B796-42524984CB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BA1E8-7F55-4195-9442-08D2484413E8}" type="datetimeFigureOut">
              <a:rPr lang="ru-RU" smtClean="0"/>
              <a:pPr/>
              <a:t>22.02.2019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9F2F7-91B4-441E-B796-42524984CB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BA1E8-7F55-4195-9442-08D2484413E8}" type="datetimeFigureOut">
              <a:rPr lang="ru-RU" smtClean="0"/>
              <a:pPr/>
              <a:t>22.02.2019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9F2F7-91B4-441E-B796-42524984CB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BA1E8-7F55-4195-9442-08D2484413E8}" type="datetimeFigureOut">
              <a:rPr lang="ru-RU" smtClean="0"/>
              <a:pPr/>
              <a:t>22.02.2019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9F2F7-91B4-441E-B796-42524984CB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BA1E8-7F55-4195-9442-08D2484413E8}" type="datetimeFigureOut">
              <a:rPr lang="ru-RU" smtClean="0"/>
              <a:pPr/>
              <a:t>22.02.2019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9F2F7-91B4-441E-B796-42524984CB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BA1E8-7F55-4195-9442-08D2484413E8}" type="datetimeFigureOut">
              <a:rPr lang="ru-RU" smtClean="0"/>
              <a:pPr/>
              <a:t>22.02.2019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9F2F7-91B4-441E-B796-42524984CB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BA1E8-7F55-4195-9442-08D2484413E8}" type="datetimeFigureOut">
              <a:rPr lang="ru-RU" smtClean="0"/>
              <a:pPr/>
              <a:t>22.02.2019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9F2F7-91B4-441E-B796-42524984CB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BA1E8-7F55-4195-9442-08D2484413E8}" type="datetimeFigureOut">
              <a:rPr lang="ru-RU" smtClean="0"/>
              <a:pPr/>
              <a:t>22.02.2019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0E9F2F7-91B4-441E-B796-42524984CB7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8BA1E8-7F55-4195-9442-08D2484413E8}" type="datetimeFigureOut">
              <a:rPr lang="ru-RU" smtClean="0"/>
              <a:pPr/>
              <a:t>22.02.2019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0E9F2F7-91B4-441E-B796-42524984CB7B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images.yandex.ru/yandsearch?lr=213&amp;noreask=1&amp;ed=1&amp;text=%D0%BF%D1%80%D0%BE%D0%B5%D0%BA%D1%82%D0%BD%D0%B0%D1%8F%20%D0%B4%D0%B5%D1%8F%D1%82%D0%B5%D0%BB%D1%8C%D0%BD%D0%BE%D1%81%D1%82%D1%8C%20%D0%B2%201%20%D0%BA%D0%BB%D0%B0%D1%81%D1%81%D0%B5&amp;p=224&amp;img_url=www.dou1468.ru/pic/shcool.png&amp;rpt=simage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ПРОЕКТНЫЕ  ЗАДАЧИ</a:t>
            </a:r>
            <a:br>
              <a:rPr lang="ru-RU" dirty="0" smtClean="0"/>
            </a:br>
            <a:r>
              <a:rPr lang="ru-RU" dirty="0" smtClean="0"/>
              <a:t>в начальной школе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4500570"/>
            <a:ext cx="7854696" cy="1214446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Стандарты второго поколения</a:t>
            </a:r>
            <a:endParaRPr lang="ru-RU" sz="32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14546" y="500042"/>
            <a:ext cx="417030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u="sng" dirty="0">
                <a:solidFill>
                  <a:srgbClr val="FF0000"/>
                </a:solidFill>
              </a:rPr>
              <a:t>Второй </a:t>
            </a:r>
            <a:r>
              <a:rPr lang="ru-RU" sz="2800" b="1" u="sng" dirty="0" smtClean="0">
                <a:solidFill>
                  <a:srgbClr val="FF0000"/>
                </a:solidFill>
              </a:rPr>
              <a:t>этап ( 2 класс )</a:t>
            </a:r>
            <a:r>
              <a:rPr lang="ru-RU" sz="2800" b="1" dirty="0" smtClean="0">
                <a:solidFill>
                  <a:srgbClr val="FF0000"/>
                </a:solidFill>
              </a:rPr>
              <a:t> 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http://im6-tub-ru.yandex.net/i?id=75021475-59-72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4797152"/>
            <a:ext cx="2082527" cy="1652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642910" y="928670"/>
            <a:ext cx="6480720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t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95300" algn="l"/>
              </a:tabLst>
            </a:pPr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  <a:ea typeface="Symbol" pitchFamily="18" charset="2"/>
                <a:cs typeface="Times New Roman" pitchFamily="18" charset="0"/>
              </a:rPr>
              <a:t>-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Symbol" pitchFamily="18" charset="2"/>
                <a:cs typeface="Times New Roman" pitchFamily="18" charset="0"/>
              </a:rPr>
              <a:t>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развитие умений определять тему исследования,                            -анализировать,                              </a:t>
            </a:r>
          </a:p>
          <a:p>
            <a:pPr marL="0" marR="0" lvl="0" indent="0" defTabSz="914400" rtl="0" eaLnBrk="1" fontAlgn="t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95300" algn="l"/>
              </a:tabLst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-сравнивать,                                                                                                          -формулировать выводы,                                                                                                   -оформлять результаты исследования;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500034" y="2500306"/>
            <a:ext cx="846274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t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95300" algn="l"/>
              </a:tabLst>
            </a:pPr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  <a:ea typeface="Symbol" pitchFamily="18" charset="2"/>
                <a:cs typeface="Times New Roman" pitchFamily="18" charset="0"/>
              </a:rPr>
              <a:t>-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Symbol" pitchFamily="18" charset="2"/>
                <a:cs typeface="Times New Roman" pitchFamily="18" charset="0"/>
              </a:rPr>
              <a:t> 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поддержание инициативы, активности и самостоятельности школьников. 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71600" y="3071811"/>
            <a:ext cx="795811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Формы </a:t>
            </a:r>
            <a:r>
              <a:rPr lang="ru-RU" sz="2400" b="1" dirty="0">
                <a:solidFill>
                  <a:srgbClr val="FF0000"/>
                </a:solidFill>
              </a:rPr>
              <a:t>и способы деятельности: </a:t>
            </a: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auto">
          <a:xfrm>
            <a:off x="357158" y="3286124"/>
            <a:ext cx="8429684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учебная дискуссия;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наблюдения по плану;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рассказы детей и учителя;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упражнения на развитие способов мыслительной деятельности;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мини-исследования;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индивидуальное составление моделей и схем;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мини-доклады;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ролевые игры;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эксперименты.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00166" y="714356"/>
            <a:ext cx="48310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u="sng" dirty="0">
                <a:solidFill>
                  <a:srgbClr val="FF0000"/>
                </a:solidFill>
              </a:rPr>
              <a:t>Третий этап</a:t>
            </a:r>
            <a:r>
              <a:rPr lang="ru-RU" sz="2800" b="1" dirty="0">
                <a:solidFill>
                  <a:srgbClr val="FF0000"/>
                </a:solidFill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</a:rPr>
              <a:t>( 3 – 4 класс )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285720" y="1071546"/>
            <a:ext cx="5940152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t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95300" algn="l"/>
              </a:tabLst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Symbol" pitchFamily="18" charset="2"/>
                <a:cs typeface="Times New Roman" pitchFamily="18" charset="0"/>
              </a:rPr>
              <a:t> </a:t>
            </a:r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  <a:ea typeface="Symbol" pitchFamily="18" charset="2"/>
                <a:cs typeface="Times New Roman" pitchFamily="18" charset="0"/>
              </a:rPr>
              <a:t>-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Symbol" pitchFamily="18" charset="2"/>
                <a:cs typeface="Times New Roman" pitchFamily="18" charset="0"/>
              </a:rPr>
              <a:t>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дальнейшее накопление представлений о проектной деятельности, ее средствах и способах, осознание логики исследования и развитие исследовательских умений.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7890" name="Rectangle 2"/>
          <p:cNvSpPr>
            <a:spLocks noChangeArrowheads="1"/>
          </p:cNvSpPr>
          <p:nvPr/>
        </p:nvSpPr>
        <p:spPr bwMode="auto">
          <a:xfrm>
            <a:off x="642910" y="3000372"/>
            <a:ext cx="774722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t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>
                <a:solidFill>
                  <a:srgbClr val="FF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Ф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ормы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 способы деятельности школьников: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7891" name="Rectangle 3"/>
          <p:cNvSpPr>
            <a:spLocks noChangeArrowheads="1"/>
          </p:cNvSpPr>
          <p:nvPr/>
        </p:nvSpPr>
        <p:spPr bwMode="auto">
          <a:xfrm>
            <a:off x="285720" y="3500438"/>
            <a:ext cx="6084168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t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95300" algn="l"/>
              </a:tabLst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Symbol" pitchFamily="18" charset="2"/>
                <a:cs typeface="Symbol" pitchFamily="18" charset="2"/>
              </a:rPr>
              <a:t>·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Symbol" pitchFamily="18" charset="2"/>
                <a:cs typeface="Times New Roman" pitchFamily="18" charset="0"/>
              </a:rPr>
              <a:t>       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мини-исследования;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95300" algn="l"/>
              </a:tabLst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Symbol" pitchFamily="18" charset="2"/>
                <a:cs typeface="Symbol" pitchFamily="18" charset="2"/>
              </a:rPr>
              <a:t>·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Symbol" pitchFamily="18" charset="2"/>
                <a:cs typeface="Times New Roman" pitchFamily="18" charset="0"/>
              </a:rPr>
              <a:t>       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групповая работа;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95300" algn="l"/>
              </a:tabLst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Symbol" pitchFamily="18" charset="2"/>
                <a:cs typeface="Symbol" pitchFamily="18" charset="2"/>
              </a:rPr>
              <a:t>·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Symbol" pitchFamily="18" charset="2"/>
                <a:cs typeface="Times New Roman" pitchFamily="18" charset="0"/>
              </a:rPr>
              <a:t>       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ролевые игры;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95300" algn="l"/>
              </a:tabLst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Symbol" pitchFamily="18" charset="2"/>
                <a:cs typeface="Symbol" pitchFamily="18" charset="2"/>
              </a:rPr>
              <a:t>·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Symbol" pitchFamily="18" charset="2"/>
                <a:cs typeface="Times New Roman" pitchFamily="18" charset="0"/>
              </a:rPr>
              <a:t>       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самостоятельная работа;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95300" algn="l"/>
              </a:tabLst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Symbol" pitchFamily="18" charset="2"/>
                <a:cs typeface="Symbol" pitchFamily="18" charset="2"/>
              </a:rPr>
              <a:t>·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Symbol" pitchFamily="18" charset="2"/>
                <a:cs typeface="Times New Roman" pitchFamily="18" charset="0"/>
              </a:rPr>
              <a:t>       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коллективное выполнение и защита исследовательских работ ;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95300" algn="l"/>
              </a:tabLst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Symbol" pitchFamily="18" charset="2"/>
                <a:cs typeface="Symbol" pitchFamily="18" charset="2"/>
              </a:rPr>
              <a:t>·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Symbol" pitchFamily="18" charset="2"/>
                <a:cs typeface="Times New Roman" pitchFamily="18" charset="0"/>
              </a:rPr>
              <a:t>       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составление энциклопедий;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95300" algn="l"/>
              </a:tabLst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Symbol" pitchFamily="18" charset="2"/>
                <a:cs typeface="Symbol" pitchFamily="18" charset="2"/>
              </a:rPr>
              <a:t>·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Symbol" pitchFamily="18" charset="2"/>
                <a:cs typeface="Times New Roman" pitchFamily="18" charset="0"/>
              </a:rPr>
              <a:t>       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наблюдение;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95300" algn="l"/>
              </a:tabLst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Symbol" pitchFamily="18" charset="2"/>
                <a:cs typeface="Symbol" pitchFamily="18" charset="2"/>
              </a:rPr>
              <a:t>·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Symbol" pitchFamily="18" charset="2"/>
                <a:cs typeface="Times New Roman" pitchFamily="18" charset="0"/>
              </a:rPr>
              <a:t>       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анкетирование;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95300" algn="l"/>
              </a:tabLst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Symbol" pitchFamily="18" charset="2"/>
                <a:cs typeface="Symbol" pitchFamily="18" charset="2"/>
              </a:rPr>
              <a:t>·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Symbol" pitchFamily="18" charset="2"/>
                <a:cs typeface="Times New Roman" pitchFamily="18" charset="0"/>
              </a:rPr>
              <a:t>       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эксперимент и другие.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14414" y="714356"/>
            <a:ext cx="69127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 Использование проектных задач </a:t>
            </a:r>
            <a:r>
              <a:rPr lang="ru-RU" sz="2400" b="1" dirty="0">
                <a:solidFill>
                  <a:srgbClr val="FF0000"/>
                </a:solidFill>
              </a:rPr>
              <a:t>в образовательном процессе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55576" y="1571612"/>
            <a:ext cx="76328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u="sng" dirty="0">
                <a:solidFill>
                  <a:schemeClr val="accent2">
                    <a:lumMod val="50000"/>
                  </a:schemeClr>
                </a:solidFill>
              </a:rPr>
              <a:t>Первый </a:t>
            </a:r>
            <a:r>
              <a:rPr lang="ru-RU" sz="2400" b="1" i="1" u="sng" dirty="0" smtClean="0">
                <a:solidFill>
                  <a:schemeClr val="accent2">
                    <a:lumMod val="50000"/>
                  </a:schemeClr>
                </a:solidFill>
              </a:rPr>
              <a:t>шаг -</a:t>
            </a:r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</a:rPr>
              <a:t>это создание   учебного сообщества</a:t>
            </a:r>
          </a:p>
        </p:txBody>
      </p:sp>
      <p:sp>
        <p:nvSpPr>
          <p:cNvPr id="38915" name="Rectangle 3"/>
          <p:cNvSpPr>
            <a:spLocks noChangeArrowheads="1"/>
          </p:cNvSpPr>
          <p:nvPr/>
        </p:nvSpPr>
        <p:spPr bwMode="auto">
          <a:xfrm>
            <a:off x="899592" y="2214554"/>
            <a:ext cx="662473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sng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Групповая работа позволяет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и детям и учителю: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8916" name="Rectangle 4"/>
          <p:cNvSpPr>
            <a:spLocks noChangeArrowheads="1"/>
          </p:cNvSpPr>
          <p:nvPr/>
        </p:nvSpPr>
        <p:spPr bwMode="auto">
          <a:xfrm>
            <a:off x="251520" y="2714620"/>
            <a:ext cx="8496944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организовать эффективно учебный процесс;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приобрести опыт выполнения   важнейших функций, составляющих основу умения учиться (контроль и оценка,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целеполагание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и планирование);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использовать дополнительные  средства вовлечения детей в содержание обучения;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органически сочетать на уроке «обучение» и «воспитание»,  одновременно строить личностно-эмоциональные и деловые отношения детей, и как следствие формирование личностных, регулятивных, коммуникативных, познавательных  универсальных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,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УУД.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1071538" y="714356"/>
            <a:ext cx="757011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Второй шаг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- выработать правила работы в группах.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1428728" y="1071546"/>
            <a:ext cx="6961406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не говорить всем сразу; 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всем смотреть на говорящего (учителя или ученика); 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перед работой нужно договориться, кто что будет делать; 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не спорить зря, а доказывать, объяснять; 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стараться понять друг друга, возражая или соглашаясь с другим, обращаться к говорящему лично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9939" name="Rectangle 3"/>
          <p:cNvSpPr>
            <a:spLocks noChangeArrowheads="1"/>
          </p:cNvSpPr>
          <p:nvPr/>
        </p:nvSpPr>
        <p:spPr bwMode="auto">
          <a:xfrm>
            <a:off x="428596" y="3929066"/>
            <a:ext cx="770485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Требования к организации работы в парах постоянного и сменного состава</a:t>
            </a:r>
            <a:r>
              <a:rPr kumimoji="0" lang="ru-RU" sz="1400" b="1" i="1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9940" name="Rectangle 4"/>
          <p:cNvSpPr>
            <a:spLocks noChangeArrowheads="1"/>
          </p:cNvSpPr>
          <p:nvPr/>
        </p:nvSpPr>
        <p:spPr bwMode="auto">
          <a:xfrm>
            <a:off x="1428728" y="4611231"/>
            <a:ext cx="5796136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09575" algn="l"/>
              </a:tabLst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чёткий инструктаж учителя; 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09575" algn="l"/>
              </a:tabLst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начало и конец работы по определенному сигналу; 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09575" algn="l"/>
              </a:tabLst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подведение итога самостоятельной работы;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09575" algn="l"/>
              </a:tabLst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учить разговаривать (общаться) вполголоса.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1142976" y="428604"/>
            <a:ext cx="658822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Третий шаг -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решение проектных задач.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00100" y="785794"/>
            <a:ext cx="576064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accent3">
                    <a:lumMod val="50000"/>
                  </a:schemeClr>
                </a:solidFill>
              </a:rPr>
              <a:t> Это </a:t>
            </a:r>
            <a:r>
              <a:rPr lang="ru-RU" sz="2400" b="1" i="1" dirty="0">
                <a:solidFill>
                  <a:schemeClr val="accent3">
                    <a:lumMod val="50000"/>
                  </a:schemeClr>
                </a:solidFill>
              </a:rPr>
              <a:t>первая  ступень работы над проектами, которые  являются неотъемлемой частью учебного процесса в основной школе. </a:t>
            </a:r>
          </a:p>
        </p:txBody>
      </p:sp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1259632" y="2420888"/>
            <a:ext cx="6732240" cy="52322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Типология проектов: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857224" y="3000372"/>
            <a:ext cx="7020272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  <a:tab pos="569913" algn="l"/>
              </a:tabLs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1.      исследовательские,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  <a:tab pos="569913" algn="l"/>
              </a:tabLs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2.      творческие,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  <a:tab pos="569913" algn="l"/>
              </a:tabLs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3.      ролевые, игровые,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  <a:tab pos="569913" algn="l"/>
              </a:tabLs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4.      ознакомительно-ориентировочные (информационные),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  <a:tab pos="569913" algn="l"/>
              </a:tabLs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5.      практико-ориентировочные (прикладные),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  <a:tab pos="569913" algn="l"/>
              </a:tabLs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6.      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монопроекты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(литературно-творческие, 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естественно-научные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экологические, языковые, 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культуроведческие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спортивные, географические, исторические, музыкальные),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  <a:tab pos="569913" algn="l"/>
              </a:tabLs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7.      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межпредметные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  <a:tab pos="569913" algn="l"/>
              </a:tabLs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8.      по характеру контактов (внутренние или региональные),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  <a:tab pos="569913" algn="l"/>
              </a:tabLs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9.      по количеству участников (личностные, парные, групповые),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  <a:tab pos="569913" algn="l"/>
              </a:tabLs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10.  	по продолжительности выполнения (краткосрочные, средней продолжительности, долгосрочные).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1"/>
          <p:cNvSpPr>
            <a:spLocks noChangeArrowheads="1"/>
          </p:cNvSpPr>
          <p:nvPr/>
        </p:nvSpPr>
        <p:spPr bwMode="auto">
          <a:xfrm>
            <a:off x="2771800" y="332656"/>
            <a:ext cx="518443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Правила выбора темы проекта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19672" y="764704"/>
            <a:ext cx="72362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400" b="1" i="1" u="sng" dirty="0" smtClean="0">
                <a:solidFill>
                  <a:schemeClr val="accent3">
                    <a:lumMod val="50000"/>
                  </a:schemeClr>
                </a:solidFill>
              </a:rPr>
              <a:t>Правило 1.</a:t>
            </a:r>
            <a:r>
              <a:rPr lang="ru-RU" sz="2400" b="1" i="1" dirty="0" smtClean="0">
                <a:solidFill>
                  <a:schemeClr val="accent3">
                    <a:lumMod val="50000"/>
                  </a:schemeClr>
                </a:solidFill>
              </a:rPr>
              <a:t> Тема должна быть интересна ребенку.</a:t>
            </a:r>
            <a:endParaRPr lang="ru-RU" sz="2400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47664" y="1340768"/>
            <a:ext cx="7200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u="sng" dirty="0">
                <a:solidFill>
                  <a:schemeClr val="accent3">
                    <a:lumMod val="50000"/>
                  </a:schemeClr>
                </a:solidFill>
              </a:rPr>
              <a:t>Правило 2.</a:t>
            </a:r>
            <a:r>
              <a:rPr lang="ru-RU" sz="2400" b="1" i="1" dirty="0">
                <a:solidFill>
                  <a:schemeClr val="accent3">
                    <a:lumMod val="50000"/>
                  </a:schemeClr>
                </a:solidFill>
              </a:rPr>
              <a:t> Тема должна быть </a:t>
            </a:r>
            <a:r>
              <a:rPr lang="ru-RU" sz="2400" b="1" i="1" dirty="0" smtClean="0">
                <a:solidFill>
                  <a:schemeClr val="accent3">
                    <a:lumMod val="50000"/>
                  </a:schemeClr>
                </a:solidFill>
              </a:rPr>
              <a:t>выполнима.</a:t>
            </a:r>
            <a:endParaRPr lang="ru-RU" sz="2400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1916832"/>
            <a:ext cx="8178264" cy="6771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i="1" u="sng" dirty="0">
                <a:solidFill>
                  <a:schemeClr val="accent3">
                    <a:lumMod val="50000"/>
                  </a:schemeClr>
                </a:solidFill>
              </a:rPr>
              <a:t>Правило 3.</a:t>
            </a:r>
            <a:r>
              <a:rPr lang="ru-RU" sz="2000" b="1" i="1" dirty="0">
                <a:solidFill>
                  <a:schemeClr val="accent3">
                    <a:lumMod val="50000"/>
                  </a:schemeClr>
                </a:solidFill>
              </a:rPr>
              <a:t> Увлечь другого может лишь тот, кто увлечен сам.</a:t>
            </a:r>
          </a:p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42844" y="2564904"/>
            <a:ext cx="878687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u="sng" dirty="0">
                <a:solidFill>
                  <a:schemeClr val="accent3">
                    <a:lumMod val="50000"/>
                  </a:schemeClr>
                </a:solidFill>
              </a:rPr>
              <a:t>Правило 4.</a:t>
            </a:r>
            <a:r>
              <a:rPr lang="ru-RU" sz="2400" b="1" i="1" dirty="0">
                <a:solidFill>
                  <a:schemeClr val="accent3">
                    <a:lumMod val="50000"/>
                  </a:schemeClr>
                </a:solidFill>
              </a:rPr>
              <a:t> Тема должна </a:t>
            </a:r>
            <a:r>
              <a:rPr lang="ru-RU" sz="2400" b="1" i="1" dirty="0" smtClean="0">
                <a:solidFill>
                  <a:schemeClr val="accent3">
                    <a:lumMod val="50000"/>
                  </a:schemeClr>
                </a:solidFill>
              </a:rPr>
              <a:t>быть оригинальной.</a:t>
            </a:r>
            <a:endParaRPr lang="ru-RU" sz="2400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14282" y="3143248"/>
            <a:ext cx="846217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u="sng" dirty="0">
                <a:solidFill>
                  <a:schemeClr val="accent3">
                    <a:lumMod val="50000"/>
                  </a:schemeClr>
                </a:solidFill>
              </a:rPr>
              <a:t>Правило 5.</a:t>
            </a:r>
            <a:r>
              <a:rPr lang="ru-RU" sz="2400" b="1" i="1" dirty="0">
                <a:solidFill>
                  <a:schemeClr val="accent3">
                    <a:lumMod val="50000"/>
                  </a:schemeClr>
                </a:solidFill>
              </a:rPr>
              <a:t> Тема должна быть такой, чтобы работа могла быть выполнена относительно быстро.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755576" y="4005064"/>
            <a:ext cx="66967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u="sng" dirty="0">
                <a:solidFill>
                  <a:schemeClr val="accent3">
                    <a:lumMod val="50000"/>
                  </a:schemeClr>
                </a:solidFill>
              </a:rPr>
              <a:t>Правило 6.</a:t>
            </a:r>
            <a:r>
              <a:rPr lang="ru-RU" sz="2400" b="1" i="1" dirty="0">
                <a:solidFill>
                  <a:schemeClr val="accent3">
                    <a:lumMod val="50000"/>
                  </a:schemeClr>
                </a:solidFill>
              </a:rPr>
              <a:t> Тема должна быть доступной.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42844" y="4653136"/>
            <a:ext cx="878687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u="sng" dirty="0">
                <a:solidFill>
                  <a:schemeClr val="accent3">
                    <a:lumMod val="50000"/>
                  </a:schemeClr>
                </a:solidFill>
              </a:rPr>
              <a:t>Правило 7.</a:t>
            </a:r>
            <a:r>
              <a:rPr lang="ru-RU" sz="2400" b="1" i="1" dirty="0">
                <a:solidFill>
                  <a:schemeClr val="accent3">
                    <a:lumMod val="50000"/>
                  </a:schemeClr>
                </a:solidFill>
              </a:rPr>
              <a:t> Сочетание желаний и возможностей. 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79512" y="5373216"/>
            <a:ext cx="73448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u="sng" dirty="0">
                <a:solidFill>
                  <a:schemeClr val="accent3">
                    <a:lumMod val="50000"/>
                  </a:schemeClr>
                </a:solidFill>
              </a:rPr>
              <a:t>Правило 8.</a:t>
            </a:r>
            <a:r>
              <a:rPr lang="ru-RU" sz="2400" b="1" i="1" dirty="0">
                <a:solidFill>
                  <a:schemeClr val="accent3">
                    <a:lumMod val="50000"/>
                  </a:schemeClr>
                </a:solidFill>
              </a:rPr>
              <a:t> С выбором темы не стоит затягивать.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548680"/>
            <a:ext cx="34563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Структура проекта. </a:t>
            </a:r>
          </a:p>
        </p:txBody>
      </p:sp>
      <p:sp>
        <p:nvSpPr>
          <p:cNvPr id="46081" name="Rectangle 1"/>
          <p:cNvSpPr>
            <a:spLocks noChangeArrowheads="1"/>
          </p:cNvSpPr>
          <p:nvPr/>
        </p:nvSpPr>
        <p:spPr bwMode="auto">
          <a:xfrm>
            <a:off x="395536" y="982470"/>
            <a:ext cx="5472608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Выбор темы.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Постановка цели и задач.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Гипотеза исследования.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Организация исследования.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Подготовка к защите и защита работы.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Рефлексия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3717032"/>
            <a:ext cx="86787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</a:rPr>
              <a:t>Стадии работы над проектом </a:t>
            </a:r>
            <a:r>
              <a:rPr lang="ru-RU" sz="2400" b="1" dirty="0" smtClean="0">
                <a:solidFill>
                  <a:srgbClr val="FF0000"/>
                </a:solidFill>
              </a:rPr>
              <a:t>— </a:t>
            </a:r>
            <a:r>
              <a:rPr lang="ru-RU" sz="2400" b="1" dirty="0">
                <a:solidFill>
                  <a:srgbClr val="FF0000"/>
                </a:solidFill>
              </a:rPr>
              <a:t>это «пять П»: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4143380"/>
            <a:ext cx="635798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</a:rPr>
              <a:t>-Проблема </a:t>
            </a:r>
          </a:p>
          <a:p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</a:rPr>
              <a:t>-Проектирование </a:t>
            </a:r>
            <a:r>
              <a:rPr lang="ru-RU" sz="2000" b="1" i="1" dirty="0">
                <a:solidFill>
                  <a:schemeClr val="accent2">
                    <a:lumMod val="50000"/>
                  </a:schemeClr>
                </a:solidFill>
              </a:rPr>
              <a:t>(планирование</a:t>
            </a:r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</a:rPr>
              <a:t>)</a:t>
            </a:r>
          </a:p>
          <a:p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</a:rPr>
              <a:t> -Поиск </a:t>
            </a:r>
            <a:r>
              <a:rPr lang="ru-RU" sz="2000" b="1" i="1" dirty="0">
                <a:solidFill>
                  <a:schemeClr val="accent2">
                    <a:lumMod val="50000"/>
                  </a:schemeClr>
                </a:solidFill>
              </a:rPr>
              <a:t>информации </a:t>
            </a:r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</a:p>
          <a:p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</a:rPr>
              <a:t>-Продукт  </a:t>
            </a:r>
          </a:p>
          <a:p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</a:rPr>
              <a:t>-Презентация</a:t>
            </a:r>
            <a:r>
              <a:rPr lang="ru-RU" sz="2000" b="1" i="1" dirty="0">
                <a:solidFill>
                  <a:schemeClr val="accent2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57158" y="5929331"/>
            <a:ext cx="85343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Шестое «П» проекта —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400" b="1" dirty="0" err="1">
                <a:solidFill>
                  <a:schemeClr val="accent2">
                    <a:lumMod val="50000"/>
                  </a:schemeClr>
                </a:solidFill>
              </a:rPr>
              <a:t>Портфолио</a:t>
            </a: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57158" y="357167"/>
            <a:ext cx="650084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Формы продуктов проектной деятельности</a:t>
            </a:r>
            <a:endParaRPr lang="ru-RU" sz="40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28596" y="1762390"/>
            <a:ext cx="6429404" cy="333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dirty="0" smtClean="0">
                <a:latin typeface="Arial Black" pitchFamily="34" charset="0"/>
                <a:cs typeface="Aharoni" pitchFamily="2" charset="-79"/>
              </a:rPr>
              <a:t>1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  <a:cs typeface="Aharoni" pitchFamily="2" charset="-79"/>
              </a:rPr>
              <a:t>. Газета</a:t>
            </a:r>
          </a:p>
          <a:p>
            <a:pPr>
              <a:lnSpc>
                <a:spcPct val="90000"/>
              </a:lnSpc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  <a:cs typeface="Aharoni" pitchFamily="2" charset="-79"/>
              </a:rPr>
              <a:t>2. Игра</a:t>
            </a:r>
          </a:p>
          <a:p>
            <a:pPr>
              <a:lnSpc>
                <a:spcPct val="90000"/>
              </a:lnSpc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  <a:cs typeface="Aharoni" pitchFamily="2" charset="-79"/>
              </a:rPr>
              <a:t>3. Костюм</a:t>
            </a:r>
          </a:p>
          <a:p>
            <a:pPr>
              <a:lnSpc>
                <a:spcPct val="90000"/>
              </a:lnSpc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  <a:cs typeface="Aharoni" pitchFamily="2" charset="-79"/>
              </a:rPr>
              <a:t>4. Альбом</a:t>
            </a:r>
          </a:p>
          <a:p>
            <a:pPr>
              <a:lnSpc>
                <a:spcPct val="90000"/>
              </a:lnSpc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  <a:cs typeface="Aharoni" pitchFamily="2" charset="-79"/>
              </a:rPr>
              <a:t>6. Спектакль</a:t>
            </a:r>
          </a:p>
          <a:p>
            <a:pPr>
              <a:lnSpc>
                <a:spcPct val="90000"/>
              </a:lnSpc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  <a:cs typeface="Aharoni" pitchFamily="2" charset="-79"/>
              </a:rPr>
              <a:t>7. Урок </a:t>
            </a:r>
          </a:p>
          <a:p>
            <a:pPr>
              <a:lnSpc>
                <a:spcPct val="90000"/>
              </a:lnSpc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  <a:cs typeface="Aharoni" pitchFamily="2" charset="-79"/>
              </a:rPr>
              <a:t>8. Публикация</a:t>
            </a:r>
          </a:p>
          <a:p>
            <a:pPr>
              <a:lnSpc>
                <a:spcPct val="90000"/>
              </a:lnSpc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  <a:cs typeface="Aharoni" pitchFamily="2" charset="-79"/>
              </a:rPr>
              <a:t>9. Справочник</a:t>
            </a:r>
          </a:p>
          <a:p>
            <a:pPr>
              <a:lnSpc>
                <a:spcPct val="90000"/>
              </a:lnSpc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  <a:cs typeface="Aharoni" pitchFamily="2" charset="-79"/>
              </a:rPr>
              <a:t>10. Презентация </a:t>
            </a:r>
          </a:p>
          <a:p>
            <a:pPr>
              <a:lnSpc>
                <a:spcPct val="90000"/>
              </a:lnSpc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  <a:cs typeface="Aharoni" pitchFamily="2" charset="-79"/>
              </a:rPr>
              <a:t>11. Учебное пособие</a:t>
            </a:r>
          </a:p>
          <a:p>
            <a:pPr>
              <a:lnSpc>
                <a:spcPct val="90000"/>
              </a:lnSpc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  <a:cs typeface="Aharoni" pitchFamily="2" charset="-79"/>
              </a:rPr>
              <a:t>12. Буклет</a:t>
            </a:r>
          </a:p>
          <a:p>
            <a:pPr>
              <a:lnSpc>
                <a:spcPct val="90000"/>
              </a:lnSpc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  <a:cs typeface="Aharoni" pitchFamily="2" charset="-79"/>
              </a:rPr>
              <a:t>13. Афиша</a:t>
            </a:r>
          </a:p>
          <a:p>
            <a:pPr>
              <a:lnSpc>
                <a:spcPct val="90000"/>
              </a:lnSpc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  <a:cs typeface="Aharoni" pitchFamily="2" charset="-79"/>
              </a:rPr>
              <a:t>14. Устный журнал</a:t>
            </a:r>
            <a:endParaRPr lang="ru-RU" dirty="0">
              <a:solidFill>
                <a:schemeClr val="bg2">
                  <a:lumMod val="25000"/>
                </a:schemeClr>
              </a:solidFill>
              <a:latin typeface="Arial Black" pitchFamily="34" charset="0"/>
              <a:cs typeface="Aharoni" pitchFamily="2" charset="-79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714876" y="2714620"/>
            <a:ext cx="3643338" cy="35825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  <a:cs typeface="Aharoni" pitchFamily="2" charset="-79"/>
              </a:rPr>
              <a:t>15.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Тематические выставки рисунков, скульптур, поделок</a:t>
            </a:r>
            <a:endParaRPr lang="ru-RU" b="1" dirty="0" smtClean="0">
              <a:solidFill>
                <a:schemeClr val="bg2">
                  <a:lumMod val="25000"/>
                </a:schemeClr>
              </a:solidFill>
              <a:latin typeface="Arial Black" pitchFamily="34" charset="0"/>
              <a:cs typeface="Aharoni" pitchFamily="2" charset="-79"/>
            </a:endParaRPr>
          </a:p>
          <a:p>
            <a:pPr>
              <a:lnSpc>
                <a:spcPct val="90000"/>
              </a:lnSpc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  <a:cs typeface="Aharoni" pitchFamily="2" charset="-79"/>
              </a:rPr>
              <a:t>16. Диафильм</a:t>
            </a:r>
          </a:p>
          <a:p>
            <a:pPr>
              <a:lnSpc>
                <a:spcPct val="90000"/>
              </a:lnSpc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  <a:cs typeface="Aharoni" pitchFamily="2" charset="-79"/>
              </a:rPr>
              <a:t>17. Набор открыток</a:t>
            </a:r>
          </a:p>
          <a:p>
            <a:pPr>
              <a:lnSpc>
                <a:spcPct val="90000"/>
              </a:lnSpc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  <a:cs typeface="Aharoni" pitchFamily="2" charset="-79"/>
              </a:rPr>
              <a:t>18. Памятка</a:t>
            </a:r>
          </a:p>
          <a:p>
            <a:pPr>
              <a:lnSpc>
                <a:spcPct val="90000"/>
              </a:lnSpc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  <a:cs typeface="Aharoni" pitchFamily="2" charset="-79"/>
              </a:rPr>
              <a:t>19. Реклама</a:t>
            </a:r>
          </a:p>
          <a:p>
            <a:pPr>
              <a:lnSpc>
                <a:spcPct val="90000"/>
              </a:lnSpc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  <a:cs typeface="Aharoni" pitchFamily="2" charset="-79"/>
              </a:rPr>
              <a:t>20.Плакат</a:t>
            </a:r>
          </a:p>
          <a:p>
            <a:pPr>
              <a:lnSpc>
                <a:spcPct val="90000"/>
              </a:lnSpc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  <a:cs typeface="Aharoni" pitchFamily="2" charset="-79"/>
              </a:rPr>
              <a:t>21. Проспект</a:t>
            </a:r>
          </a:p>
          <a:p>
            <a:pPr>
              <a:lnSpc>
                <a:spcPct val="90000"/>
              </a:lnSpc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  <a:cs typeface="Aharoni" pitchFamily="2" charset="-79"/>
              </a:rPr>
              <a:t>22. Раскладушка</a:t>
            </a:r>
          </a:p>
          <a:p>
            <a:pPr>
              <a:lnSpc>
                <a:spcPct val="90000"/>
              </a:lnSpc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  <a:cs typeface="Aharoni" pitchFamily="2" charset="-79"/>
              </a:rPr>
              <a:t>23. Макет</a:t>
            </a:r>
          </a:p>
          <a:p>
            <a:pPr>
              <a:lnSpc>
                <a:spcPct val="90000"/>
              </a:lnSpc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  <a:cs typeface="Aharoni" pitchFamily="2" charset="-79"/>
              </a:rPr>
              <a:t>24. Модель</a:t>
            </a:r>
          </a:p>
          <a:p>
            <a:pPr>
              <a:lnSpc>
                <a:spcPct val="90000"/>
              </a:lnSpc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  <a:cs typeface="Aharoni" pitchFamily="2" charset="-79"/>
              </a:rPr>
              <a:t>25. Папка</a:t>
            </a:r>
          </a:p>
          <a:p>
            <a:pPr>
              <a:lnSpc>
                <a:spcPct val="90000"/>
              </a:lnSpc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  <a:cs typeface="Aharoni" pitchFamily="2" charset="-79"/>
              </a:rPr>
              <a:t>26. Экскурсия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>
            <a:prstTxWarp prst="textChevronInverted">
              <a:avLst/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Номинации проектов</a:t>
            </a:r>
            <a:endParaRPr lang="ru-RU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sz="half" idx="1"/>
          </p:nvPr>
        </p:nvSpPr>
        <p:spPr>
          <a:blipFill>
            <a:blip r:embed="rId2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tile tx="0" ty="0" sx="100000" sy="100000" flip="none" algn="tl"/>
          </a:blipFill>
          <a:effectLst>
            <a:softEdge rad="635000"/>
          </a:effectLst>
        </p:spPr>
        <p:txBody>
          <a:bodyPr>
            <a:normAutofit/>
          </a:bodyPr>
          <a:lstStyle/>
          <a:p>
            <a:pPr marL="457200" indent="-457200" algn="l">
              <a:buFont typeface="Wingdings" pitchFamily="2" charset="2"/>
              <a:buChar char="v"/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«Познавательный проект»</a:t>
            </a:r>
          </a:p>
          <a:p>
            <a:pPr marL="457200" indent="-457200" algn="l">
              <a:buFont typeface="Wingdings" pitchFamily="2" charset="2"/>
              <a:buChar char="v"/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«Нужный проект»</a:t>
            </a:r>
          </a:p>
          <a:p>
            <a:pPr marL="457200" indent="-457200" algn="l">
              <a:buFont typeface="Wingdings" pitchFamily="2" charset="2"/>
              <a:buChar char="v"/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«Памятный проект»</a:t>
            </a:r>
          </a:p>
          <a:p>
            <a:pPr marL="457200" indent="-457200" algn="l">
              <a:buFont typeface="Wingdings" pitchFamily="2" charset="2"/>
              <a:buChar char="v"/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«Красочный проект»</a:t>
            </a:r>
          </a:p>
          <a:p>
            <a:pPr marL="457200" indent="-457200" algn="l">
              <a:buFont typeface="Wingdings" pitchFamily="2" charset="2"/>
              <a:buChar char="v"/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«Весёлый проект»</a:t>
            </a:r>
          </a:p>
          <a:p>
            <a:pPr marL="457200" indent="-457200" algn="l">
              <a:buFont typeface="Wingdings" pitchFamily="2" charset="2"/>
              <a:buChar char="v"/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«Творческий проект»</a:t>
            </a:r>
          </a:p>
          <a:p>
            <a:pPr marL="457200" indent="-457200" algn="l">
              <a:buFont typeface="Wingdings" pitchFamily="2" charset="2"/>
              <a:buChar char="v"/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«Игровой проект»</a:t>
            </a:r>
          </a:p>
          <a:p>
            <a:pPr marL="457200" indent="-457200" algn="l">
              <a:buFont typeface="Wingdings" pitchFamily="2" charset="2"/>
              <a:buChar char="v"/>
            </a:pPr>
            <a:endParaRPr lang="ru-RU" dirty="0">
              <a:solidFill>
                <a:schemeClr val="accent3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427984" y="1920085"/>
            <a:ext cx="4320480" cy="4434840"/>
          </a:xfrm>
          <a:blipFill>
            <a:blip r:embed="rId2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tile tx="0" ty="0" sx="100000" sy="100000" flip="none" algn="tl"/>
          </a:blipFill>
          <a:effectLst>
            <a:softEdge rad="635000"/>
          </a:effectLst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Comic Sans MS" pitchFamily="66" charset="0"/>
              </a:rPr>
              <a:t>«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Проект-уникальность»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«Проект-гармония»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«Проект-эрудиция»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«Проект-сюрприз»</a:t>
            </a:r>
          </a:p>
          <a:p>
            <a:pPr marL="457200" indent="-457200">
              <a:buFont typeface="Wingdings" pitchFamily="2" charset="2"/>
              <a:buChar char="v"/>
            </a:pPr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«Проект-открытие»</a:t>
            </a:r>
          </a:p>
          <a:p>
            <a:pPr marL="457200" indent="-457200">
              <a:buFont typeface="Wingdings" pitchFamily="2" charset="2"/>
              <a:buChar char="v"/>
            </a:pPr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«Проект-фантазия»</a:t>
            </a:r>
          </a:p>
          <a:p>
            <a:pPr marL="457200" indent="-457200">
              <a:buFont typeface="Wingdings" pitchFamily="2" charset="2"/>
              <a:buChar char="v"/>
            </a:pPr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«Забавный проект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»</a:t>
            </a:r>
          </a:p>
          <a:p>
            <a:pPr marL="457200" indent="-457200">
              <a:buFont typeface="Wingdings" pitchFamily="2" charset="2"/>
              <a:buChar char="v"/>
            </a:pPr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«Исследовательский проект»</a:t>
            </a:r>
          </a:p>
          <a:p>
            <a:pPr marL="457200" indent="-457200">
              <a:buFont typeface="Wingdings" pitchFamily="2" charset="2"/>
              <a:buChar char="v"/>
            </a:pPr>
            <a:endParaRPr lang="ru-RU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buFont typeface="Wingdings" pitchFamily="2" charset="2"/>
              <a:buChar char="v"/>
            </a:pPr>
            <a:endParaRPr lang="ru-RU" dirty="0" smtClean="0">
              <a:solidFill>
                <a:schemeClr val="bg2">
                  <a:lumMod val="25000"/>
                </a:schemeClr>
              </a:solidFill>
              <a:latin typeface="Comic Sans MS" pitchFamily="66" charset="0"/>
            </a:endParaRPr>
          </a:p>
          <a:p>
            <a:pPr>
              <a:buFont typeface="Wingdings" pitchFamily="2" charset="2"/>
              <a:buChar char="v"/>
            </a:pPr>
            <a:endParaRPr lang="ru-RU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654170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4563" y="476672"/>
            <a:ext cx="8185909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ahoma" pitchFamily="34" charset="0"/>
                <a:cs typeface="Tahoma" pitchFamily="34" charset="0"/>
              </a:rPr>
              <a:t>ВЫВОД: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/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latin typeface="Tahoma" pitchFamily="34" charset="0"/>
                <a:cs typeface="Tahoma" pitchFamily="34" charset="0"/>
              </a:rPr>
              <a:t>	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Tahoma" pitchFamily="34" charset="0"/>
                <a:cs typeface="Tahoma" pitchFamily="34" charset="0"/>
              </a:rPr>
              <a:t>Метод </a:t>
            </a:r>
            <a:r>
              <a:rPr lang="ru-RU" sz="2800" dirty="0">
                <a:solidFill>
                  <a:schemeClr val="bg2">
                    <a:lumMod val="25000"/>
                  </a:schemeClr>
                </a:solidFill>
                <a:latin typeface="Tahoma" pitchFamily="34" charset="0"/>
                <a:cs typeface="Tahoma" pitchFamily="34" charset="0"/>
              </a:rPr>
              <a:t>проектов предоставляет учителю широчайшие возможности для изменения традиционных подходов к содержанию, формам и методам учебной деятельности, выводя на качественно новый уровень всю систему организации процесса обучения. Он может найти применение на любых этапах обучения, в работе с учащимися разных возрастов, 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Tahoma" pitchFamily="34" charset="0"/>
                <a:cs typeface="Tahoma" pitchFamily="34" charset="0"/>
              </a:rPr>
              <a:t>   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bg2">
                    <a:lumMod val="25000"/>
                  </a:schemeClr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Tahoma" pitchFamily="34" charset="0"/>
                <a:cs typeface="Tahoma" pitchFamily="34" charset="0"/>
              </a:rPr>
              <a:t>       способностей </a:t>
            </a:r>
            <a:r>
              <a:rPr lang="ru-RU" sz="2800" dirty="0">
                <a:solidFill>
                  <a:schemeClr val="bg2">
                    <a:lumMod val="25000"/>
                  </a:schemeClr>
                </a:solidFill>
                <a:latin typeface="Tahoma" pitchFamily="34" charset="0"/>
                <a:cs typeface="Tahoma" pitchFamily="34" charset="0"/>
              </a:rPr>
              <a:t>и при изучении материала 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Tahoma" pitchFamily="34" charset="0"/>
                <a:cs typeface="Tahoma" pitchFamily="34" charset="0"/>
              </a:rPr>
              <a:t>  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bg2">
                    <a:lumMod val="25000"/>
                  </a:schemeClr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Tahoma" pitchFamily="34" charset="0"/>
                <a:cs typeface="Tahoma" pitchFamily="34" charset="0"/>
              </a:rPr>
              <a:t>           различной </a:t>
            </a:r>
            <a:r>
              <a:rPr lang="ru-RU" sz="2800" dirty="0">
                <a:solidFill>
                  <a:schemeClr val="bg2">
                    <a:lumMod val="25000"/>
                  </a:schemeClr>
                </a:solidFill>
                <a:latin typeface="Tahoma" pitchFamily="34" charset="0"/>
                <a:cs typeface="Tahoma" pitchFamily="34" charset="0"/>
              </a:rPr>
              <a:t>степени сложности. </a:t>
            </a:r>
            <a:endParaRPr lang="ru-RU" sz="280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Tahoma" pitchFamily="34" charset="0"/>
              <a:cs typeface="Tahoma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0779561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44" y="620688"/>
            <a:ext cx="8858312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600" i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i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3600" b="1" i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</a:t>
            </a:r>
            <a:r>
              <a:rPr lang="ru-RU" sz="3600" b="1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сделать процесс обучения ещё более интересным и продуктивным, чтобы в него были вовлечены практически все учащиеся, чтобы не было среди них скучающих и безразличных. Как создать на уроке такие условия, при которых каждый ученик чувствовал бы свою </a:t>
            </a:r>
            <a:r>
              <a:rPr lang="ru-RU" sz="3600" b="1" i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успешность</a:t>
            </a:r>
            <a:r>
              <a:rPr lang="ru-RU" sz="3600" b="1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свою интеллектуальную </a:t>
            </a:r>
            <a:r>
              <a:rPr lang="ru-RU" sz="3600" b="1" i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состоятельность</a:t>
            </a:r>
            <a:r>
              <a:rPr lang="ru-RU" sz="3600" b="1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3600" b="1" i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i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5882743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1700808"/>
            <a:ext cx="748883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“Проектное </a:t>
            </a:r>
            <a:r>
              <a:rPr lang="ru-RU" sz="2800" b="1" dirty="0">
                <a:solidFill>
                  <a:schemeClr val="accent3">
                    <a:lumMod val="50000"/>
                  </a:schemeClr>
                </a:solidFill>
              </a:rPr>
              <a:t>обучение не должно вытеснять классно-урочную систему и становиться некоторой панацеей, его следует использовать как дополнение к другим “видам прямого или косвенного обучения”.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1214422"/>
            <a:ext cx="71438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	</a:t>
            </a: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</a:rPr>
              <a:t>К сожалению, в настоящее время смысл слов «проект», «проектная деятельность» девальвировался, они используются даже в детском саду, не говоря о начальной школе. Любое действие и ребенка, и педагога пытаются называть проектом.</a:t>
            </a:r>
          </a:p>
          <a:p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</a:rPr>
              <a:t>	Вместе с тем, начальная школа – это пока еще не место для «настоящих» учебных проектов. Она является </a:t>
            </a:r>
            <a:r>
              <a:rPr lang="ru-RU" sz="2400" b="1" dirty="0" smtClean="0">
                <a:solidFill>
                  <a:srgbClr val="FF0000"/>
                </a:solidFill>
              </a:rPr>
              <a:t>ВАЖНЫМ</a:t>
            </a: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</a:rPr>
              <a:t> этапом подготовки к проектной деятельности, а собственно проектная деятельность по отношению к младшим школьникам – это, используя выражение Л.С. </a:t>
            </a:r>
            <a:r>
              <a:rPr lang="ru-RU" sz="2400" b="1" dirty="0" err="1" smtClean="0">
                <a:solidFill>
                  <a:schemeClr val="bg2">
                    <a:lumMod val="25000"/>
                  </a:schemeClr>
                </a:solidFill>
              </a:rPr>
              <a:t>Выготского</a:t>
            </a: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</a:rPr>
              <a:t>, их «зона ближайшего развития»</a:t>
            </a:r>
            <a:endParaRPr lang="ru-RU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3" name="Picture 2" descr="C:\Documents and Settings\user\Мои документы\Мои рисунки\картинки о школе\93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39025" y="5500702"/>
            <a:ext cx="1704975" cy="12573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85720" y="785794"/>
            <a:ext cx="8715436" cy="5786477"/>
          </a:xfrm>
        </p:spPr>
        <p:txBody>
          <a:bodyPr>
            <a:normAutofit fontScale="92500" lnSpcReduction="10000"/>
          </a:bodyPr>
          <a:lstStyle/>
          <a:p>
            <a:r>
              <a:rPr lang="ru-RU" altLang="ru-RU" sz="3600" dirty="0">
                <a:solidFill>
                  <a:srgbClr val="FF0000"/>
                </a:solidFill>
              </a:rPr>
              <a:t>Метод </a:t>
            </a:r>
            <a:r>
              <a:rPr lang="ru-RU" altLang="ru-RU" sz="3600" dirty="0" smtClean="0">
                <a:solidFill>
                  <a:srgbClr val="FF0000"/>
                </a:solidFill>
              </a:rPr>
              <a:t>проектов </a:t>
            </a:r>
            <a:r>
              <a:rPr lang="ru-RU" altLang="ru-RU" sz="3600" dirty="0"/>
              <a:t>– </a:t>
            </a:r>
            <a:r>
              <a:rPr lang="ru-RU" altLang="ru-RU" sz="3600" dirty="0">
                <a:solidFill>
                  <a:schemeClr val="bg2">
                    <a:lumMod val="25000"/>
                  </a:schemeClr>
                </a:solidFill>
              </a:rPr>
              <a:t>это одна из личностно-ориентированных технологий, в основе которой </a:t>
            </a:r>
            <a:r>
              <a:rPr lang="ru-RU" altLang="ru-RU" sz="3600" dirty="0" smtClean="0">
                <a:solidFill>
                  <a:schemeClr val="bg2">
                    <a:lumMod val="25000"/>
                  </a:schemeClr>
                </a:solidFill>
              </a:rPr>
              <a:t>лежит</a:t>
            </a:r>
          </a:p>
          <a:p>
            <a:r>
              <a:rPr lang="ru-RU" altLang="ru-RU" sz="3600" dirty="0" smtClean="0">
                <a:solidFill>
                  <a:schemeClr val="bg2">
                    <a:lumMod val="25000"/>
                  </a:schemeClr>
                </a:solidFill>
              </a:rPr>
              <a:t> развитие </a:t>
            </a:r>
            <a:r>
              <a:rPr lang="ru-RU" altLang="ru-RU" sz="3600" dirty="0">
                <a:solidFill>
                  <a:schemeClr val="bg2">
                    <a:lumMod val="25000"/>
                  </a:schemeClr>
                </a:solidFill>
              </a:rPr>
              <a:t>познавательных навыков учащихся, </a:t>
            </a:r>
            <a:endParaRPr lang="ru-RU" altLang="ru-RU" sz="3600" dirty="0" smtClean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ru-RU" altLang="ru-RU" sz="3600" dirty="0" smtClean="0">
                <a:solidFill>
                  <a:schemeClr val="bg2">
                    <a:lumMod val="25000"/>
                  </a:schemeClr>
                </a:solidFill>
              </a:rPr>
              <a:t>умений </a:t>
            </a:r>
            <a:r>
              <a:rPr lang="ru-RU" altLang="ru-RU" sz="3600" dirty="0">
                <a:solidFill>
                  <a:schemeClr val="bg2">
                    <a:lumMod val="25000"/>
                  </a:schemeClr>
                </a:solidFill>
              </a:rPr>
              <a:t>самостоятельно конструировать свои знания, </a:t>
            </a:r>
            <a:endParaRPr lang="ru-RU" altLang="ru-RU" sz="3600" dirty="0" smtClean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ru-RU" altLang="ru-RU" sz="3600" dirty="0" smtClean="0">
                <a:solidFill>
                  <a:schemeClr val="bg2">
                    <a:lumMod val="25000"/>
                  </a:schemeClr>
                </a:solidFill>
              </a:rPr>
              <a:t>ориентироваться </a:t>
            </a:r>
            <a:r>
              <a:rPr lang="ru-RU" altLang="ru-RU" sz="3600" dirty="0">
                <a:solidFill>
                  <a:schemeClr val="bg2">
                    <a:lumMod val="25000"/>
                  </a:schemeClr>
                </a:solidFill>
              </a:rPr>
              <a:t>в информационном пространстве, </a:t>
            </a:r>
            <a:endParaRPr lang="ru-RU" altLang="ru-RU" sz="3600" dirty="0" smtClean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ru-RU" altLang="ru-RU" sz="3600" dirty="0" smtClean="0">
                <a:solidFill>
                  <a:schemeClr val="bg2">
                    <a:lumMod val="25000"/>
                  </a:schemeClr>
                </a:solidFill>
              </a:rPr>
              <a:t> развитие </a:t>
            </a:r>
            <a:r>
              <a:rPr lang="ru-RU" altLang="ru-RU" sz="3600" dirty="0">
                <a:solidFill>
                  <a:schemeClr val="bg2">
                    <a:lumMod val="25000"/>
                  </a:schemeClr>
                </a:solidFill>
              </a:rPr>
              <a:t>критического и творческого </a:t>
            </a:r>
            <a:r>
              <a:rPr lang="ru-RU" altLang="ru-RU" sz="3600" dirty="0" smtClean="0">
                <a:solidFill>
                  <a:schemeClr val="bg2">
                    <a:lumMod val="25000"/>
                  </a:schemeClr>
                </a:solidFill>
              </a:rPr>
              <a:t>   </a:t>
            </a:r>
          </a:p>
          <a:p>
            <a:pPr>
              <a:buNone/>
            </a:pPr>
            <a:r>
              <a:rPr lang="ru-RU" altLang="ru-RU" sz="3600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altLang="ru-RU" sz="3600" dirty="0" smtClean="0">
                <a:solidFill>
                  <a:schemeClr val="bg2">
                    <a:lumMod val="25000"/>
                  </a:schemeClr>
                </a:solidFill>
              </a:rPr>
              <a:t>   мышления</a:t>
            </a:r>
            <a:r>
              <a:rPr lang="ru-RU" altLang="ru-RU" sz="3600" dirty="0">
                <a:solidFill>
                  <a:schemeClr val="bg2">
                    <a:lumMod val="25000"/>
                  </a:schemeClr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xmlns="" val="404545988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>
          <a:xfrm>
            <a:off x="214282" y="785794"/>
            <a:ext cx="8536016" cy="722295"/>
          </a:xfrm>
        </p:spPr>
        <p:txBody>
          <a:bodyPr>
            <a:normAutofit/>
          </a:bodyPr>
          <a:lstStyle/>
          <a:p>
            <a:pPr algn="l"/>
            <a:r>
              <a:rPr lang="ru-RU" altLang="ru-RU" sz="36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stellar" pitchFamily="18" charset="0"/>
              </a:rPr>
              <a:t>ЦЕЛИ ПРОЕКТНОГО ОБУЧЕНИЯ</a:t>
            </a:r>
            <a:endParaRPr lang="ru-RU" altLang="ru-RU" sz="3600" dirty="0">
              <a:solidFill>
                <a:srgbClr val="FF0000"/>
              </a:solidFill>
            </a:endParaRPr>
          </a:p>
        </p:txBody>
      </p:sp>
      <p:sp>
        <p:nvSpPr>
          <p:cNvPr id="68611" name="Rectangle 3"/>
          <p:cNvSpPr>
            <a:spLocks noGrp="1" noChangeArrowheads="1"/>
          </p:cNvSpPr>
          <p:nvPr>
            <p:ph idx="1"/>
          </p:nvPr>
        </p:nvSpPr>
        <p:spPr>
          <a:xfrm>
            <a:off x="142844" y="1714488"/>
            <a:ext cx="8572560" cy="48831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altLang="ru-RU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развитие </a:t>
            </a:r>
            <a:r>
              <a:rPr lang="ru-RU" altLang="ru-RU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свободной творческой личности ребенка, которое определяется задачами развития и задачами </a:t>
            </a:r>
            <a:r>
              <a:rPr lang="ru-RU" altLang="ru-RU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исследовательской деятельности детей;</a:t>
            </a:r>
          </a:p>
          <a:p>
            <a:pPr>
              <a:buNone/>
            </a:pPr>
            <a:endParaRPr lang="ru-RU" altLang="ru-RU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10000"/>
              </a:lnSpc>
              <a:buFontTx/>
              <a:buNone/>
            </a:pPr>
            <a:r>
              <a:rPr lang="ru-RU" altLang="ru-RU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- создание условий, при которых учащиеся самостоятельно приобретают недостающие знания из разных источников, учатся пользоваться приобретёнными знаниями для решения познавательных и практических задач;</a:t>
            </a:r>
            <a:endParaRPr lang="ru-RU" altLang="ru-RU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937762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714356"/>
            <a:ext cx="8964488" cy="684213"/>
          </a:xfrm>
        </p:spPr>
        <p:txBody>
          <a:bodyPr>
            <a:noAutofit/>
          </a:bodyPr>
          <a:lstStyle/>
          <a:p>
            <a:pPr algn="ctr"/>
            <a:r>
              <a:rPr lang="ru-RU" altLang="ru-RU" sz="40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stellar" pitchFamily="18" charset="0"/>
              </a:rPr>
              <a:t>Для ученика</a:t>
            </a:r>
            <a:r>
              <a:rPr lang="ru-RU" alt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stellar" pitchFamily="18" charset="0"/>
              </a:rPr>
              <a:t> проект - это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362968" y="1484784"/>
            <a:ext cx="8784976" cy="4897438"/>
          </a:xfrm>
        </p:spPr>
        <p:txBody>
          <a:bodyPr>
            <a:noAutofit/>
          </a:bodyPr>
          <a:lstStyle/>
          <a:p>
            <a:pPr algn="ctr">
              <a:lnSpc>
                <a:spcPct val="90000"/>
              </a:lnSpc>
            </a:pPr>
            <a:r>
              <a:rPr lang="ru-RU" altLang="ru-RU" sz="2400" b="1" dirty="0" smtClean="0">
                <a:solidFill>
                  <a:srgbClr val="660033"/>
                </a:solidFill>
                <a:latin typeface="Castellar" pitchFamily="18" charset="0"/>
              </a:rPr>
              <a:t>Возможность</a:t>
            </a:r>
            <a:r>
              <a:rPr lang="ru-RU" altLang="ru-RU" sz="2400" dirty="0" smtClean="0">
                <a:solidFill>
                  <a:srgbClr val="660033"/>
                </a:solidFill>
                <a:latin typeface="Castellar" pitchFamily="18" charset="0"/>
              </a:rPr>
              <a:t> максимального раскрытия своего детского потенциала;</a:t>
            </a:r>
          </a:p>
          <a:p>
            <a:pPr algn="ctr">
              <a:lnSpc>
                <a:spcPct val="90000"/>
              </a:lnSpc>
            </a:pPr>
            <a:r>
              <a:rPr lang="ru-RU" altLang="ru-RU" sz="2400" b="1" dirty="0" smtClean="0">
                <a:solidFill>
                  <a:srgbClr val="660033"/>
                </a:solidFill>
                <a:latin typeface="Castellar" pitchFamily="18" charset="0"/>
              </a:rPr>
              <a:t>Деятельность</a:t>
            </a:r>
            <a:r>
              <a:rPr lang="ru-RU" altLang="ru-RU" sz="2400" dirty="0" smtClean="0">
                <a:solidFill>
                  <a:srgbClr val="660033"/>
                </a:solidFill>
                <a:latin typeface="Castellar" pitchFamily="18" charset="0"/>
              </a:rPr>
              <a:t>, которая </a:t>
            </a:r>
            <a:r>
              <a:rPr lang="ru-RU" altLang="ru-RU" sz="2400" u="sng" dirty="0" smtClean="0">
                <a:solidFill>
                  <a:srgbClr val="660033"/>
                </a:solidFill>
                <a:latin typeface="Castellar" pitchFamily="18" charset="0"/>
              </a:rPr>
              <a:t>позволяет</a:t>
            </a:r>
          </a:p>
          <a:p>
            <a:pPr algn="ctr"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ü"/>
            </a:pPr>
            <a:r>
              <a:rPr lang="ru-RU" altLang="ru-RU" sz="2400" dirty="0" smtClean="0">
                <a:solidFill>
                  <a:srgbClr val="660033"/>
                </a:solidFill>
                <a:latin typeface="Castellar" pitchFamily="18" charset="0"/>
              </a:rPr>
              <a:t> проявить себя,</a:t>
            </a:r>
          </a:p>
          <a:p>
            <a:pPr algn="ctr"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ü"/>
            </a:pPr>
            <a:r>
              <a:rPr lang="ru-RU" altLang="ru-RU" sz="2400" dirty="0" smtClean="0">
                <a:solidFill>
                  <a:srgbClr val="660033"/>
                </a:solidFill>
                <a:latin typeface="Castellar" pitchFamily="18" charset="0"/>
              </a:rPr>
              <a:t> попробовать свои силы,</a:t>
            </a:r>
          </a:p>
          <a:p>
            <a:pPr algn="ctr"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ü"/>
            </a:pPr>
            <a:r>
              <a:rPr lang="ru-RU" altLang="ru-RU" sz="2400" dirty="0" smtClean="0">
                <a:solidFill>
                  <a:srgbClr val="660033"/>
                </a:solidFill>
                <a:latin typeface="Castellar" pitchFamily="18" charset="0"/>
              </a:rPr>
              <a:t>приложить свои знания, </a:t>
            </a:r>
          </a:p>
          <a:p>
            <a:pPr algn="ctr"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ü"/>
            </a:pPr>
            <a:r>
              <a:rPr lang="ru-RU" altLang="ru-RU" sz="2400" dirty="0" smtClean="0">
                <a:solidFill>
                  <a:srgbClr val="660033"/>
                </a:solidFill>
                <a:latin typeface="Castellar" pitchFamily="18" charset="0"/>
              </a:rPr>
              <a:t>принести пользу, </a:t>
            </a:r>
          </a:p>
          <a:p>
            <a:pPr algn="ctr"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ü"/>
            </a:pPr>
            <a:r>
              <a:rPr lang="ru-RU" altLang="ru-RU" sz="2400" dirty="0" smtClean="0">
                <a:solidFill>
                  <a:srgbClr val="660033"/>
                </a:solidFill>
                <a:latin typeface="Castellar" pitchFamily="18" charset="0"/>
              </a:rPr>
              <a:t>показать публично достигнутый результат</a:t>
            </a:r>
          </a:p>
          <a:p>
            <a:pPr algn="ctr">
              <a:lnSpc>
                <a:spcPct val="90000"/>
              </a:lnSpc>
              <a:buClr>
                <a:schemeClr val="tx1"/>
              </a:buClr>
            </a:pPr>
            <a:r>
              <a:rPr lang="ru-RU" altLang="ru-RU" sz="2400" b="1" dirty="0" smtClean="0">
                <a:solidFill>
                  <a:srgbClr val="660033"/>
                </a:solidFill>
                <a:latin typeface="Castellar" pitchFamily="18" charset="0"/>
              </a:rPr>
              <a:t>Деятельность, </a:t>
            </a:r>
            <a:r>
              <a:rPr lang="ru-RU" altLang="ru-RU" sz="2400" dirty="0" smtClean="0">
                <a:solidFill>
                  <a:srgbClr val="660033"/>
                </a:solidFill>
                <a:latin typeface="Castellar" pitchFamily="18" charset="0"/>
              </a:rPr>
              <a:t>направленная на решение интересной </a:t>
            </a:r>
            <a:r>
              <a:rPr lang="ru-RU" altLang="ru-RU" sz="2400" b="1" dirty="0" smtClean="0">
                <a:solidFill>
                  <a:srgbClr val="660033"/>
                </a:solidFill>
                <a:latin typeface="Castellar" pitchFamily="18" charset="0"/>
              </a:rPr>
              <a:t>проблемы,</a:t>
            </a:r>
            <a:r>
              <a:rPr lang="ru-RU" altLang="ru-RU" sz="2400" dirty="0" smtClean="0">
                <a:solidFill>
                  <a:srgbClr val="660033"/>
                </a:solidFill>
                <a:latin typeface="Castellar" pitchFamily="18" charset="0"/>
              </a:rPr>
              <a:t> сформулированной самим учащимся</a:t>
            </a:r>
          </a:p>
          <a:p>
            <a:pPr algn="ctr">
              <a:lnSpc>
                <a:spcPct val="90000"/>
              </a:lnSpc>
              <a:buClr>
                <a:schemeClr val="tx1"/>
              </a:buClr>
            </a:pPr>
            <a:r>
              <a:rPr lang="ru-RU" altLang="ru-RU" sz="2400" b="1" dirty="0" smtClean="0">
                <a:solidFill>
                  <a:srgbClr val="660033"/>
                </a:solidFill>
                <a:latin typeface="Castellar" pitchFamily="18" charset="0"/>
              </a:rPr>
              <a:t>Результат этой деятельности – </a:t>
            </a:r>
          </a:p>
          <a:p>
            <a:pPr algn="ctr">
              <a:lnSpc>
                <a:spcPct val="90000"/>
              </a:lnSpc>
              <a:buClr>
                <a:schemeClr val="tx1"/>
              </a:buClr>
            </a:pPr>
            <a:r>
              <a:rPr lang="ru-RU" altLang="ru-RU" sz="2400" b="1" i="1" dirty="0" smtClean="0">
                <a:solidFill>
                  <a:srgbClr val="660033"/>
                </a:solidFill>
                <a:latin typeface="Castellar" pitchFamily="18" charset="0"/>
              </a:rPr>
              <a:t>найденный способ решения проблемы</a:t>
            </a:r>
          </a:p>
        </p:txBody>
      </p:sp>
    </p:spTree>
    <p:extLst>
      <p:ext uri="{BB962C8B-B14F-4D97-AF65-F5344CB8AC3E}">
        <p14:creationId xmlns:p14="http://schemas.microsoft.com/office/powerpoint/2010/main" xmlns="" val="108424325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857224" y="928670"/>
            <a:ext cx="7818092" cy="755650"/>
          </a:xfrm>
        </p:spPr>
        <p:txBody>
          <a:bodyPr>
            <a:noAutofit/>
          </a:bodyPr>
          <a:lstStyle/>
          <a:p>
            <a:r>
              <a:rPr lang="ru-RU" altLang="ru-RU" sz="48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stellar" pitchFamily="18" charset="0"/>
              </a:rPr>
              <a:t>Для учителя</a:t>
            </a:r>
            <a:r>
              <a:rPr lang="ru-RU" alt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stellar" pitchFamily="18" charset="0"/>
              </a:rPr>
              <a:t> проект - это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701635" y="1988840"/>
            <a:ext cx="8424936" cy="4433887"/>
          </a:xfrm>
        </p:spPr>
        <p:txBody>
          <a:bodyPr>
            <a:normAutofit/>
          </a:bodyPr>
          <a:lstStyle/>
          <a:p>
            <a:pPr algn="just"/>
            <a:r>
              <a:rPr lang="ru-RU" altLang="ru-RU" sz="2400" dirty="0" smtClean="0">
                <a:solidFill>
                  <a:srgbClr val="660033"/>
                </a:solidFill>
                <a:latin typeface="Castellar" pitchFamily="18" charset="0"/>
              </a:rPr>
              <a:t>Уникальный </a:t>
            </a:r>
            <a:r>
              <a:rPr lang="ru-RU" altLang="ru-RU" sz="2400" b="1" dirty="0" smtClean="0">
                <a:solidFill>
                  <a:srgbClr val="660033"/>
                </a:solidFill>
                <a:latin typeface="Castellar" pitchFamily="18" charset="0"/>
              </a:rPr>
              <a:t>метод обучения</a:t>
            </a:r>
            <a:r>
              <a:rPr lang="ru-RU" altLang="ru-RU" sz="2400" dirty="0" smtClean="0">
                <a:solidFill>
                  <a:srgbClr val="660033"/>
                </a:solidFill>
                <a:latin typeface="Castellar" pitchFamily="18" charset="0"/>
              </a:rPr>
              <a:t>, который можно использовать при изучении любого предмета.</a:t>
            </a:r>
          </a:p>
          <a:p>
            <a:pPr algn="just"/>
            <a:r>
              <a:rPr lang="ru-RU" altLang="ru-RU" sz="2400" b="1" dirty="0" smtClean="0">
                <a:solidFill>
                  <a:srgbClr val="660033"/>
                </a:solidFill>
                <a:latin typeface="Castellar" pitchFamily="18" charset="0"/>
              </a:rPr>
              <a:t>Форма организации учебного процесса.</a:t>
            </a:r>
          </a:p>
          <a:p>
            <a:pPr algn="just"/>
            <a:r>
              <a:rPr lang="ru-RU" altLang="ru-RU" sz="2400" b="1" dirty="0" smtClean="0">
                <a:solidFill>
                  <a:srgbClr val="660033"/>
                </a:solidFill>
                <a:latin typeface="Castellar" pitchFamily="18" charset="0"/>
              </a:rPr>
              <a:t>Философия  образования: </a:t>
            </a:r>
            <a:r>
              <a:rPr lang="ru-RU" altLang="ru-RU" sz="2400" b="1" i="1" dirty="0" smtClean="0">
                <a:solidFill>
                  <a:srgbClr val="660033"/>
                </a:solidFill>
                <a:latin typeface="Castellar" pitchFamily="18" charset="0"/>
              </a:rPr>
              <a:t>цели и деятельности, результатов и достижений.</a:t>
            </a:r>
          </a:p>
          <a:p>
            <a:pPr algn="just"/>
            <a:r>
              <a:rPr lang="ru-RU" altLang="ru-RU" sz="2400" b="1" dirty="0" smtClean="0">
                <a:solidFill>
                  <a:srgbClr val="660033"/>
                </a:solidFill>
                <a:latin typeface="Castellar" pitchFamily="18" charset="0"/>
              </a:rPr>
              <a:t>Педагогическая технология:</a:t>
            </a:r>
            <a:r>
              <a:rPr lang="ru-RU" altLang="ru-RU" sz="2400" b="1" i="1" dirty="0" smtClean="0">
                <a:solidFill>
                  <a:srgbClr val="660033"/>
                </a:solidFill>
                <a:latin typeface="Castellar" pitchFamily="18" charset="0"/>
              </a:rPr>
              <a:t> </a:t>
            </a:r>
          </a:p>
          <a:p>
            <a:pPr marL="0" indent="0" algn="just">
              <a:buNone/>
            </a:pPr>
            <a:r>
              <a:rPr lang="ru-RU" altLang="ru-RU" sz="2400" b="1" i="1" dirty="0">
                <a:solidFill>
                  <a:srgbClr val="660033"/>
                </a:solidFill>
                <a:latin typeface="Castellar" pitchFamily="18" charset="0"/>
              </a:rPr>
              <a:t> </a:t>
            </a:r>
            <a:r>
              <a:rPr lang="ru-RU" altLang="ru-RU" sz="2400" b="1" i="1" dirty="0" smtClean="0">
                <a:solidFill>
                  <a:srgbClr val="660033"/>
                </a:solidFill>
                <a:latin typeface="Castellar" pitchFamily="18" charset="0"/>
              </a:rPr>
              <a:t>  комплекс знаний, умений, необходимых педагогу, чтобы     </a:t>
            </a:r>
          </a:p>
          <a:p>
            <a:pPr marL="0" indent="0" algn="just">
              <a:buNone/>
            </a:pPr>
            <a:r>
              <a:rPr lang="ru-RU" altLang="ru-RU" sz="2400" b="1" i="1" dirty="0">
                <a:solidFill>
                  <a:srgbClr val="660033"/>
                </a:solidFill>
                <a:latin typeface="Castellar" pitchFamily="18" charset="0"/>
              </a:rPr>
              <a:t> </a:t>
            </a:r>
            <a:r>
              <a:rPr lang="ru-RU" altLang="ru-RU" sz="2400" b="1" i="1" dirty="0" smtClean="0">
                <a:solidFill>
                  <a:srgbClr val="660033"/>
                </a:solidFill>
                <a:latin typeface="Castellar" pitchFamily="18" charset="0"/>
              </a:rPr>
              <a:t>  эффективно применять на практике избираемые им     </a:t>
            </a:r>
          </a:p>
          <a:p>
            <a:pPr marL="0" indent="0" algn="just">
              <a:buNone/>
            </a:pPr>
            <a:r>
              <a:rPr lang="ru-RU" altLang="ru-RU" sz="2400" b="1" i="1" dirty="0">
                <a:solidFill>
                  <a:srgbClr val="660033"/>
                </a:solidFill>
                <a:latin typeface="Castellar" pitchFamily="18" charset="0"/>
              </a:rPr>
              <a:t> </a:t>
            </a:r>
            <a:r>
              <a:rPr lang="ru-RU" altLang="ru-RU" sz="2400" b="1" i="1" dirty="0" smtClean="0">
                <a:solidFill>
                  <a:srgbClr val="660033"/>
                </a:solidFill>
                <a:latin typeface="Castellar" pitchFamily="18" charset="0"/>
              </a:rPr>
              <a:t>  методы воздействия на учащихся.</a:t>
            </a:r>
          </a:p>
          <a:p>
            <a:endParaRPr lang="ru-RU" altLang="ru-RU" sz="2400" b="1" i="1" dirty="0" smtClean="0">
              <a:solidFill>
                <a:srgbClr val="660033"/>
              </a:solidFill>
              <a:latin typeface="Castellar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621473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857232"/>
            <a:ext cx="8784976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УУД</a:t>
            </a:r>
          </a:p>
          <a:p>
            <a:r>
              <a:rPr lang="ru-RU" sz="2200" b="1" i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Поисковые</a:t>
            </a:r>
            <a:r>
              <a:rPr lang="ru-RU" sz="2200" b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умения </a:t>
            </a:r>
            <a:r>
              <a:rPr lang="ru-RU" sz="22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(самостоятельно находить информацию в различных источниках, анализировать и передавать ее в соответствии с задачами учебного предмета).</a:t>
            </a:r>
          </a:p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1" i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Исследовательские</a:t>
            </a:r>
            <a:r>
              <a:rPr lang="ru-RU" sz="2200" b="1" i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200" b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выдвигать гипотезы, устанавливать причинно-следственные связи, находить несколько вариантов решения проблемы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200" b="1" i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Коммуникативные</a:t>
            </a:r>
            <a:r>
              <a:rPr lang="ru-RU" sz="2200" b="1" i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200" b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умения вступать в диалог, вести дискуссию, задавать вопросы, отстаивать свою точку зрения.</a:t>
            </a:r>
          </a:p>
          <a:p>
            <a:r>
              <a:rPr lang="ru-RU" sz="2200" b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2200" b="1" i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Рефлексивные:</a:t>
            </a:r>
            <a:r>
              <a:rPr lang="ru-RU" sz="2200" b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оценивать ход, результат своей деятельности и деятельности других, отвечать на вопросы: «Чему я научился?», «Чему мне необходимо научиться?».</a:t>
            </a:r>
          </a:p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2200" b="1" i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Презентационные:</a:t>
            </a:r>
            <a:r>
              <a:rPr lang="ru-RU" sz="2200" b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выступать перед аудиторией, отвечать на вопросы, использовать различные средства наглядности.</a:t>
            </a:r>
          </a:p>
          <a:p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> 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0599078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428596" y="714356"/>
            <a:ext cx="835292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t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Этапы проектной деятельности в начальной школе: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85984" y="2000240"/>
            <a:ext cx="288348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i="1" u="sng" dirty="0">
                <a:solidFill>
                  <a:schemeClr val="accent3">
                    <a:lumMod val="50000"/>
                  </a:schemeClr>
                </a:solidFill>
              </a:rPr>
              <a:t>Первый </a:t>
            </a:r>
            <a:r>
              <a:rPr lang="ru-RU" sz="2000" b="1" i="1" u="sng" dirty="0" smtClean="0">
                <a:solidFill>
                  <a:schemeClr val="accent3">
                    <a:lumMod val="50000"/>
                  </a:schemeClr>
                </a:solidFill>
              </a:rPr>
              <a:t>этап ( 1 класс )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endParaRPr lang="ru-RU" sz="2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0034" y="2571744"/>
            <a:ext cx="624644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·  </a:t>
            </a:r>
            <a:r>
              <a:rPr lang="ru-RU" sz="2000" b="1" i="1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поддержание исследовательской активности школьников на основе имеющихся представлений;</a:t>
            </a:r>
          </a:p>
        </p:txBody>
      </p:sp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428596" y="3786190"/>
            <a:ext cx="7920880" cy="930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t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· развитие умений ставить вопросы, высказывать предположения, наблюдать, составлять предметные модели;</a:t>
            </a:r>
          </a:p>
        </p:txBody>
      </p:sp>
      <p:sp>
        <p:nvSpPr>
          <p:cNvPr id="32771" name="Rectangle 3"/>
          <p:cNvSpPr>
            <a:spLocks noChangeArrowheads="1"/>
          </p:cNvSpPr>
          <p:nvPr/>
        </p:nvSpPr>
        <p:spPr bwMode="auto">
          <a:xfrm>
            <a:off x="500034" y="5000636"/>
            <a:ext cx="6192688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t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Symbol" pitchFamily="18" charset="2"/>
                <a:cs typeface="Symbol" pitchFamily="18" charset="2"/>
              </a:rPr>
              <a:t>·</a:t>
            </a:r>
            <a:r>
              <a:rPr lang="ru-RU" sz="2000" b="1" i="1" dirty="0">
                <a:solidFill>
                  <a:schemeClr val="accent2">
                    <a:lumMod val="50000"/>
                  </a:schemeClr>
                </a:solidFill>
                <a:latin typeface="Calibri" pitchFamily="34" charset="0"/>
                <a:ea typeface="Symbol" pitchFamily="18" charset="2"/>
                <a:cs typeface="Times New Roman" pitchFamily="18" charset="0"/>
              </a:rPr>
              <a:t>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формирование первоначальных представлений о деятельности исследователя.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214282" y="714356"/>
            <a:ext cx="850112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t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>
                <a:solidFill>
                  <a:srgbClr val="FF0000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  <a:t>Ф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ормы и способы деятельности: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1428736"/>
            <a:ext cx="632017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</a:rPr>
              <a:t>-коллективный </a:t>
            </a:r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</a:rPr>
              <a:t>учебный диалог, </a:t>
            </a:r>
            <a:endParaRPr lang="ru-RU" sz="2400" b="1" i="1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</a:rPr>
              <a:t>-рассматривание </a:t>
            </a:r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</a:rPr>
              <a:t>предметов, </a:t>
            </a:r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</a:rPr>
              <a:t>              </a:t>
            </a:r>
          </a:p>
          <a:p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</a:rPr>
              <a:t>-создание проблемных ситуаций,          </a:t>
            </a:r>
          </a:p>
          <a:p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</a:rPr>
              <a:t>-чтение-рассматривание,              </a:t>
            </a:r>
          </a:p>
          <a:p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</a:rPr>
              <a:t>-коллективное </a:t>
            </a:r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</a:rPr>
              <a:t>моделирование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3500438"/>
            <a:ext cx="835422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-</a:t>
            </a:r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</a:rPr>
              <a:t>игры-занятия,                                    </a:t>
            </a:r>
          </a:p>
          <a:p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</a:rPr>
              <a:t> -совместное </a:t>
            </a:r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</a:rPr>
              <a:t>с ребенком определение его собственных интересов</a:t>
            </a:r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</a:rPr>
              <a:t>,                   </a:t>
            </a:r>
          </a:p>
          <a:p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</a:rPr>
              <a:t>-индивидуальное </a:t>
            </a:r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</a:rPr>
              <a:t>составление схем, </a:t>
            </a:r>
            <a:endParaRPr lang="ru-RU" sz="2400" b="1" i="1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</a:rPr>
              <a:t>-выполнение </a:t>
            </a:r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</a:rPr>
              <a:t>моделей из различных материалов</a:t>
            </a:r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</a:rPr>
              <a:t>,                                           -экскурсии,                                               </a:t>
            </a:r>
          </a:p>
          <a:p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</a:rPr>
              <a:t>- </a:t>
            </a:r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</a:rPr>
              <a:t>выставки детских работ.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635</TotalTime>
  <Words>974</Words>
  <Application>Microsoft Office PowerPoint</Application>
  <PresentationFormat>Экран (4:3)</PresentationFormat>
  <Paragraphs>188</Paragraphs>
  <Slides>21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Поток</vt:lpstr>
      <vt:lpstr>ПРОЕКТНЫЕ  ЗАДАЧИ в начальной школе</vt:lpstr>
      <vt:lpstr>Слайд 2</vt:lpstr>
      <vt:lpstr>Слайд 3</vt:lpstr>
      <vt:lpstr>ЦЕЛИ ПРОЕКТНОГО ОБУЧЕНИЯ</vt:lpstr>
      <vt:lpstr>Для ученика проект - это</vt:lpstr>
      <vt:lpstr>Для учителя проект - это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Номинации проектов</vt:lpstr>
      <vt:lpstr>Слайд 19</vt:lpstr>
      <vt:lpstr>Слайд 20</vt:lpstr>
      <vt:lpstr>Слайд 21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Общий</dc:creator>
  <cp:lastModifiedBy>viktor</cp:lastModifiedBy>
  <cp:revision>87</cp:revision>
  <dcterms:created xsi:type="dcterms:W3CDTF">2014-03-30T10:56:20Z</dcterms:created>
  <dcterms:modified xsi:type="dcterms:W3CDTF">2019-02-22T11:15:15Z</dcterms:modified>
</cp:coreProperties>
</file>