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62"/>
  </p:notesMasterIdLst>
  <p:sldIdLst>
    <p:sldId id="256" r:id="rId2"/>
    <p:sldId id="279" r:id="rId3"/>
    <p:sldId id="281" r:id="rId4"/>
    <p:sldId id="313" r:id="rId5"/>
    <p:sldId id="314" r:id="rId6"/>
    <p:sldId id="338" r:id="rId7"/>
    <p:sldId id="339" r:id="rId8"/>
    <p:sldId id="318" r:id="rId9"/>
    <p:sldId id="319" r:id="rId10"/>
    <p:sldId id="315" r:id="rId11"/>
    <p:sldId id="337" r:id="rId12"/>
    <p:sldId id="260" r:id="rId13"/>
    <p:sldId id="321" r:id="rId14"/>
    <p:sldId id="320" r:id="rId15"/>
    <p:sldId id="294" r:id="rId16"/>
    <p:sldId id="295" r:id="rId17"/>
    <p:sldId id="296" r:id="rId18"/>
    <p:sldId id="323" r:id="rId19"/>
    <p:sldId id="322" r:id="rId20"/>
    <p:sldId id="326" r:id="rId21"/>
    <p:sldId id="327" r:id="rId22"/>
    <p:sldId id="328" r:id="rId23"/>
    <p:sldId id="329" r:id="rId24"/>
    <p:sldId id="330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324" r:id="rId37"/>
    <p:sldId id="325" r:id="rId38"/>
    <p:sldId id="333" r:id="rId39"/>
    <p:sldId id="340" r:id="rId40"/>
    <p:sldId id="335" r:id="rId41"/>
    <p:sldId id="336" r:id="rId42"/>
    <p:sldId id="311" r:id="rId43"/>
    <p:sldId id="332" r:id="rId44"/>
    <p:sldId id="331" r:id="rId45"/>
    <p:sldId id="312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278" r:id="rId56"/>
    <p:sldId id="308" r:id="rId57"/>
    <p:sldId id="275" r:id="rId58"/>
    <p:sldId id="276" r:id="rId59"/>
    <p:sldId id="274" r:id="rId60"/>
    <p:sldId id="277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44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3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84962-249C-4F1F-9A9B-E01AD4EFAEC9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F6DE5-3B1F-4686-9760-ABFED4A79E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4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3237-4652-4894-8C4C-D48E377FC70E}" type="datetime1">
              <a:rPr lang="ru-RU" smtClean="0"/>
              <a:t>26.04.2015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9F8A-B7AD-444B-BC2C-D67ACE0A738C}" type="datetime1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BB1A0-3C97-4382-A064-1C93451EAA85}" type="datetime1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D7829-C641-47CB-A827-EFD7CC017295}" type="datetime1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0F73F-072A-4BA5-99EC-826CB6EB104B}" type="datetime1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988-7BEA-4537-8312-A614792DCBC4}" type="datetime1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5607-17EE-4ECD-8418-0D8FEF8C088F}" type="datetime1">
              <a:rPr lang="ru-RU" smtClean="0"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3D23-40EF-4E91-9D1A-B3C979AEB061}" type="datetime1">
              <a:rPr lang="ru-RU" smtClean="0"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92775-0551-4189-9C43-7A10F1388922}" type="datetime1">
              <a:rPr lang="ru-RU" smtClean="0"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066-4048-4A32-A4D0-C85E185B8870}" type="datetime1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FCBA-B621-47EA-A512-90254ADB2FB3}" type="datetime1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72920B-8AFF-4FB5-A6D2-21C9E9352B37}" type="datetime1">
              <a:rPr lang="ru-RU" smtClean="0"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90CF98C-A75B-4220-A056-2A0E910C4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2000.ru/deyatelnostniy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068960"/>
            <a:ext cx="8208912" cy="280831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Презентация составлена в соавторстве с </a:t>
            </a:r>
            <a:r>
              <a:rPr lang="ru-RU" sz="2400" b="1" dirty="0">
                <a:solidFill>
                  <a:srgbClr val="00B050"/>
                </a:solidFill>
              </a:rPr>
              <a:t>Зайцевой </a:t>
            </a:r>
            <a:r>
              <a:rPr lang="ru-RU" sz="2400" b="1" dirty="0" smtClean="0">
                <a:solidFill>
                  <a:srgbClr val="00B050"/>
                </a:solidFill>
              </a:rPr>
              <a:t>О.Н</a:t>
            </a:r>
            <a:r>
              <a:rPr lang="ru-RU" sz="2400" b="1" dirty="0">
                <a:solidFill>
                  <a:srgbClr val="00B050"/>
                </a:solidFill>
              </a:rPr>
              <a:t>. (Ольга Николаевна Зайцева, МОУ "Гимназия №4" </a:t>
            </a:r>
            <a:r>
              <a:rPr lang="ru-RU" sz="2400" b="1" dirty="0" err="1">
                <a:solidFill>
                  <a:srgbClr val="00B050"/>
                </a:solidFill>
              </a:rPr>
              <a:t>г.о</a:t>
            </a:r>
            <a:r>
              <a:rPr lang="ru-RU" sz="2400" b="1" dirty="0">
                <a:solidFill>
                  <a:srgbClr val="00B050"/>
                </a:solidFill>
              </a:rPr>
              <a:t>. Подольск Московской </a:t>
            </a:r>
            <a:r>
              <a:rPr lang="ru-RU" sz="2400" b="1" dirty="0" smtClean="0">
                <a:solidFill>
                  <a:srgbClr val="00B050"/>
                </a:solidFill>
              </a:rPr>
              <a:t>область). В некоторых слайдах презентации используются материалы и разработки Центра </a:t>
            </a:r>
            <a:r>
              <a:rPr lang="ru-RU" sz="2400" b="1" dirty="0">
                <a:solidFill>
                  <a:srgbClr val="00B050"/>
                </a:solidFill>
              </a:rPr>
              <a:t>системно-деятельностной педагогики «Школа 2000...» АПК и </a:t>
            </a:r>
            <a:r>
              <a:rPr lang="ru-RU" sz="2400" b="1" dirty="0" smtClean="0">
                <a:solidFill>
                  <a:srgbClr val="00B050"/>
                </a:solidFill>
              </a:rPr>
              <a:t>ППРО (научный руководитель  </a:t>
            </a:r>
            <a:r>
              <a:rPr lang="ru-RU" sz="2400" b="1" dirty="0" err="1" smtClean="0">
                <a:solidFill>
                  <a:srgbClr val="00B050"/>
                </a:solidFill>
              </a:rPr>
              <a:t>д.п.н</a:t>
            </a:r>
            <a:r>
              <a:rPr lang="ru-RU" sz="2400" b="1" dirty="0" smtClean="0">
                <a:solidFill>
                  <a:srgbClr val="00B050"/>
                </a:solidFill>
              </a:rPr>
              <a:t>., проф. </a:t>
            </a:r>
            <a:r>
              <a:rPr lang="ru-RU" sz="2400" b="1" dirty="0" err="1" smtClean="0">
                <a:solidFill>
                  <a:srgbClr val="00B050"/>
                </a:solidFill>
              </a:rPr>
              <a:t>Петерсон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>
                <a:solidFill>
                  <a:srgbClr val="00B050"/>
                </a:solidFill>
              </a:rPr>
              <a:t>Людмила </a:t>
            </a:r>
            <a:r>
              <a:rPr lang="ru-RU" sz="2400" b="1" dirty="0" smtClean="0">
                <a:solidFill>
                  <a:srgbClr val="00B050"/>
                </a:solidFill>
              </a:rPr>
              <a:t>Георгиевна</a:t>
            </a:r>
            <a:r>
              <a:rPr lang="ru-RU" sz="2400" b="1" dirty="0" smtClean="0">
                <a:solidFill>
                  <a:srgbClr val="00B050"/>
                </a:solidFill>
              </a:rPr>
              <a:t>), </a:t>
            </a:r>
            <a:r>
              <a:rPr lang="ru-RU" sz="2400" b="1" dirty="0" smtClean="0">
                <a:solidFill>
                  <a:srgbClr val="00B050"/>
                </a:solidFill>
              </a:rPr>
              <a:t>материалы сайта </a:t>
            </a:r>
            <a:r>
              <a:rPr lang="en-US" sz="2400" b="1" dirty="0" smtClean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https</a:t>
            </a:r>
            <a:r>
              <a:rPr lang="en-US" sz="2400" b="1" dirty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://</a:t>
            </a:r>
            <a:r>
              <a:rPr lang="en-US" sz="2400" b="1" dirty="0" smtClean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ru.wikipedia.org/wiki</a:t>
            </a:r>
            <a:r>
              <a:rPr lang="ru-RU" sz="2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, разработки </a:t>
            </a:r>
            <a:r>
              <a:rPr lang="ru-RU" sz="2400" b="1" dirty="0" smtClean="0">
                <a:solidFill>
                  <a:srgbClr val="00B050"/>
                </a:solidFill>
              </a:rPr>
              <a:t>Голевой </a:t>
            </a:r>
            <a:r>
              <a:rPr lang="ru-RU" sz="2400" b="1" dirty="0">
                <a:solidFill>
                  <a:srgbClr val="00B050"/>
                </a:solidFill>
              </a:rPr>
              <a:t>Н.Л. (г. </a:t>
            </a:r>
            <a:r>
              <a:rPr lang="ru-RU" sz="2400" b="1" dirty="0" smtClean="0">
                <a:solidFill>
                  <a:srgbClr val="00B050"/>
                </a:solidFill>
              </a:rPr>
              <a:t>Балашиха)</a:t>
            </a:r>
            <a:endParaRPr lang="ru-RU" sz="2400" b="1" dirty="0">
              <a:solidFill>
                <a:srgbClr val="00B05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Современный  урок </a:t>
            </a:r>
            <a:r>
              <a:rPr lang="ru-RU" smtClean="0"/>
              <a:t>в соответствии с требованиями </a:t>
            </a:r>
            <a:r>
              <a:rPr lang="ru-RU" dirty="0" smtClean="0"/>
              <a:t>ФГОС </a:t>
            </a:r>
            <a:r>
              <a:rPr lang="ru-RU" smtClean="0"/>
              <a:t>ООО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Ковалева С.Я., </a:t>
            </a:r>
            <a:r>
              <a:rPr lang="ru-RU" dirty="0" err="1" smtClean="0"/>
              <a:t>к.п.н</a:t>
            </a:r>
            <a:r>
              <a:rPr lang="ru-RU" dirty="0" smtClean="0"/>
              <a:t>., доц. ГБОУ ВПО АСОУ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4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Урок</a:t>
            </a:r>
            <a:r>
              <a:rPr lang="ru-RU" dirty="0"/>
              <a:t> </a:t>
            </a:r>
            <a:r>
              <a:rPr lang="ru-RU" dirty="0" smtClean="0"/>
              <a:t>— тип учебного занятия –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4123888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- форма </a:t>
            </a:r>
            <a:r>
              <a:rPr lang="ru-RU" dirty="0"/>
              <a:t>организации обучения с целью овладения учащимися изучаемым материалом (знаниями, умениями, навыками, мировоззренческими и нравственно-эстетическими идеями).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Такая форма применяется при классно-урочной системе обучения и проводится для класса, то есть относительно постоянного учебного коллектива.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Длительность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856984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Уроки в России обычно длятся 40 или 45 минут, между которыми имеется свободное время — перемена (5-15 минут, иногда больше, например, на обед). </a:t>
            </a:r>
            <a:endParaRPr lang="ru-RU" dirty="0" smtClean="0"/>
          </a:p>
          <a:p>
            <a:r>
              <a:rPr lang="ru-RU" dirty="0" err="1" smtClean="0"/>
              <a:t>О.А.Саввина</a:t>
            </a:r>
            <a:r>
              <a:rPr lang="ru-RU" dirty="0" smtClean="0"/>
              <a:t> </a:t>
            </a:r>
            <a:r>
              <a:rPr lang="ru-RU" dirty="0"/>
              <a:t>и И.А. </a:t>
            </a:r>
            <a:r>
              <a:rPr lang="ru-RU" dirty="0" err="1"/>
              <a:t>Марушкина</a:t>
            </a:r>
            <a:r>
              <a:rPr lang="ru-RU" dirty="0"/>
              <a:t> установили, что продолжительность урока в истории России была неодинаковой. Например, в 1828 году урок длился 90 минут, а в 1865 году - 60 </a:t>
            </a:r>
            <a:r>
              <a:rPr lang="ru-RU" dirty="0" smtClean="0"/>
              <a:t>минут. </a:t>
            </a:r>
          </a:p>
          <a:p>
            <a:r>
              <a:rPr lang="ru-RU" dirty="0" smtClean="0"/>
              <a:t>Иногда </a:t>
            </a:r>
            <a:r>
              <a:rPr lang="ru-RU" dirty="0"/>
              <a:t>уроки объединяются в пары (особенно в лицеях и вузах), посвящённые одному предмету, внутри которых перемена уменьшена.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одних школах длительность урока постоянна, в других может зависеть от номера урока и дня недели. В предпраздничные дни время урока может быть сокращено решением администрации учебного заведения. </a:t>
            </a:r>
            <a:endParaRPr lang="ru-RU" dirty="0" smtClean="0"/>
          </a:p>
          <a:p>
            <a:r>
              <a:rPr lang="ru-RU" dirty="0" smtClean="0"/>
              <a:t>Уроки </a:t>
            </a:r>
            <a:r>
              <a:rPr lang="ru-RU" dirty="0"/>
              <a:t>в других странах могут отличаться по длительности. Так, например, урок в средней и старшей школе Японии длится 50 минут.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часто встречающихся типов уроков (по дидактической цели)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2060848"/>
            <a:ext cx="7772400" cy="302284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 изучения нового материала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 совершенствования и углубления ЗУ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 обобщения и систематизации ЗУ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Урок контроля / коррекции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55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97" y="188640"/>
            <a:ext cx="9113003" cy="522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Классификация редко встречающихся типов урока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3579" y="764704"/>
            <a:ext cx="9144000" cy="5733256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уроки-консультации</a:t>
            </a:r>
            <a:r>
              <a:rPr lang="ru-RU" sz="2400" i="1" dirty="0"/>
              <a:t>, </a:t>
            </a:r>
            <a:endParaRPr lang="ru-RU" sz="2400" dirty="0"/>
          </a:p>
          <a:p>
            <a:pPr lvl="0"/>
            <a:r>
              <a:rPr lang="ru-RU" sz="2400" dirty="0"/>
              <a:t>уроки создания или применения опорных сигналов, </a:t>
            </a:r>
          </a:p>
          <a:p>
            <a:pPr lvl="0"/>
            <a:r>
              <a:rPr lang="ru-RU" sz="2400" dirty="0"/>
              <a:t>уроки дифференцированного обучения </a:t>
            </a:r>
          </a:p>
          <a:p>
            <a:pPr lvl="0"/>
            <a:r>
              <a:rPr lang="ru-RU" sz="2400" dirty="0"/>
              <a:t>уроки проблемных ситуаций, </a:t>
            </a:r>
          </a:p>
          <a:p>
            <a:pPr lvl="0"/>
            <a:r>
              <a:rPr lang="ru-RU" sz="2400" dirty="0"/>
              <a:t>уроки с  игровой ситуацией</a:t>
            </a:r>
            <a:r>
              <a:rPr lang="ru-RU" sz="2400" i="1" dirty="0"/>
              <a:t> </a:t>
            </a:r>
            <a:r>
              <a:rPr lang="ru-RU" sz="2400" dirty="0"/>
              <a:t>на повторение, на изучение новой темы, на закрепление материала</a:t>
            </a:r>
          </a:p>
          <a:p>
            <a:pPr lvl="0"/>
            <a:r>
              <a:rPr lang="ru-RU" sz="2400" dirty="0"/>
              <a:t>уроки-смотры самостоятельного изучения основной и дополнительной литературы, </a:t>
            </a:r>
          </a:p>
          <a:p>
            <a:pPr lvl="0"/>
            <a:r>
              <a:rPr lang="ru-RU" sz="2400" dirty="0"/>
              <a:t>уроки-конференции по достижениям науки и техники в разных областях </a:t>
            </a:r>
            <a:r>
              <a:rPr lang="ru-RU" sz="2400" dirty="0" err="1"/>
              <a:t>занний</a:t>
            </a:r>
            <a:endParaRPr lang="ru-RU" sz="2400" dirty="0"/>
          </a:p>
          <a:p>
            <a:pPr lvl="0"/>
            <a:r>
              <a:rPr lang="ru-RU" sz="2400" dirty="0"/>
              <a:t>Учебные конференции, интеллектуальные олимпиады. Малые учебные олимпиады. </a:t>
            </a:r>
          </a:p>
          <a:p>
            <a:pPr lvl="0"/>
            <a:r>
              <a:rPr lang="ru-RU" sz="2400" dirty="0"/>
              <a:t>Творческие конкурсы, </a:t>
            </a:r>
          </a:p>
          <a:p>
            <a:pPr lvl="0"/>
            <a:r>
              <a:rPr lang="ru-RU" sz="2400" dirty="0"/>
              <a:t>диспуты, дискуссии, круглые столы,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7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97" y="188640"/>
            <a:ext cx="9113003" cy="522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Классификация редко встречающихся типов урока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980728"/>
            <a:ext cx="9144000" cy="5301208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Уроки </a:t>
            </a:r>
            <a:r>
              <a:rPr lang="ru-RU" sz="2400" dirty="0"/>
              <a:t>экспериментальных или теоретических индивидуальных мини-проектов по разделу или изучаемой теме.</a:t>
            </a:r>
          </a:p>
          <a:p>
            <a:pPr lvl="0"/>
            <a:r>
              <a:rPr lang="ru-RU" sz="2400" dirty="0"/>
              <a:t>Урок - исследование</a:t>
            </a:r>
          </a:p>
          <a:p>
            <a:pPr lvl="0"/>
            <a:r>
              <a:rPr lang="ru-RU" sz="2400" dirty="0"/>
              <a:t>Урок - лаборатория</a:t>
            </a:r>
          </a:p>
          <a:p>
            <a:pPr lvl="0"/>
            <a:r>
              <a:rPr lang="ru-RU" sz="2400" dirty="0"/>
              <a:t>Урок - творческий отчет</a:t>
            </a:r>
          </a:p>
          <a:p>
            <a:pPr lvl="0"/>
            <a:r>
              <a:rPr lang="ru-RU" sz="2400" dirty="0"/>
              <a:t>Урок - экспертиза</a:t>
            </a:r>
          </a:p>
          <a:p>
            <a:pPr lvl="0"/>
            <a:r>
              <a:rPr lang="ru-RU" sz="2400" dirty="0"/>
              <a:t>Урок - экскурс в эпоху</a:t>
            </a:r>
          </a:p>
          <a:p>
            <a:pPr lvl="0"/>
            <a:r>
              <a:rPr lang="ru-RU" sz="2400" dirty="0"/>
              <a:t>Урок – защита мнений или гипотез</a:t>
            </a:r>
          </a:p>
          <a:p>
            <a:pPr lvl="0"/>
            <a:r>
              <a:rPr lang="ru-RU" sz="2400" dirty="0"/>
              <a:t>Урок – доказательство истины</a:t>
            </a:r>
          </a:p>
          <a:p>
            <a:pPr lvl="0"/>
            <a:r>
              <a:rPr lang="ru-RU" sz="2400" dirty="0"/>
              <a:t>Урок – презентации домашних исследовательских проектов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9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Классификация «удобных» типов уроков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59864454"/>
              </p:ext>
            </p:extLst>
          </p:nvPr>
        </p:nvGraphicFramePr>
        <p:xfrm>
          <a:off x="251520" y="1340768"/>
          <a:ext cx="8640960" cy="54353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19179"/>
                <a:gridCol w="3383569"/>
                <a:gridCol w="698479"/>
                <a:gridCol w="3739733"/>
              </a:tblGrid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Урок усвоения нового материала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Урок формирования умений и навыков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Организационный этап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1.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Организационный этап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Этап актуализации опорных знаний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2.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Этап актуализации опорных знаний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 Этап усвоения новых знаний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3.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Этап  усвоения новых умений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Этап закрепления новых знаний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4.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Этап закрепления новых умений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Этап самоконтроля и самопроверки 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5.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Этап промежуточного контроля 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Этап коррекции знаний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6.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Этап коррекции знаний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Подведение итогов урока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7.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Инструктаж по выполнению д/з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40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Инструктаж по выполнению д/з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Классификация типов уроков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12242654"/>
              </p:ext>
            </p:extLst>
          </p:nvPr>
        </p:nvGraphicFramePr>
        <p:xfrm>
          <a:off x="395536" y="1412776"/>
          <a:ext cx="3816424" cy="512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6345"/>
                <a:gridCol w="3170079"/>
              </a:tblGrid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Комбинированный урок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Организационный этап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проверки домашнего задания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актуализации опорных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усвоения новых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первичной проверки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Этап закрепления новых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самоконтроля и самопроверки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Подведение итогов урока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Инструктаж по выполнению д/з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126179"/>
              </p:ext>
            </p:extLst>
          </p:nvPr>
        </p:nvGraphicFramePr>
        <p:xfrm>
          <a:off x="5004048" y="1484784"/>
          <a:ext cx="3369568" cy="4206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56780"/>
                <a:gridCol w="2712788"/>
              </a:tblGrid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Урок повторения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Организационный этап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актуализации опорных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повторения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самоконтроля и самопроверки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коррекции знаний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658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Подведение итогов урока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658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Инструктаж по выполнению д/з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658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50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Классификация типов уроков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27946476"/>
              </p:ext>
            </p:extLst>
          </p:nvPr>
        </p:nvGraphicFramePr>
        <p:xfrm>
          <a:off x="539552" y="1628800"/>
          <a:ext cx="7772401" cy="3017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22145"/>
                <a:gridCol w="3331029"/>
                <a:gridCol w="646819"/>
                <a:gridCol w="3172408"/>
              </a:tblGrid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Урок систематизации и обобщения знаний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Урок оценки и проверки знаний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Организационный этап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FF"/>
                          </a:solidFill>
                          <a:effectLst/>
                        </a:rPr>
                        <a:t>1.</a:t>
                      </a:r>
                      <a:endParaRPr lang="ru-RU" sz="18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Организационный этап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Этап актуализации опорных знаний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FF"/>
                          </a:solidFill>
                          <a:effectLst/>
                        </a:rPr>
                        <a:t>2.</a:t>
                      </a:r>
                      <a:endParaRPr lang="ru-RU" sz="18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Этап актуализации опорных знаний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Этап систематизации и обобщения знаний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FF"/>
                          </a:solidFill>
                          <a:effectLst/>
                        </a:rPr>
                        <a:t>3.</a:t>
                      </a:r>
                      <a:endParaRPr lang="ru-RU" sz="18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Этап всестороннего контроля знаний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Подведение итогов урока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FF"/>
                          </a:solidFill>
                          <a:effectLst/>
                        </a:rPr>
                        <a:t>4.</a:t>
                      </a:r>
                      <a:endParaRPr lang="ru-RU" sz="180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FFFF"/>
                          </a:solidFill>
                          <a:effectLst/>
                        </a:rPr>
                        <a:t>Инструктаж по выполнению д/з</a:t>
                      </a:r>
                      <a:endParaRPr lang="ru-RU" sz="1800" b="0" dirty="0">
                        <a:solidFill>
                          <a:srgbClr val="FFFF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</a:tr>
              <a:tr h="2492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Инструктаж по выполнению д/з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>
                    <a:solidFill>
                      <a:srgbClr val="B446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35" marR="64235" marT="0" marB="0"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352928" cy="316835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Элементы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Технологии деятельностного метода – ТДМ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Разработано Ассоциацией «Школа 2000» 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5645279"/>
            <a:ext cx="6345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Источник     </a:t>
            </a:r>
            <a:r>
              <a:rPr lang="en-US" sz="2000" b="1" dirty="0" smtClean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http</a:t>
            </a:r>
            <a:r>
              <a:rPr lang="en-US" sz="2000" b="1" dirty="0">
                <a:solidFill>
                  <a:srgbClr val="00B050"/>
                </a:solidFill>
                <a:latin typeface="Cambria" panose="02040503050406030204" pitchFamily="18" charset="0"/>
                <a:hlinkClick r:id="rId2"/>
              </a:rPr>
              <a:t>://www.sch2000.ru/deyatelnostniy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6667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  <a:gradFill flip="none" rotWithShape="1">
            <a:gsLst>
              <a:gs pos="51000">
                <a:srgbClr val="FFEFD1">
                  <a:alpha val="65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Деятельностный подход к уроку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МОТИВАЦИЯ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К УЧЕБНОЙ ДЕЯТЕЛЬНОСТИ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АКТУАЛИЗАЦИЯ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И ФИКСИРОВАНИЕ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ИНДИВИДУАЛЬНОГО ЗАТРУДНЕНИЯ В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ПРОБНОМ УЧЕБНОМ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ДЕЙСТВИИ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ВЫЯВЛЕНИЕ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МЕСТА И ПРИЧИНЫ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4.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ПОСТРОЕНИЕ ПРОЕКТА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ВЫХОДА ИЗ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ЗАТРУДНЕНИЯ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5.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РЕАЛИЗАЦИЯ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ПОСТРОЕННОГО ПРОЕКТА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6.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ПЕРВИЧНОЕ ЗАКРЕПЛЕНИЕ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 ПРОГОВАРИВАНИЕМ ВО ВНЕШНЕЙ РЕЧИ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7.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САМОСТОЯТЕЛЬНАЯ РАБОТА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 САМОПРОВЕРКОЙ ПО ЭТАЛОНУ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8.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ВКЛЮЧЕНИЕ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 СИСТЕМУ ЗНАНИЙ И ПОВТОРЕНИЕ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9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РЕФЛЕКСИЯ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УЧЕБНОЙ ДЕЯТЕЛЬНОСТИ НА УРОКЕ</a:t>
            </a:r>
          </a:p>
          <a:p>
            <a:pPr>
              <a:defRPr/>
            </a:pPr>
            <a:endParaRPr lang="ru-RU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520" y="6237312"/>
            <a:ext cx="457200" cy="457200"/>
          </a:xfrm>
        </p:spPr>
        <p:txBody>
          <a:bodyPr/>
          <a:lstStyle/>
          <a:p>
            <a:fld id="{F90CF98C-A75B-4220-A056-2A0E910C468E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9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&quot;Системно-деятельностный подход в обучении и воспитании&quot; &quot;Системно-деятельностный подход в обучении и воспитани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1"/>
            <a:ext cx="7620000" cy="514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Box 1"/>
          <p:cNvSpPr txBox="1">
            <a:spLocks noChangeArrowheads="1"/>
          </p:cNvSpPr>
          <p:nvPr/>
        </p:nvSpPr>
        <p:spPr bwMode="auto">
          <a:xfrm>
            <a:off x="58688" y="1033571"/>
            <a:ext cx="89154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sz="2800" dirty="0"/>
              <a:t>О сути </a:t>
            </a:r>
            <a:r>
              <a:rPr lang="ru-RU" altLang="ru-RU" sz="2800" dirty="0" smtClean="0"/>
              <a:t>образования</a:t>
            </a:r>
            <a:endParaRPr lang="ru-RU" altLang="ru-RU" sz="28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249C0-5D0D-4DE0-A203-0CAE32E71FD5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kumimoji="1" lang="ru-RU" sz="4400" u="none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31429" name="Rectangle 5"/>
          <p:cNvSpPr>
            <a:spLocks noChangeArrowheads="1"/>
          </p:cNvSpPr>
          <p:nvPr/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endParaRPr kumimoji="1" lang="ru-RU" sz="3200" u="none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  <a:gradFill>
            <a:gsLst>
              <a:gs pos="30000">
                <a:srgbClr val="FFEFD1">
                  <a:alpha val="77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ru-RU" dirty="0" smtClean="0">
                <a:solidFill>
                  <a:srgbClr val="C00000"/>
                </a:solidFill>
              </a:rPr>
              <a:t>МОТИВИРОВАНИЕ К УЧЕБНОЙ ДЕЯТЕЛЬНОСТИ</a:t>
            </a:r>
          </a:p>
          <a:p>
            <a:pPr marL="514350" indent="-514350">
              <a:buFont typeface="Wingdings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    осознанное вхождение обучающегося в пространство учебной деятельности, мотивирование к учебной деятельности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2. АКТУАЛИЗАЦИЯ И ФИКСИРОВАНИЕ </a:t>
            </a:r>
            <a:r>
              <a:rPr lang="ru-RU" dirty="0" smtClean="0">
                <a:solidFill>
                  <a:srgbClr val="C00000"/>
                </a:solidFill>
              </a:rPr>
              <a:t>ИНДИВИДУАЛЬНОГО ЗАТРУДНЕНИЯ В ПРОБНОМ УЧЕБНОМ ДЕЙСТВИИ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   Подготовка и мотивация к надлежащему самостоятельному выполнению пробного действия, его осуществление и фиксация индивидуального  затруднения</a:t>
            </a:r>
          </a:p>
          <a:p>
            <a:pPr>
              <a:defRPr/>
            </a:pP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15516" y="188640"/>
            <a:ext cx="871296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/>
              <a:t>Последовательность шагов при деятельностном подходе на уроке</a:t>
            </a:r>
            <a:endParaRPr lang="ru-RU" sz="2800" b="1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9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924800" cy="5040560"/>
          </a:xfrm>
          <a:gradFill flip="none" rotWithShape="1">
            <a:gsLst>
              <a:gs pos="45000">
                <a:srgbClr val="FFEFD1">
                  <a:alpha val="48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3. ВЫЯВЛЕНИЕ МЕСТА И ПРИЧИНЫ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4. ПОСТРОЕНИЕ ПРОЕКТА ВЫХОДА ИЗ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Цель и тема, способ, план, средство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5. РЕАЛИЗАЦИЯ ПОСТРОЕННОГО ПРОЕКТА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6. ПЕРВИЧНОЕ ЗАКРЕПЛЕНИЕ С ПРОГОВАРИВАНИЕМ ВО ВНЕШНЕЙ РЕЧИ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Фронтально, в группах, в парах</a:t>
            </a:r>
          </a:p>
          <a:p>
            <a:pPr>
              <a:buFont typeface="Wingdings" pitchFamily="2" charset="2"/>
              <a:buNone/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7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4968552"/>
          </a:xfrm>
          <a:gradFill flip="none" rotWithShape="1">
            <a:gsLst>
              <a:gs pos="47000">
                <a:srgbClr val="FFEFD1">
                  <a:alpha val="54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7. САМОСТОЯТЕЛЬНАЯ РАБОТА С САМОПРОВЕРКОЙ ПО ЭТАЛОНУ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8. ВКЛЮЧЕНИЕ В СИСТЕМУ ЗНАНИЙ И ПОВТОРЕНИЕ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автоматизация  умственных действий по изученным нормам и подготовка к введению в будущем новых норм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9. РЕФЛЕКСИЯ УЧЕБНОЙ ДЕЯТЕЛЬНОСТИ НА УРОКЕ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5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КОНЦЕПЦИИ РАЗВИВАЮЩЕГО ОБРАЗОВАНИЯ    П.Я. ГАЛЬПЕРИНА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896544"/>
          </a:xfrm>
          <a:gradFill flip="none" rotWithShape="1">
            <a:gsLst>
              <a:gs pos="44000">
                <a:srgbClr val="FFEFD1">
                  <a:alpha val="5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1., 2. – то же (МОТИВИРОВАНИЕ, АКТУАЛИЗАЦИЯ)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3. ВЫЯВЛЕНИЕ МЕСТА И ПРИЧИНЫ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4. ПОСТРОЕНИЕ ПРОЕКТА ВЫХОДА ИЗ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5. РЕАЛИЗАЦИЯ ПОСТРОЕННОГО ПРОЕКТА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6. ПЕРВИЧНОЕ ЗАКРЕПЛЕНИЕ С ПРОГОВАРИВАНИЕМ ВО ВНЕШНЕЙ РЕЧИ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7. САМОСТОЯТЕЛЬНАЯ РАБОТА С САМОПРОВЕРКОЙ ПО ЭТАЛОНУ</a:t>
            </a:r>
          </a:p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2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КОНЦЕПЦИЯ В.В. ДАВЫДОВА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568952" cy="3888432"/>
          </a:xfrm>
          <a:gradFill flip="none" rotWithShape="1">
            <a:gsLst>
              <a:gs pos="49000">
                <a:srgbClr val="FFEFD1">
                  <a:alpha val="5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>
              <a:buNone/>
              <a:defRPr/>
            </a:pPr>
            <a:r>
              <a:rPr lang="ru-RU" dirty="0">
                <a:solidFill>
                  <a:srgbClr val="C00000"/>
                </a:solidFill>
              </a:rPr>
              <a:t>1., 2. – то же (МОТИВИРОВАНИЕ, АКТУАЛИЗАЦИЯ)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3. ВЫЯВЛЕНИЕ МЕСТА И ПРИЧИНЫ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4. ПОСТРОЕНИЕ ПРОЕКТА ВЫХОДА ИЗ ЗАТРУДНЕНИЯ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6. ПЕРВИЧНОЕ ЗАКРЕПЛЕНИЕ С ПРОГОВАРИВАНИЕМ ВО ВНЕШНЕЙ РЕЧИ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8. ВКЛЮЧЕНИЕ В СИСТЕМУ ЗНАНИЙ И ПОВТОРЕНИЕ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5331"/>
            <a:ext cx="8991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u="sng" dirty="0">
                <a:solidFill>
                  <a:srgbClr val="D74DB3"/>
                </a:solidFill>
              </a:rPr>
              <a:t>Алгоритм конструирования урока открытия нового </a:t>
            </a:r>
            <a:r>
              <a:rPr lang="ru-RU" sz="4000" b="1" u="sng" dirty="0" smtClean="0">
                <a:solidFill>
                  <a:srgbClr val="D74DB3"/>
                </a:solidFill>
              </a:rPr>
              <a:t>знания (учителем)</a:t>
            </a:r>
            <a:endParaRPr lang="ru-RU" sz="4000" b="1" u="sng" dirty="0">
              <a:solidFill>
                <a:srgbClr val="D74DB3"/>
              </a:solidFill>
            </a:endParaRPr>
          </a:p>
        </p:txBody>
      </p:sp>
      <p:pic>
        <p:nvPicPr>
          <p:cNvPr id="860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07"/>
          <a:stretch>
            <a:fillRect/>
          </a:stretch>
        </p:blipFill>
        <p:spPr>
          <a:xfrm>
            <a:off x="0" y="1071563"/>
            <a:ext cx="9144000" cy="5767387"/>
          </a:xfr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151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869160"/>
            <a:ext cx="7162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Структура </a:t>
            </a:r>
            <a:r>
              <a:rPr lang="ru-RU" dirty="0" smtClean="0"/>
              <a:t>самого урока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Введения/Формирования/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Открытия нового знания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в рамках деятельностного подхода имеет </a:t>
            </a:r>
            <a:r>
              <a:rPr lang="ru-RU" dirty="0"/>
              <a:t>следующий вид: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1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1 этап. </a:t>
            </a:r>
            <a:r>
              <a:rPr lang="ru-RU" b="1" dirty="0"/>
              <a:t>Мотивирование к учебной </a:t>
            </a:r>
            <a:r>
              <a:rPr lang="ru-RU" b="1" dirty="0" smtClean="0"/>
              <a:t>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724400"/>
          </a:xfrm>
        </p:spPr>
        <p:txBody>
          <a:bodyPr rtlCol="0">
            <a:normAutofit fontScale="85000" lnSpcReduction="20000"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Данный </a:t>
            </a:r>
            <a:r>
              <a:rPr lang="ru-RU" dirty="0"/>
              <a:t>этап процесса обучения предполагает осознанное вхождение учащегося в пространство учебной деятельности на уроке. С этой целью на данном этапе организуется его мотивирование к учебной деятельности, а именно: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dirty="0"/>
              <a:t>1) актуализируются требования к нему со стороны учебной деятельности (“надо”);</a:t>
            </a:r>
            <a:br>
              <a:rPr lang="ru-RU" dirty="0"/>
            </a:br>
            <a:r>
              <a:rPr lang="ru-RU" dirty="0"/>
              <a:t>2) создаются условия для возникновения внутренней потребности включения в учебную деятельность (“хочу”);</a:t>
            </a:r>
            <a:br>
              <a:rPr lang="ru-RU" dirty="0"/>
            </a:br>
            <a:r>
              <a:rPr lang="ru-RU" dirty="0"/>
              <a:t>3) устанавливаются тематические рамки (“могу”).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dirty="0"/>
              <a:t>В развитом варианте здесь происходят процессы адекватного самоопределения в учебной деятельности и </a:t>
            </a:r>
            <a:r>
              <a:rPr lang="ru-RU" dirty="0" err="1"/>
              <a:t>самополагания</a:t>
            </a:r>
            <a:r>
              <a:rPr lang="ru-RU" dirty="0"/>
              <a:t> в ней</a:t>
            </a:r>
            <a:r>
              <a:rPr lang="ru-RU" dirty="0" smtClean="0"/>
              <a:t>, предполагающие </a:t>
            </a:r>
            <a:r>
              <a:rPr lang="ru-RU" dirty="0"/>
              <a:t>сопоставление учеником своего реального “Я” с образом “Я - идеальный </a:t>
            </a:r>
            <a:r>
              <a:rPr lang="ru-RU" dirty="0" err="1"/>
              <a:t>ученик”,осознанное</a:t>
            </a:r>
            <a:r>
              <a:rPr lang="ru-RU" dirty="0"/>
              <a:t> подчинение себя системе нормативных требований учебной деятельности и выработку внутренней готовности к их реализации.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839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2 этап. </a:t>
            </a:r>
            <a:r>
              <a:rPr lang="ru-RU" b="1" dirty="0"/>
              <a:t>Актуализация и фиксирование индивидуального затруднения в пробном учебном действии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89091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763000" cy="41910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altLang="ru-RU" dirty="0" smtClean="0"/>
              <a:t>На данном этапе организуется подготовка и мотивация учащихся к надлежащему самостоятельному выполнению пробного учебного действия, его осуществление и фиксация индивидуального затруднения.</a:t>
            </a:r>
          </a:p>
          <a:p>
            <a:pPr eaLnBrk="1" hangingPunct="1"/>
            <a:r>
              <a:rPr lang="ru-RU" altLang="ru-RU" dirty="0" smtClean="0"/>
              <a:t>Соответственно, данный этап предполагает:</a:t>
            </a:r>
          </a:p>
          <a:p>
            <a:pPr eaLnBrk="1" hangingPunct="1"/>
            <a:r>
              <a:rPr lang="ru-RU" altLang="ru-RU" dirty="0" smtClean="0"/>
              <a:t>1) актуализацию изученных способов действий, достаточных для построения нового знания, их обобщение и знаковую фиксацию;</a:t>
            </a:r>
            <a:br>
              <a:rPr lang="ru-RU" altLang="ru-RU" dirty="0" smtClean="0"/>
            </a:br>
            <a:r>
              <a:rPr lang="ru-RU" altLang="ru-RU" dirty="0" smtClean="0"/>
              <a:t>2) актуализацию соответствующих мыслительных операций и познавательных процессов;</a:t>
            </a:r>
            <a:br>
              <a:rPr lang="ru-RU" altLang="ru-RU" dirty="0" smtClean="0"/>
            </a:br>
            <a:r>
              <a:rPr lang="ru-RU" altLang="ru-RU" dirty="0" smtClean="0"/>
              <a:t>3) мотивацию к пробному учебному действию(“надо” - “могу” - “хочу”) и его самостоятельное осуществление;</a:t>
            </a:r>
            <a:br>
              <a:rPr lang="ru-RU" altLang="ru-RU" dirty="0" smtClean="0"/>
            </a:br>
            <a:r>
              <a:rPr lang="ru-RU" altLang="ru-RU" dirty="0" smtClean="0"/>
              <a:t>4) фиксацию индивидуальных затруднений в выполнении пробного учебного действия или его обосновании.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3 этап. </a:t>
            </a:r>
            <a:r>
              <a:rPr lang="ru-RU" b="1" dirty="0"/>
              <a:t>Выявление места и причины затруднения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90115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772400" cy="37338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altLang="ru-RU" dirty="0" smtClean="0"/>
              <a:t>На данном этапе учитель организует выявление учащимися места и причины затруднения. Для этого учащиеся должны:</a:t>
            </a:r>
          </a:p>
          <a:p>
            <a:pPr eaLnBrk="1" hangingPunct="1"/>
            <a:r>
              <a:rPr lang="ru-RU" altLang="ru-RU" dirty="0" smtClean="0"/>
              <a:t>1) восстановить выполненные операции и зафиксировать (вербально и </a:t>
            </a:r>
            <a:r>
              <a:rPr lang="ru-RU" altLang="ru-RU" dirty="0" err="1" smtClean="0"/>
              <a:t>знаково</a:t>
            </a:r>
            <a:r>
              <a:rPr lang="ru-RU" altLang="ru-RU" dirty="0" smtClean="0"/>
              <a:t>) место- </a:t>
            </a:r>
            <a:r>
              <a:rPr lang="ru-RU" altLang="ru-RU" dirty="0" err="1" smtClean="0"/>
              <a:t>шаг,операцию</a:t>
            </a:r>
            <a:r>
              <a:rPr lang="ru-RU" altLang="ru-RU" dirty="0" smtClean="0"/>
              <a:t>, где возникло затруднение;</a:t>
            </a:r>
          </a:p>
          <a:p>
            <a:pPr eaLnBrk="1" hangingPunct="1"/>
            <a:r>
              <a:rPr lang="ru-RU" altLang="ru-RU" dirty="0" smtClean="0"/>
              <a:t>2) соотнести свои действия с используемым способом действий (алгоритмом, понятием и т.д.) и на этой основе выявить и зафиксировать во внешней речи причину затруднения - те конкретные знания, умения или способности, которых недостает для решения исходной задачи и задач такого класса или типа вообще.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6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5157192"/>
            <a:ext cx="8153400" cy="990600"/>
          </a:xfrm>
        </p:spPr>
        <p:txBody>
          <a:bodyPr>
            <a:normAutofit fontScale="90000"/>
          </a:bodyPr>
          <a:lstStyle/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/>
              <a:t>В</a:t>
            </a:r>
            <a:r>
              <a:rPr lang="ru-RU" sz="3600" b="1" dirty="0" smtClean="0"/>
              <a:t>лияние реформы на образовательный процесс ….</a:t>
            </a:r>
            <a:br>
              <a:rPr lang="ru-RU" sz="3600" b="1" dirty="0" smtClean="0"/>
            </a:br>
            <a:r>
              <a:rPr lang="ru-RU" sz="3600" dirty="0" smtClean="0"/>
              <a:t>От стихийного формирования умений</a:t>
            </a:r>
            <a:br>
              <a:rPr lang="ru-RU" sz="3600" dirty="0" smtClean="0"/>
            </a:br>
            <a:r>
              <a:rPr lang="ru-RU" sz="3600" dirty="0" smtClean="0"/>
              <a:t> → </a:t>
            </a:r>
            <a:br>
              <a:rPr lang="ru-RU" sz="3600" dirty="0" smtClean="0"/>
            </a:br>
            <a:r>
              <a:rPr lang="ru-RU" sz="3600" dirty="0" smtClean="0"/>
              <a:t>К целенаправленному и планомерному формированию универсальных учебных действий  </a:t>
            </a:r>
            <a:br>
              <a:rPr lang="ru-RU" sz="3600" dirty="0" smtClean="0"/>
            </a:br>
            <a:r>
              <a:rPr lang="ru-RU" sz="3600" dirty="0"/>
              <a:t>→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 как следствие изменения парадигмы образования </a:t>
            </a:r>
            <a:br>
              <a:rPr lang="ru-RU" sz="3600" dirty="0" smtClean="0"/>
            </a:br>
            <a:r>
              <a:rPr lang="ru-RU" sz="3600" dirty="0" smtClean="0"/>
              <a:t>- Изменение целей обучения….</a:t>
            </a:r>
            <a:br>
              <a:rPr lang="ru-RU" sz="3600" dirty="0" smtClean="0"/>
            </a:br>
            <a:r>
              <a:rPr lang="ru-RU" sz="3600" dirty="0" smtClean="0"/>
              <a:t>- Модификация учебны</a:t>
            </a:r>
            <a:r>
              <a:rPr lang="ru-RU" dirty="0" smtClean="0"/>
              <a:t>х занятий…</a:t>
            </a:r>
            <a:endParaRPr lang="ru-RU" sz="4000" dirty="0" smtClean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9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4 этап. </a:t>
            </a:r>
            <a:r>
              <a:rPr lang="ru-RU" b="1" dirty="0"/>
              <a:t>Построение проекта выхода из </a:t>
            </a:r>
            <a:r>
              <a:rPr lang="ru-RU" b="1" dirty="0" smtClean="0"/>
              <a:t>затруднения (</a:t>
            </a:r>
            <a:r>
              <a:rPr lang="ru-RU" b="1" dirty="0"/>
              <a:t>цель и тема, способ, план, средство</a:t>
            </a:r>
            <a:r>
              <a:rPr lang="ru-RU" b="1" dirty="0" smtClean="0"/>
              <a:t>). Планирование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1139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7772400" cy="3733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dirty="0" smtClean="0"/>
              <a:t>На данном этапе учащиеся в коммуникативной форме обдумывают проект будущих учебных действий: ставят цель (целью всегда является устранение возникшего затруднения),согласовывают тему урока, выбирают </a:t>
            </a:r>
            <a:r>
              <a:rPr lang="ru-RU" altLang="ru-RU" dirty="0" err="1" smtClean="0"/>
              <a:t>способ,строят</a:t>
            </a:r>
            <a:r>
              <a:rPr lang="ru-RU" altLang="ru-RU" dirty="0" smtClean="0"/>
              <a:t> план достижения цели и определяют средства- алгоритмы, модели и т.д. Этим процессом руководит учитель: на первых порах с помощью подводящего диалога, затем – побуждающего, а затем и с помощью исследовательских методов.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56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5 этап. </a:t>
            </a:r>
            <a:r>
              <a:rPr lang="ru-RU" b="1" dirty="0"/>
              <a:t>Реализация построенного проекта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92163" name="Объект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733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mtClean="0"/>
              <a:t>На данном этапе осуществляется реализация построенного проекта: обсуждаются различные варианты, предложенные учащимися, и выбирается оптимальный вариант, который фиксируется в языке вербально и знаково. Построенный способ действий используется для решения исходной задачи,вызвавшей затруднение. В завершение уточняется общий характер нового знания и фиксируется преодоление возникшего ранее затруднения.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5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6 этап. </a:t>
            </a:r>
            <a:r>
              <a:rPr lang="ru-RU" b="1" dirty="0"/>
              <a:t>Первичное закрепление с проговариванием во внешней речи.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3187" name="Объект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733800"/>
          </a:xfrm>
        </p:spPr>
        <p:txBody>
          <a:bodyPr/>
          <a:lstStyle/>
          <a:p>
            <a:pPr eaLnBrk="1" hangingPunct="1"/>
            <a:r>
              <a:rPr lang="ru-RU" altLang="ru-RU" smtClean="0"/>
              <a:t>На данном этапе учащиеся в форме коммуникации (фронтально, в группах, в парах) решают типовые задания на новый способ действий с проговариванием алгоритма решения вслух.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7 этап. </a:t>
            </a:r>
            <a:r>
              <a:rPr lang="ru-RU" b="1" dirty="0"/>
              <a:t>Самостоятельная работа с самопроверкой по эталону.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4211" name="Объект 2"/>
          <p:cNvSpPr>
            <a:spLocks noGrp="1"/>
          </p:cNvSpPr>
          <p:nvPr>
            <p:ph idx="1"/>
          </p:nvPr>
        </p:nvSpPr>
        <p:spPr>
          <a:xfrm>
            <a:off x="762000" y="2133600"/>
            <a:ext cx="7772400" cy="3733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smtClean="0"/>
              <a:t>При проведении данного этапа используется индивидуальная форма работы: учащиеся самостоятельно выполняют задания нового типа и осуществляют их самопроверку, пошагово сравнивая с эталоном. В завершение организуется исполнительская рефлексия хода реализации построенного проекта учебных действий и контрольных процедур.</a:t>
            </a:r>
          </a:p>
          <a:p>
            <a:pPr eaLnBrk="1" hangingPunct="1"/>
            <a:r>
              <a:rPr lang="ru-RU" altLang="ru-RU" smtClean="0"/>
              <a:t>Эмоциональная направленность этапа состоит в организации, по возможности, для каждого ученика ситуации успеха, мотивирующей его к включению в дальнейшую познавательную деятельность.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8 этап. </a:t>
            </a:r>
            <a:r>
              <a:rPr lang="ru-RU" b="1" dirty="0"/>
              <a:t>Включение в систему знаний и повторение.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5235" name="Объект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3733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smtClean="0"/>
              <a:t>На данном этапе выявляются границы применимости нового знания и выполняются задания, в которых новый способ действий предусматривается как промежуточный шаг.</a:t>
            </a:r>
          </a:p>
          <a:p>
            <a:pPr eaLnBrk="1" hangingPunct="1"/>
            <a:r>
              <a:rPr lang="ru-RU" altLang="ru-RU" smtClean="0"/>
              <a:t>Организуя этот этап, учитель подбирает задания,в которых тренируется использование изученного ранее материала, имеющего методическую ценность для введения в последующем новых способов действий. Таким образом, происходит, с одной стороны, автоматизация умственных действий по изученным нормам, а с другой – подготовка к введению в будущем новых норм.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37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9 этап. </a:t>
            </a:r>
            <a:r>
              <a:rPr lang="ru-RU" b="1" dirty="0"/>
              <a:t>Рефлексия учебной деятельности на </a:t>
            </a:r>
            <a:r>
              <a:rPr lang="ru-RU" b="1" dirty="0" smtClean="0"/>
              <a:t>уроке (</a:t>
            </a:r>
            <a:r>
              <a:rPr lang="ru-RU" b="1" dirty="0"/>
              <a:t>итог</a:t>
            </a:r>
            <a:r>
              <a:rPr lang="ru-RU" b="1" dirty="0" smtClean="0"/>
              <a:t>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564904"/>
            <a:ext cx="8712968" cy="2880320"/>
          </a:xfrm>
        </p:spPr>
        <p:txBody>
          <a:bodyPr rtlCol="0">
            <a:noAutofit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На </a:t>
            </a:r>
            <a:r>
              <a:rPr lang="ru-RU" sz="2400" dirty="0"/>
              <a:t>данном этапе фиксируется новое содержание</a:t>
            </a:r>
            <a:r>
              <a:rPr lang="ru-RU" sz="2400" dirty="0" smtClean="0"/>
              <a:t>, изученное </a:t>
            </a:r>
            <a:r>
              <a:rPr lang="ru-RU" sz="2400" dirty="0"/>
              <a:t>на уроке, и организуется рефлексия и самооценка учениками собственной учебной деятельности. В завершение соотносятся ее цель и результаты, фиксируется степень их соответствия</a:t>
            </a:r>
            <a:r>
              <a:rPr lang="ru-RU" sz="2400" dirty="0" smtClean="0"/>
              <a:t>, и </a:t>
            </a:r>
            <a:r>
              <a:rPr lang="ru-RU" sz="2400" dirty="0"/>
              <a:t>намечаются дальнейшие цели деятельности.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/>
              <a:t> </a:t>
            </a:r>
            <a:endParaRPr lang="ru-RU" sz="2400" dirty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3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КРИТЕРИИ РЕЗУЛЬТАТИВНОСТИ УРОКА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04864"/>
            <a:ext cx="8712968" cy="4392488"/>
          </a:xfrm>
          <a:gradFill flip="none" rotWithShape="1">
            <a:gsLst>
              <a:gs pos="40000">
                <a:srgbClr val="FFEFD1">
                  <a:alpha val="5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Цели задаются с тенденцией передачи функции от учителя к ученику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Систематически обучаются школьники осуществлять рефлексивное  действие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Разнообразие форм, методов и приемов обучения, повышающих степень активности обучающих 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Обучение технологии диалога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Эффективное сочетание репродуктивной  и  проблемной форм  обучения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4653136"/>
          </a:xfrm>
          <a:gradFill flip="none" rotWithShape="1">
            <a:gsLst>
              <a:gs pos="52000">
                <a:srgbClr val="FFEFD1">
                  <a:alpha val="4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Четкие критерии самоконтроля и самооценки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Учитель добивается осмысления учебного материала всеми обучающимися, используя специальные приемы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Оценивается реальное продвижение каждого ученика, поощряются минимальные успехи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Учитель планирует коммуникативные задачи</a:t>
            </a:r>
          </a:p>
          <a:p>
            <a:pPr>
              <a:buFont typeface="Wingdings" charset="2"/>
              <a:buChar char="n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Учитель принимает и поощряет собственную позицию ученика, обучает корректной форме ее выражения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7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050" y="980728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Хорошо </a:t>
            </a:r>
            <a:r>
              <a:rPr lang="ru-RU" sz="2800" dirty="0"/>
              <a:t>известна формула получения результата обучения, которая  не нуждается в комментариях: </a:t>
            </a:r>
          </a:p>
        </p:txBody>
      </p:sp>
      <p:sp>
        <p:nvSpPr>
          <p:cNvPr id="4" name="Поле 5"/>
          <p:cNvSpPr txBox="1"/>
          <p:nvPr/>
        </p:nvSpPr>
        <p:spPr>
          <a:xfrm>
            <a:off x="152095" y="2924944"/>
            <a:ext cx="8829566" cy="2831720"/>
          </a:xfrm>
          <a:prstGeom prst="rect">
            <a:avLst/>
          </a:prstGeom>
          <a:solidFill>
            <a:srgbClr val="FFFF0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Arial"/>
                <a:ea typeface="Calibri"/>
                <a:cs typeface="Times New Roman"/>
              </a:rPr>
              <a:t>ФОРМУЛА РЕЗУЛЬТАТА</a:t>
            </a:r>
            <a:r>
              <a:rPr lang="ru-RU" sz="2400" b="1" dirty="0">
                <a:effectLst/>
                <a:latin typeface="Arial"/>
                <a:ea typeface="Calibri"/>
                <a:cs typeface="Times New Roman"/>
              </a:rPr>
              <a:t/>
            </a:r>
            <a:br>
              <a:rPr lang="ru-RU" sz="2400" b="1" dirty="0">
                <a:effectLst/>
                <a:latin typeface="Arial"/>
                <a:ea typeface="Calibri"/>
                <a:cs typeface="Times New Roman"/>
              </a:rPr>
            </a:br>
            <a:r>
              <a:rPr lang="ru-RU" sz="2400" b="1" dirty="0">
                <a:effectLst/>
                <a:latin typeface="Arial"/>
                <a:ea typeface="Calibri"/>
                <a:cs typeface="Times New Roman"/>
              </a:rPr>
              <a:t>ЦЕЛЬ (система целей) Х СОДЕРЖАНИЕ (предмет, формы, методы) = РЕЗУЛЬТАТ</a:t>
            </a:r>
            <a:br>
              <a:rPr lang="ru-RU" sz="2400" b="1" dirty="0">
                <a:effectLst/>
                <a:latin typeface="Arial"/>
                <a:ea typeface="Calibri"/>
                <a:cs typeface="Times New Roman"/>
              </a:rPr>
            </a:br>
            <a:r>
              <a:rPr lang="ru-RU" sz="2400" b="1" dirty="0">
                <a:effectLst/>
                <a:latin typeface="Arial"/>
                <a:ea typeface="Calibri"/>
                <a:cs typeface="Times New Roman"/>
              </a:rPr>
              <a:t>0 Х СОДЕРЖАНИЕ (предмет, формы, методы) = 0</a:t>
            </a:r>
            <a:br>
              <a:rPr lang="ru-RU" sz="2400" b="1" dirty="0">
                <a:effectLst/>
                <a:latin typeface="Arial"/>
                <a:ea typeface="Calibri"/>
                <a:cs typeface="Times New Roman"/>
              </a:rPr>
            </a:br>
            <a:r>
              <a:rPr lang="ru-RU" sz="2400" b="1" dirty="0">
                <a:effectLst/>
                <a:latin typeface="Arial"/>
                <a:ea typeface="Calibri"/>
                <a:cs typeface="Times New Roman"/>
              </a:rPr>
              <a:t>ЦЕЛЬ (система целей) Х 0 = 0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7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212976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Более простой способ конструирования урока.</a:t>
            </a:r>
            <a:br>
              <a:rPr lang="ru-RU" dirty="0" smtClean="0"/>
            </a:br>
            <a:r>
              <a:rPr lang="ru-RU" dirty="0" smtClean="0"/>
              <a:t>Этапы / элементы урока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3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04799"/>
            <a:ext cx="8891463" cy="1590675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Таксономия целей обучения Б. </a:t>
            </a:r>
            <a:r>
              <a:rPr lang="ru-RU" sz="4000" dirty="0" err="1" smtClean="0"/>
              <a:t>Блума</a:t>
            </a:r>
            <a:r>
              <a:rPr lang="ru-RU" sz="4000" dirty="0" smtClean="0"/>
              <a:t> (амер.)</a:t>
            </a:r>
            <a:br>
              <a:rPr lang="ru-RU" sz="40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(греч.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taxis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расположение, строй, порядок;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nomos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закон)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sp>
        <p:nvSpPr>
          <p:cNvPr id="5632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 flipV="1">
            <a:off x="539552" y="5473475"/>
            <a:ext cx="863600" cy="50482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flipV="1">
            <a:off x="1378829" y="4825775"/>
            <a:ext cx="720725" cy="647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 flipV="1">
            <a:off x="2099554" y="4076700"/>
            <a:ext cx="1824374" cy="74907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 flipV="1">
            <a:off x="3927823" y="2922418"/>
            <a:ext cx="1624076" cy="7246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flipV="1">
            <a:off x="5580112" y="2265364"/>
            <a:ext cx="2376264" cy="6476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45964" y="507523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знать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31950" y="4413250"/>
            <a:ext cx="1139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понимать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35597" y="3708400"/>
            <a:ext cx="1254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применять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15367" y="3277224"/>
            <a:ext cx="1657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анализировать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32040" y="2543176"/>
            <a:ext cx="161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синтезировать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937994" y="1884512"/>
            <a:ext cx="19541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>
                <a:latin typeface="Arial" charset="0"/>
              </a:rPr>
              <a:t>рефлексировать</a:t>
            </a:r>
            <a:endParaRPr lang="ru-RU" altLang="ru-RU" sz="1800" dirty="0">
              <a:latin typeface="Arial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3923928" y="3587075"/>
            <a:ext cx="0" cy="2391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971352" y="544512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547813" y="5732463"/>
            <a:ext cx="20880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err="1" smtClean="0">
                <a:latin typeface="Arial" charset="0"/>
              </a:rPr>
              <a:t>Фед.комп</a:t>
            </a:r>
            <a:r>
              <a:rPr lang="ru-RU" altLang="ru-RU" sz="1800" dirty="0" smtClean="0">
                <a:latin typeface="Arial" charset="0"/>
              </a:rPr>
              <a:t>. ГОС </a:t>
            </a:r>
            <a:endParaRPr lang="ru-RU" altLang="ru-RU" sz="1800" dirty="0">
              <a:latin typeface="Arial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7956376" y="2292351"/>
            <a:ext cx="0" cy="3729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220444" y="5214938"/>
            <a:ext cx="1435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Критическое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charset="0"/>
              </a:rPr>
              <a:t> мышление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1190625" y="6308725"/>
            <a:ext cx="1011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660232" y="6308725"/>
            <a:ext cx="12255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771775" y="6102170"/>
            <a:ext cx="3600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80716A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94147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>
                <a:latin typeface="Arial" charset="0"/>
              </a:rPr>
              <a:t>ФГОС, 2010-2013 </a:t>
            </a:r>
            <a:r>
              <a:rPr lang="ru-RU" altLang="ru-RU" sz="1800" dirty="0" err="1" smtClean="0">
                <a:latin typeface="Arial" charset="0"/>
              </a:rPr>
              <a:t>г.г</a:t>
            </a:r>
            <a:r>
              <a:rPr lang="ru-RU" altLang="ru-RU" sz="1800" dirty="0" smtClean="0">
                <a:latin typeface="Arial" charset="0"/>
              </a:rPr>
              <a:t>. </a:t>
            </a:r>
            <a:endParaRPr lang="ru-RU" altLang="ru-RU" sz="1800" dirty="0">
              <a:latin typeface="Arial" charset="0"/>
            </a:endParaRPr>
          </a:p>
        </p:txBody>
      </p:sp>
      <p:sp>
        <p:nvSpPr>
          <p:cNvPr id="40" name="Нижний колонтитул 39"/>
          <p:cNvSpPr>
            <a:spLocks noGrp="1"/>
          </p:cNvSpPr>
          <p:nvPr>
            <p:ph type="ftr" sz="quarter" idx="11"/>
          </p:nvPr>
        </p:nvSpPr>
        <p:spPr>
          <a:xfrm>
            <a:off x="2588890" y="6400800"/>
            <a:ext cx="3962400" cy="457200"/>
          </a:xfrm>
        </p:spPr>
        <p:txBody>
          <a:bodyPr/>
          <a:lstStyle/>
          <a:p>
            <a:r>
              <a:rPr lang="ru-RU" dirty="0" smtClean="0"/>
              <a:t>Ковалева С.Я., </a:t>
            </a:r>
            <a:r>
              <a:rPr lang="ru-RU" dirty="0" err="1" smtClean="0"/>
              <a:t>к.п.н</a:t>
            </a:r>
            <a:r>
              <a:rPr lang="ru-RU" dirty="0" smtClean="0"/>
              <a:t>., доц. ГБОУ ВПО АСОУ</a:t>
            </a:r>
            <a:endParaRPr lang="ru-RU" dirty="0"/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3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18" y="2132856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Целеполагание может быть многоуровневым: </a:t>
            </a:r>
            <a:endParaRPr lang="ru-RU" sz="2400" b="1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при </a:t>
            </a:r>
            <a:r>
              <a:rPr lang="ru-RU" sz="2400" dirty="0"/>
              <a:t>модульном обучении </a:t>
            </a:r>
            <a:r>
              <a:rPr lang="ru-RU" sz="2400" dirty="0" smtClean="0"/>
              <a:t>- комплексные </a:t>
            </a:r>
            <a:r>
              <a:rPr lang="ru-RU" sz="2400" dirty="0"/>
              <a:t>дидактические цели модуля и цели отдельного занятия,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при </a:t>
            </a:r>
            <a:r>
              <a:rPr lang="ru-RU" sz="2400" dirty="0"/>
              <a:t>традиционном подходе к планированию - цели в изучении темы и цели для каждого урока,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при </a:t>
            </a:r>
            <a:r>
              <a:rPr lang="ru-RU" sz="2400" dirty="0"/>
              <a:t>дроблении урока на учебные элементы - цели к уроку и к каждому этапу-элементу урока;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/>
              <a:t>при проектировании учебного процесса по технологии В.М. </a:t>
            </a:r>
            <a:r>
              <a:rPr lang="ru-RU" sz="2400" dirty="0" err="1"/>
              <a:t>Монахова</a:t>
            </a:r>
            <a:r>
              <a:rPr lang="ru-RU" sz="2400" dirty="0"/>
              <a:t> </a:t>
            </a:r>
            <a:r>
              <a:rPr lang="ru-RU" sz="2400" dirty="0" smtClean="0"/>
              <a:t>– к каждому уроку </a:t>
            </a:r>
            <a:r>
              <a:rPr lang="ru-RU" sz="2400" dirty="0" smtClean="0"/>
              <a:t>система </a:t>
            </a:r>
            <a:r>
              <a:rPr lang="ru-RU" sz="2400" dirty="0"/>
              <a:t>целей тематического модуля и </a:t>
            </a:r>
            <a:r>
              <a:rPr lang="ru-RU" sz="2400" dirty="0" err="1"/>
              <a:t>микроцелей</a:t>
            </a:r>
            <a:r>
              <a:rPr lang="ru-RU" sz="2400" dirty="0"/>
              <a:t> как его </a:t>
            </a:r>
            <a:r>
              <a:rPr lang="ru-RU" sz="2400" dirty="0" smtClean="0"/>
              <a:t>частей.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764704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Процесс целеполагания зависит от применяемой технологии и позиции учителя, так как  жестких норм для него нет. </a:t>
            </a:r>
            <a:r>
              <a:rPr lang="ru-RU" sz="2400" dirty="0"/>
              <a:t>Нет и единой позиции у методистов. 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Целеполагание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Традиционно, целеполагание для урока представляет из себя систему из </a:t>
            </a:r>
            <a:endParaRPr lang="ru-RU" dirty="0" smtClean="0"/>
          </a:p>
          <a:p>
            <a:r>
              <a:rPr lang="ru-RU" dirty="0" smtClean="0"/>
              <a:t>общей </a:t>
            </a:r>
            <a:r>
              <a:rPr lang="ru-RU" dirty="0"/>
              <a:t>цели и нескольких задач (по сути </a:t>
            </a:r>
            <a:r>
              <a:rPr lang="ru-RU" dirty="0" err="1"/>
              <a:t>микроцелей</a:t>
            </a:r>
            <a:r>
              <a:rPr lang="ru-RU" dirty="0"/>
              <a:t>) по ее реализации </a:t>
            </a:r>
            <a:endParaRPr lang="ru-RU" dirty="0" smtClean="0"/>
          </a:p>
          <a:p>
            <a:r>
              <a:rPr lang="ru-RU" sz="3600" b="1" dirty="0" smtClean="0"/>
              <a:t>или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триаду </a:t>
            </a:r>
            <a:r>
              <a:rPr lang="ru-RU" dirty="0"/>
              <a:t>более конкретных (для одного занятия) целей: образовательные связаны с изучаемыми вопросами содержания предмета, развивающие (или иногда их называют цели развития) и воспитательные – с развитием качеств личности обучаемых.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8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ФГОС ООО к современному уроку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Урок должен 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ыть направлен на ведущие целевые установки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/>
              <a:t>решать </a:t>
            </a:r>
            <a:r>
              <a:rPr lang="ru-RU" dirty="0" smtClean="0"/>
              <a:t>комплексно конкретные задачи: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Развития  ……………………….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УУД</a:t>
            </a:r>
          </a:p>
          <a:p>
            <a:r>
              <a:rPr lang="ru-RU" dirty="0" smtClean="0"/>
              <a:t>Воспитания ………………….. личностные УУД</a:t>
            </a:r>
          </a:p>
          <a:p>
            <a:r>
              <a:rPr lang="ru-RU" dirty="0" smtClean="0"/>
              <a:t>Образования ………………….предметные УУД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Рекомендуем разделять цели педагогические и методические и образовательные цели для учащихся.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То есть целеполагание к занятию желательно составлять двух уровневое.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640960" cy="4690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Как формулировались цели ранее? - Из предложенного списка ниже в зависимости от занятия выбираем то, что нужно…..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423097"/>
              </p:ext>
            </p:extLst>
          </p:nvPr>
        </p:nvGraphicFramePr>
        <p:xfrm>
          <a:off x="0" y="1556792"/>
          <a:ext cx="9144000" cy="4937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14447"/>
                <a:gridCol w="8229553"/>
              </a:tblGrid>
              <a:tr h="59053">
                <a:tc rowSpan="17">
                  <a:txBody>
                    <a:bodyPr/>
                    <a:lstStyle/>
                    <a:p>
                      <a:pPr marL="71755" marR="71755" algn="r">
                        <a:spcAft>
                          <a:spcPts val="0"/>
                        </a:spcAft>
                      </a:pPr>
                      <a:r>
                        <a:rPr lang="ru-RU" sz="1800" spc="1580" dirty="0">
                          <a:effectLst/>
                        </a:rPr>
                        <a:t>   Цели урока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 vert="vert27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Образовательная</a:t>
                      </a:r>
                      <a:r>
                        <a:rPr lang="ru-RU" sz="1800" dirty="0" smtClean="0">
                          <a:effectLst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сформировать представления о . . 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раскрыть </a:t>
                      </a:r>
                      <a:r>
                        <a:rPr lang="ru-RU" sz="1800" dirty="0">
                          <a:effectLst/>
                        </a:rPr>
                        <a:t>содержание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раскрыть физический смысл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24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сформировать умения и навыки решения графических задач по </a:t>
                      </a:r>
                      <a:r>
                        <a:rPr lang="ru-RU" sz="1800" dirty="0" smtClean="0">
                          <a:effectLst/>
                        </a:rPr>
                        <a:t>теме</a:t>
                      </a:r>
                      <a:endParaRPr lang="ru-RU" sz="1800" i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ввести понятия 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познакомить с современной трактовкой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раскрыть физические принципы действия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выяснить проблемы, связанные с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познакомить учащихся с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установить зависимость между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выделить главные и существенные признаки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обобщить и систематизировать знания учащихся 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научить применять знания при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углубить и расширить представления учащихся о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повторить и закрепить знания учащихся о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выяснить уровень усвоения учебного материала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проконтролировать и оценить знания, умения и навыки учащихся по теме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</a:tbl>
          </a:graphicData>
        </a:graphic>
      </p:graphicFrame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40" y="0"/>
            <a:ext cx="91440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Требования ФГОС ООО к современному уроку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476672"/>
            <a:ext cx="7772400" cy="4690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Как формулировать цели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054686"/>
              </p:ext>
            </p:extLst>
          </p:nvPr>
        </p:nvGraphicFramePr>
        <p:xfrm>
          <a:off x="24791" y="1052736"/>
          <a:ext cx="9144000" cy="475923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14447"/>
                <a:gridCol w="8229553"/>
              </a:tblGrid>
              <a:tr h="370114">
                <a:tc rowSpan="9">
                  <a:txBody>
                    <a:bodyPr/>
                    <a:lstStyle/>
                    <a:p>
                      <a:pPr marL="71755" marR="71755" algn="r">
                        <a:spcAft>
                          <a:spcPts val="0"/>
                        </a:spcAft>
                      </a:pPr>
                      <a:r>
                        <a:rPr lang="ru-RU" sz="1800" spc="1580" dirty="0">
                          <a:effectLst/>
                        </a:rPr>
                        <a:t>   Цели урока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 vert="vert27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FF"/>
                          </a:solidFill>
                          <a:effectLst/>
                        </a:rPr>
                        <a:t>Воспитательная</a:t>
                      </a:r>
                      <a:r>
                        <a:rPr lang="ru-RU" sz="1800" b="1" dirty="0" smtClean="0">
                          <a:solidFill>
                            <a:srgbClr val="FFFFFF"/>
                          </a:solidFill>
                          <a:effectLst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24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формирование и развитие нравственных, патриотических, эстетических качеств личности;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формирование и развитие интереса к познанию законов природы и их применению;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воспитание </a:t>
                      </a:r>
                      <a:r>
                        <a:rPr lang="ru-RU" sz="1800" dirty="0">
                          <a:effectLst/>
                        </a:rPr>
                        <a:t>культуры общения, культуры умственного труда; воспитание внимательности, ответственности, организованности в учебном труде.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24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FF"/>
                          </a:solidFill>
                          <a:effectLst/>
                        </a:rPr>
                        <a:t>Развивающая: </a:t>
                      </a:r>
                      <a:endParaRPr lang="ru-RU" sz="1800" dirty="0" smtClean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55517" marR="55517" marT="0" marB="0">
                    <a:solidFill>
                      <a:srgbClr val="C00000"/>
                    </a:solidFill>
                  </a:tcPr>
                </a:tc>
              </a:tr>
              <a:tr h="24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формирование и развитие навыков самостоятельной работы с графиками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формирование </a:t>
                      </a:r>
                      <a:r>
                        <a:rPr lang="ru-RU" sz="1800" dirty="0">
                          <a:effectLst/>
                        </a:rPr>
                        <a:t>и развитие навыков критического мышления, логического мышления, абстрактного мышления;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формирование и развитие навыков самоконтроля и самооценки;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формирование и развитие навыков работы в команде;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24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формирование и развитие умения высказывать собственные суждения и аргументировать свою точку зрения;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развитие памяти, речи, волевых усилий;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  <a:tr h="123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формирование и развитие навыков решения задач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517" marR="55517" marT="0" marB="0"/>
                </a:tc>
              </a:tr>
            </a:tbl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Требования ФГОС ООО к современному </a:t>
            </a:r>
            <a:r>
              <a:rPr lang="ru-RU" dirty="0" smtClean="0"/>
              <a:t>уроку – стимуляция деятельности учащихся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496944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 smtClean="0"/>
              <a:t>При формулировке целей нового урока желательно использовать глаголы: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Анализировать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Высказывать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Формулировать определения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Демонстрировать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Использовать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Понимать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Оценивать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Объяснять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Предсказывать последствия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Создавать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Предыдущие слайды нужно переформулировать!!!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4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71750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О</a:t>
            </a:r>
            <a:r>
              <a:rPr lang="ru-RU" b="1" dirty="0" err="1" smtClean="0"/>
              <a:t>ргмомент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Рабочий и психологический настрой</a:t>
            </a:r>
          </a:p>
          <a:p>
            <a:r>
              <a:rPr lang="ru-RU" dirty="0" smtClean="0"/>
              <a:t>Целевая </a:t>
            </a:r>
            <a:r>
              <a:rPr lang="ru-RU" dirty="0" smtClean="0"/>
              <a:t>установка на учебную деятельность </a:t>
            </a:r>
            <a:r>
              <a:rPr lang="ru-RU" dirty="0" smtClean="0">
                <a:solidFill>
                  <a:srgbClr val="FF0000"/>
                </a:solidFill>
              </a:rPr>
              <a:t>(и это цели не те, которые стоят перед  педагогом; см. слайды выше …)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Привлечение активного внимания к теме урока</a:t>
            </a:r>
          </a:p>
          <a:p>
            <a:r>
              <a:rPr lang="ru-RU" dirty="0" smtClean="0"/>
              <a:t>И </a:t>
            </a:r>
            <a:r>
              <a:rPr lang="ru-RU" dirty="0" smtClean="0"/>
              <a:t>т.д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! </a:t>
            </a:r>
            <a:r>
              <a:rPr lang="ru-RU" dirty="0" smtClean="0"/>
              <a:t>Раздача тетрадей, отмечание отсутствующих, выяснение кто и почему опоздал являются важными организационными моментами в деятельности учителя. Учебное время на уроке обучающегося – учеба, т.е. учебная деятельность, деятельность по присвоению и овладению знаниями и умениями</a:t>
            </a:r>
            <a:r>
              <a:rPr lang="ru-RU" b="1" dirty="0" smtClean="0">
                <a:solidFill>
                  <a:srgbClr val="FF0000"/>
                </a:solidFill>
              </a:rPr>
              <a:t>…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1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д/з: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Обучающий характер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(нужно организовать обучающую деятельность ученика)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Составить план ответа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рецензию на ответ ученика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схему, формулу, таблицу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Взаимоконтроль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2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b="1" dirty="0" smtClean="0"/>
              <a:t>Актуализация опорных знаний</a:t>
            </a:r>
          </a:p>
          <a:p>
            <a:pPr marL="0" indent="0">
              <a:buNone/>
            </a:pPr>
            <a:r>
              <a:rPr lang="ru-RU" dirty="0" smtClean="0"/>
              <a:t>(форма любая, но наиболее эффективная для активной деятельности всех школьников на конкретном уроке)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b="1" dirty="0" smtClean="0"/>
              <a:t>Формирование ЗУ:</a:t>
            </a:r>
          </a:p>
          <a:p>
            <a:r>
              <a:rPr lang="ru-RU" dirty="0" smtClean="0"/>
              <a:t>Навык и умение связаны между </a:t>
            </a:r>
            <a:r>
              <a:rPr lang="ru-RU" dirty="0" smtClean="0"/>
              <a:t>собой. Навык  </a:t>
            </a:r>
            <a:r>
              <a:rPr lang="ru-RU" dirty="0" smtClean="0"/>
              <a:t>– это умение, доведённое до автоматизма! Но это не у всех, и не всегда. Поэтому мы теперь говорим 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знаниях и умениях</a:t>
            </a:r>
            <a:r>
              <a:rPr lang="ru-RU" dirty="0" smtClean="0"/>
              <a:t>.</a:t>
            </a:r>
          </a:p>
          <a:p>
            <a:r>
              <a:rPr lang="ru-RU" dirty="0"/>
              <a:t>Главное, существенное повторять на уроке 3-7 раз, в разной форме, на разных этапах</a:t>
            </a:r>
          </a:p>
          <a:p>
            <a:r>
              <a:rPr lang="ru-RU" dirty="0"/>
              <a:t>Смена видов деятельности от 4 до 9 раз за урок (каждые 5-10 минут</a:t>
            </a:r>
            <a:r>
              <a:rPr lang="ru-RU" dirty="0" smtClean="0"/>
              <a:t>!) в зависимости от уровня подготовленности класса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69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урока,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Формулирование заданий:</a:t>
            </a:r>
          </a:p>
          <a:p>
            <a:r>
              <a:rPr lang="ru-RU" dirty="0" smtClean="0"/>
              <a:t>Проанализируйте</a:t>
            </a:r>
          </a:p>
          <a:p>
            <a:r>
              <a:rPr lang="ru-RU" dirty="0" smtClean="0"/>
              <a:t>Допишите</a:t>
            </a:r>
          </a:p>
          <a:p>
            <a:r>
              <a:rPr lang="ru-RU" dirty="0" smtClean="0"/>
              <a:t>Объясните</a:t>
            </a:r>
          </a:p>
          <a:p>
            <a:r>
              <a:rPr lang="ru-RU" dirty="0" smtClean="0"/>
              <a:t>Сравните</a:t>
            </a:r>
          </a:p>
          <a:p>
            <a:r>
              <a:rPr lang="ru-RU" dirty="0" smtClean="0"/>
              <a:t>Обобщите</a:t>
            </a:r>
          </a:p>
          <a:p>
            <a:r>
              <a:rPr lang="ru-RU" dirty="0" smtClean="0"/>
              <a:t>Выберите решение</a:t>
            </a:r>
          </a:p>
          <a:p>
            <a:r>
              <a:rPr lang="ru-RU" dirty="0" smtClean="0"/>
              <a:t>Оцените</a:t>
            </a:r>
          </a:p>
          <a:p>
            <a:r>
              <a:rPr lang="ru-RU" dirty="0" smtClean="0"/>
              <a:t>Проиллюстрируйте </a:t>
            </a:r>
          </a:p>
          <a:p>
            <a:r>
              <a:rPr lang="ru-RU" dirty="0" smtClean="0"/>
              <a:t>И т.д. 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46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14" y="5287"/>
            <a:ext cx="8964488" cy="65293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Требования ФГОС ООО к современному уроку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altLang="ru-RU" sz="2800" dirty="0" err="1">
                <a:latin typeface="Arial" charset="0"/>
              </a:rPr>
              <a:t>Фед.комп</a:t>
            </a:r>
            <a:r>
              <a:rPr lang="ru-RU" altLang="ru-RU" sz="2800" dirty="0">
                <a:latin typeface="Arial" charset="0"/>
              </a:rPr>
              <a:t>. </a:t>
            </a:r>
            <a:r>
              <a:rPr lang="ru-RU" altLang="ru-RU" sz="2800" dirty="0" smtClean="0">
                <a:latin typeface="Arial" charset="0"/>
              </a:rPr>
              <a:t>ГОС </a:t>
            </a:r>
            <a:r>
              <a:rPr lang="ru-RU" dirty="0" smtClean="0"/>
              <a:t> : ∑ ЗУН</a:t>
            </a:r>
          </a:p>
          <a:p>
            <a:pPr marL="0" indent="0" algn="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ФГОС</a:t>
            </a:r>
            <a:r>
              <a:rPr lang="ru-RU" sz="3200" dirty="0" smtClean="0"/>
              <a:t> </a:t>
            </a:r>
            <a:r>
              <a:rPr lang="ru-RU" dirty="0" smtClean="0"/>
              <a:t>: ∑ ЗУ + УУД</a:t>
            </a:r>
            <a:r>
              <a:rPr lang="ru-RU" sz="2000" dirty="0" smtClean="0"/>
              <a:t>(</a:t>
            </a:r>
            <a:r>
              <a:rPr lang="ru-RU" sz="2000" dirty="0" err="1" smtClean="0"/>
              <a:t>метапредметные</a:t>
            </a:r>
            <a:r>
              <a:rPr lang="ru-RU" sz="2000" dirty="0" smtClean="0"/>
              <a:t>)</a:t>
            </a:r>
            <a:r>
              <a:rPr lang="ru-RU" dirty="0" smtClean="0"/>
              <a:t>+УУД</a:t>
            </a:r>
            <a:r>
              <a:rPr lang="ru-RU" sz="2000" dirty="0" smtClean="0"/>
              <a:t>(личностные      образовательные </a:t>
            </a:r>
          </a:p>
          <a:p>
            <a:pPr marL="0" indent="0" algn="r">
              <a:buNone/>
            </a:pPr>
            <a:r>
              <a:rPr lang="ru-RU" sz="2000" dirty="0" smtClean="0"/>
              <a:t>результаты)</a:t>
            </a:r>
          </a:p>
          <a:p>
            <a:pPr marL="0" indent="0">
              <a:buNone/>
            </a:pPr>
            <a:r>
              <a:rPr lang="ru-RU" dirty="0" smtClean="0"/>
              <a:t>Цель              Содержание                     Результат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формы                методы               средства</a:t>
            </a:r>
          </a:p>
          <a:p>
            <a:pPr marL="0" indent="0">
              <a:buNone/>
            </a:pPr>
            <a:r>
              <a:rPr lang="ru-RU" sz="2000" dirty="0" smtClean="0"/>
              <a:t>(в каких условиях?)                 (как?)                            (с помощью чего?)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средства педагогической коммуникации</a:t>
            </a:r>
          </a:p>
          <a:p>
            <a:pPr marL="0" indent="0">
              <a:buNone/>
            </a:pPr>
            <a:endParaRPr lang="ru-RU" sz="2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47664" y="357301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04048" y="357301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547664" y="3789040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07904" y="378904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16016" y="3789040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Выгнутая влево стрелка 14"/>
          <p:cNvSpPr/>
          <p:nvPr/>
        </p:nvSpPr>
        <p:spPr>
          <a:xfrm>
            <a:off x="539552" y="6021288"/>
            <a:ext cx="576064" cy="50405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8028384" y="6021288"/>
            <a:ext cx="587504" cy="5040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99792" y="6296744"/>
            <a:ext cx="3962400" cy="457200"/>
          </a:xfrm>
        </p:spPr>
        <p:txBody>
          <a:bodyPr/>
          <a:lstStyle/>
          <a:p>
            <a:r>
              <a:rPr lang="ru-RU" dirty="0" smtClean="0"/>
              <a:t>Ковалева С.Я., </a:t>
            </a:r>
            <a:r>
              <a:rPr lang="ru-RU" dirty="0" err="1" smtClean="0"/>
              <a:t>к.п.н</a:t>
            </a:r>
            <a:r>
              <a:rPr lang="ru-RU" dirty="0" smtClean="0"/>
              <a:t>., доц. ГБОУ ВПО АСОУ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8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урока, средства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ТАВСО </a:t>
            </a:r>
            <a:r>
              <a:rPr lang="ru-RU" dirty="0" smtClean="0"/>
              <a:t>надо применять        </a:t>
            </a:r>
            <a:r>
              <a:rPr lang="ru-RU" dirty="0" smtClean="0">
                <a:solidFill>
                  <a:srgbClr val="FF0000"/>
                </a:solidFill>
              </a:rPr>
              <a:t>НЕ ради          </a:t>
            </a:r>
            <a:r>
              <a:rPr lang="ru-RU" dirty="0" smtClean="0">
                <a:solidFill>
                  <a:srgbClr val="FF0000"/>
                </a:solidFill>
              </a:rPr>
              <a:t>ТАВСО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 – технические</a:t>
            </a:r>
          </a:p>
          <a:p>
            <a:pPr marL="0" indent="0">
              <a:buNone/>
            </a:pPr>
            <a:r>
              <a:rPr lang="ru-RU" dirty="0" smtClean="0"/>
              <a:t>А – аудио</a:t>
            </a:r>
          </a:p>
          <a:p>
            <a:pPr marL="0" indent="0">
              <a:buNone/>
            </a:pPr>
            <a:r>
              <a:rPr lang="ru-RU" dirty="0" smtClean="0"/>
              <a:t>В – видео</a:t>
            </a:r>
          </a:p>
          <a:p>
            <a:pPr marL="0" indent="0">
              <a:buNone/>
            </a:pPr>
            <a:r>
              <a:rPr lang="ru-RU" dirty="0" smtClean="0"/>
              <a:t>С – средства</a:t>
            </a:r>
          </a:p>
          <a:p>
            <a:pPr marL="0" indent="0">
              <a:buNone/>
            </a:pPr>
            <a:r>
              <a:rPr lang="ru-RU" dirty="0" smtClean="0"/>
              <a:t>О - обучения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7380312" y="1843886"/>
            <a:ext cx="648072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308304" y="1865947"/>
            <a:ext cx="79208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Первичное закрепление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Формирование ЗУ, применение в простой ситуации</a:t>
            </a:r>
          </a:p>
          <a:p>
            <a:r>
              <a:rPr lang="ru-RU" dirty="0" smtClean="0"/>
              <a:t>К доске вызываем среднего ученика</a:t>
            </a:r>
          </a:p>
          <a:p>
            <a:r>
              <a:rPr lang="ru-RU" dirty="0" smtClean="0"/>
              <a:t>Если фронтальная работа- вызываем любого ученика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применение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 образцу</a:t>
            </a:r>
          </a:p>
          <a:p>
            <a:r>
              <a:rPr lang="ru-RU" dirty="0" smtClean="0"/>
              <a:t>Вариативное</a:t>
            </a:r>
          </a:p>
          <a:p>
            <a:r>
              <a:rPr lang="ru-RU" dirty="0" smtClean="0"/>
              <a:t>Творческое применение (в новых условиях под контролем учителя)</a:t>
            </a:r>
          </a:p>
          <a:p>
            <a:r>
              <a:rPr lang="ru-RU" dirty="0" smtClean="0"/>
              <a:t>Самостоятельная работа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Подача домашнего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Обязательно до звонка (!) – перемену учитель не имеет права забирать у учащихся…</a:t>
            </a:r>
          </a:p>
          <a:p>
            <a:r>
              <a:rPr lang="ru-RU" dirty="0" smtClean="0"/>
              <a:t>Что и как делать дома должно быть ясно всем сразу после окончания урока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0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Оценить деятельность учащихся</a:t>
            </a:r>
          </a:p>
          <a:p>
            <a:r>
              <a:rPr lang="ru-RU" dirty="0" smtClean="0"/>
              <a:t>Рефлексия должна быть эффективной. Она должна влиять на самооценку и стимулировать к совершенствованию знаний</a:t>
            </a:r>
          </a:p>
          <a:p>
            <a:r>
              <a:rPr lang="ru-RU" dirty="0" smtClean="0"/>
              <a:t>Это не может быть на уровне хорошо-плохо или нравится –не нравится…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8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2756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Сравним: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43806" y="476672"/>
            <a:ext cx="3733800" cy="43698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Традиционный урок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076056" y="188640"/>
            <a:ext cx="3733800" cy="762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по ФГОС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3903" y="837828"/>
            <a:ext cx="3733800" cy="388620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Оргмомент</a:t>
            </a:r>
            <a:r>
              <a:rPr lang="ru-RU" dirty="0" smtClean="0"/>
              <a:t>, объявление темы урока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Актуализация опорных знаний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Формирование ЗУН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Первичное закрепление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Подача д/з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Итог урока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4"/>
          </p:nvPr>
        </p:nvSpPr>
        <p:spPr>
          <a:xfrm>
            <a:off x="4788654" y="837828"/>
            <a:ext cx="4032448" cy="3886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800" dirty="0" err="1" smtClean="0"/>
              <a:t>Оргмомент</a:t>
            </a:r>
            <a:endParaRPr lang="ru-RU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1800" i="1" dirty="0" smtClean="0"/>
              <a:t>Создание проблемной ситуации учителем и формирование проблемы учащимися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Актуализация опорных знаний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i="1" dirty="0" smtClean="0"/>
              <a:t>Поиск решения проблемы учениками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i="1" dirty="0" smtClean="0"/>
              <a:t>Выражение и представление учениками решения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i="1" dirty="0" smtClean="0"/>
              <a:t>Применение знаний учениками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Подача д/з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Итог урока, </a:t>
            </a:r>
            <a:r>
              <a:rPr lang="ru-RU" sz="1800" i="1" dirty="0" smtClean="0"/>
              <a:t>рефлексия</a:t>
            </a:r>
            <a:endParaRPr lang="ru-RU" sz="1800" i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176690" y="1052736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12590" y="1268760"/>
            <a:ext cx="504056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015325" y="2014403"/>
            <a:ext cx="72008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636526" y="2780928"/>
            <a:ext cx="1152128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707904" y="2564904"/>
            <a:ext cx="1008112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683572" y="4005064"/>
            <a:ext cx="2016224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627784" y="4437112"/>
            <a:ext cx="2160240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635896" y="3429000"/>
            <a:ext cx="1081589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урока можно определить: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 дидактической цели</a:t>
            </a:r>
          </a:p>
          <a:p>
            <a:r>
              <a:rPr lang="ru-RU" dirty="0" smtClean="0"/>
              <a:t>По количеству времени, отводимому на основные этапы урока</a:t>
            </a:r>
          </a:p>
          <a:p>
            <a:r>
              <a:rPr lang="ru-RU" dirty="0" smtClean="0"/>
              <a:t>1,2,7,8 – вспомогательные этапы урока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(могут быть или не быть)</a:t>
            </a:r>
          </a:p>
          <a:p>
            <a:r>
              <a:rPr lang="ru-RU" dirty="0" smtClean="0"/>
              <a:t>3,4,5,6 – основные этапы урока</a:t>
            </a:r>
          </a:p>
          <a:p>
            <a:r>
              <a:rPr lang="ru-RU" dirty="0" smtClean="0"/>
              <a:t>Этапы остаются – наполнение этапов изменяется! Другие виды деятельности должны быть у учителя и учащихся!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8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Психологические исследования показали: есть карта активности на уроке и приоритетных областей опроса у учителя. Лучше создавать четкую систему….</a:t>
            </a:r>
            <a:endParaRPr lang="ru-RU" sz="32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26477945"/>
              </p:ext>
            </p:extLst>
          </p:nvPr>
        </p:nvGraphicFramePr>
        <p:xfrm>
          <a:off x="1691680" y="1628800"/>
          <a:ext cx="4762872" cy="4693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624"/>
                <a:gridCol w="1587624"/>
                <a:gridCol w="1587624"/>
              </a:tblGrid>
              <a:tr h="7008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7008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.</a:t>
                      </a:r>
                      <a:endParaRPr lang="ru-RU" sz="4800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70084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…</a:t>
                      </a:r>
                      <a:endParaRPr lang="ru-RU" sz="4800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/>
                        <a:t>..</a:t>
                      </a: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/>
                        <a:t>…</a:t>
                      </a:r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7008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/>
                        <a:t>.</a:t>
                      </a:r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..</a:t>
                      </a:r>
                      <a:endParaRPr lang="ru-RU" sz="4800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/>
                        <a:t>.</a:t>
                      </a:r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7008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/>
                        <a:t>.</a:t>
                      </a:r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7008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>
            <a:off x="6660232" y="1412776"/>
            <a:ext cx="144016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483768" y="602128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55696" y="140245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парты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83768" y="63000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ряды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4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7772400" cy="65293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Статистика: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2492896"/>
            <a:ext cx="7772400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Интерес к предмету формируется </a:t>
            </a:r>
          </a:p>
          <a:p>
            <a:pPr marL="0" indent="0" algn="ctr">
              <a:buNone/>
            </a:pPr>
            <a:r>
              <a:rPr lang="ru-RU" dirty="0" smtClean="0"/>
              <a:t>на 88% от интереса к личности учителя.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69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общения учителя влияет на восприятие предмета и всего действа на занятии. </a:t>
            </a:r>
            <a:br>
              <a:rPr lang="ru-RU" dirty="0" smtClean="0"/>
            </a:br>
            <a:r>
              <a:rPr lang="ru-RU" dirty="0" smtClean="0"/>
              <a:t>Подумайте, кто Вы в этом действе: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3568" y="2492896"/>
            <a:ext cx="8003232" cy="36724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Китайская стена (непреодолимая, неприступная)</a:t>
            </a:r>
          </a:p>
          <a:p>
            <a:r>
              <a:rPr lang="ru-RU" dirty="0"/>
              <a:t>Монблан </a:t>
            </a:r>
            <a:r>
              <a:rPr lang="ru-RU" dirty="0" smtClean="0"/>
              <a:t>гора(недостижимая высота)</a:t>
            </a:r>
          </a:p>
          <a:p>
            <a:r>
              <a:rPr lang="ru-RU" dirty="0" smtClean="0"/>
              <a:t>Тетерев (глухарь – поет сам для себя, никого не слыша)</a:t>
            </a:r>
          </a:p>
          <a:p>
            <a:r>
              <a:rPr lang="ru-RU" dirty="0"/>
              <a:t>Л</a:t>
            </a:r>
            <a:r>
              <a:rPr lang="ru-RU" dirty="0" smtClean="0"/>
              <a:t>окатор (избирательное отношение к ученикам)</a:t>
            </a:r>
          </a:p>
          <a:p>
            <a:r>
              <a:rPr lang="ru-RU" dirty="0" smtClean="0"/>
              <a:t>Союз (-ник) (сотрудничество, сотворчество, согласованность)</a:t>
            </a:r>
          </a:p>
          <a:p>
            <a:r>
              <a:rPr lang="ru-RU" dirty="0" smtClean="0"/>
              <a:t>Гамлет (быть или не быть? - вечное сомнение и нерешительность…)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Выбор за Вами…..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0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 учебных занятиях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Традиционная типология учебных занятий имеет историко-педагогическое обоснование (учебные занятия назывались по мере возникновения их конкретных вариантов).</a:t>
            </a:r>
          </a:p>
          <a:p>
            <a:pPr marL="0" indent="0">
              <a:buNone/>
            </a:pPr>
            <a:r>
              <a:rPr lang="ru-RU" dirty="0"/>
              <a:t>В традиционной типологии учебных занятий обычно выделяются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урок,</a:t>
            </a:r>
          </a:p>
          <a:p>
            <a:r>
              <a:rPr lang="ru-RU" dirty="0"/>
              <a:t>лекция,</a:t>
            </a:r>
          </a:p>
          <a:p>
            <a:r>
              <a:rPr lang="ru-RU" dirty="0"/>
              <a:t>семинар,</a:t>
            </a:r>
          </a:p>
          <a:p>
            <a:r>
              <a:rPr lang="ru-RU" dirty="0"/>
              <a:t>экскурсия,</a:t>
            </a:r>
          </a:p>
          <a:p>
            <a:r>
              <a:rPr lang="ru-RU" dirty="0"/>
              <a:t>лабораторная работа,</a:t>
            </a:r>
          </a:p>
          <a:p>
            <a:r>
              <a:rPr lang="ru-RU" dirty="0"/>
              <a:t>контрольная работа (экзамен, коллоквиум, зачёт…),</a:t>
            </a:r>
          </a:p>
          <a:p>
            <a:r>
              <a:rPr lang="ru-RU" dirty="0"/>
              <a:t>конференция,</a:t>
            </a:r>
          </a:p>
          <a:p>
            <a:r>
              <a:rPr lang="ru-RU" dirty="0"/>
              <a:t>др. виды учебных занятий.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22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4797152"/>
            <a:ext cx="7772400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типологии учебных занятий и уроков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49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основу выделения того или иного вида </a:t>
            </a:r>
            <a:r>
              <a:rPr lang="ru-RU" dirty="0" smtClean="0"/>
              <a:t>учебных занятий могут быть положены </a:t>
            </a:r>
          </a:p>
          <a:p>
            <a:pPr marL="0" indent="0">
              <a:buNone/>
            </a:pPr>
            <a:r>
              <a:rPr lang="ru-RU" b="1" dirty="0" smtClean="0"/>
              <a:t>частные </a:t>
            </a:r>
            <a:r>
              <a:rPr lang="ru-RU" b="1" dirty="0"/>
              <a:t>(отдельные) признаки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дидактические цели, </a:t>
            </a: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состав обучающихся, </a:t>
            </a: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место проведения, </a:t>
            </a: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продолжительность, </a:t>
            </a: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содержание деятельности преподавателя и учащихся, </a:t>
            </a:r>
            <a:endParaRPr lang="ru-RU" dirty="0" smtClean="0"/>
          </a:p>
          <a:p>
            <a:r>
              <a:rPr lang="ru-RU" dirty="0" smtClean="0"/>
              <a:t>либо </a:t>
            </a:r>
            <a:r>
              <a:rPr lang="ru-RU" dirty="0"/>
              <a:t>учебные средства.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004048" y="6309320"/>
            <a:ext cx="3962400" cy="457200"/>
          </a:xfrm>
        </p:spPr>
        <p:txBody>
          <a:bodyPr/>
          <a:lstStyle/>
          <a:p>
            <a:r>
              <a:rPr lang="ru-RU" dirty="0" smtClean="0"/>
              <a:t>Ковалева С.Я., </a:t>
            </a:r>
            <a:r>
              <a:rPr lang="ru-RU" dirty="0" err="1" smtClean="0"/>
              <a:t>к.п.н</a:t>
            </a:r>
            <a:r>
              <a:rPr lang="ru-RU" dirty="0" smtClean="0"/>
              <a:t>., доц. ГБОУ ВПО АСОУ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5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211" y="332656"/>
            <a:ext cx="77724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типологии учебных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496944" cy="1944216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Отсутствие единства в исходных основаниях приводит к </a:t>
            </a:r>
            <a:r>
              <a:rPr lang="ru-RU" sz="2400" b="1" dirty="0">
                <a:solidFill>
                  <a:srgbClr val="C00000"/>
                </a:solidFill>
              </a:rPr>
              <a:t>многообразию номенклатур учебных занятий у разных авторов</a:t>
            </a:r>
            <a:r>
              <a:rPr lang="ru-RU" sz="2400" dirty="0"/>
              <a:t>, поэтому такая типология имеет ограничения при объяснении имеющихся и проектировании новых явлений, связанных с обучением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501007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Эмпирическая типология </a:t>
            </a:r>
            <a:r>
              <a:rPr lang="ru-RU" b="1" dirty="0" smtClean="0"/>
              <a:t>учебных занятий</a:t>
            </a:r>
          </a:p>
          <a:p>
            <a:endParaRPr lang="ru-RU" b="1" dirty="0"/>
          </a:p>
          <a:p>
            <a:r>
              <a:rPr lang="ru-RU" dirty="0"/>
              <a:t>Учебные занятия разделяются на три группы на основе различий в коммуникативном взаимодействии учителя и учащихся:</a:t>
            </a:r>
          </a:p>
          <a:p>
            <a:r>
              <a:rPr lang="ru-RU" dirty="0" smtClean="0"/>
              <a:t>- индивидуальные </a:t>
            </a:r>
            <a:r>
              <a:rPr lang="ru-RU" dirty="0"/>
              <a:t>занятия педагога с учеником, включая самообучение;</a:t>
            </a:r>
          </a:p>
          <a:p>
            <a:r>
              <a:rPr lang="ru-RU" dirty="0" smtClean="0"/>
              <a:t>- коллективно-групповые </a:t>
            </a:r>
            <a:r>
              <a:rPr lang="ru-RU" dirty="0"/>
              <a:t>занятия по типу классно-урочных (уроки, лекции, семинары, конференции, олимпиады, экскурсии, деловые игры);</a:t>
            </a:r>
          </a:p>
          <a:p>
            <a:r>
              <a:rPr lang="ru-RU" dirty="0" smtClean="0"/>
              <a:t>- индивидуально-коллективные </a:t>
            </a:r>
            <a:r>
              <a:rPr lang="ru-RU" dirty="0"/>
              <a:t>занятия (погружения, творческие недели, научные недели, проекты</a:t>
            </a:r>
            <a:r>
              <a:rPr lang="ru-RU" dirty="0" smtClean="0"/>
              <a:t>)".</a:t>
            </a:r>
            <a:endParaRPr lang="ru-RU" dirty="0"/>
          </a:p>
          <a:p>
            <a:r>
              <a:rPr lang="ru-RU" dirty="0"/>
              <a:t>Эта типология носит эмпирический характер.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0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35280" cy="724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типологии учебных занятий и уроков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71296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В </a:t>
            </a:r>
            <a:r>
              <a:rPr lang="ru-RU" sz="2000" b="1" dirty="0"/>
              <a:t>теоретической типологии </a:t>
            </a:r>
            <a:r>
              <a:rPr lang="ru-RU" sz="2000" dirty="0"/>
              <a:t>используются понятия, ухватывающие сущностные характеристики учебных занятий. Так, по такому существенному признаку, как структура занятия, они делятся на </a:t>
            </a:r>
            <a:r>
              <a:rPr lang="ru-RU" sz="2000" b="1" dirty="0"/>
              <a:t>линейные и нелинейные</a:t>
            </a:r>
            <a:r>
              <a:rPr lang="ru-RU" sz="2000" dirty="0"/>
              <a:t>.</a:t>
            </a:r>
          </a:p>
          <a:p>
            <a:r>
              <a:rPr lang="ru-RU" sz="2000" dirty="0"/>
              <a:t>Если в любой момент времени на занятии практически все ученики охвачены повторением или контролем, или изучением нового материала и т. д., то оно имеет простую, или </a:t>
            </a:r>
            <a:r>
              <a:rPr lang="ru-RU" sz="2000" i="1" dirty="0"/>
              <a:t>линейную структуру</a:t>
            </a:r>
            <a:r>
              <a:rPr lang="ru-RU" sz="2000" dirty="0"/>
              <a:t>.</a:t>
            </a:r>
          </a:p>
          <a:p>
            <a:r>
              <a:rPr lang="ru-RU" sz="2000" dirty="0"/>
              <a:t>Если же в одно и то же время разные группы учеников занимаются разным (например, одни пишут контрольную работу, а другие обсуждают способ конструирования модели), то занятие имеет параллельную, или сложную, или </a:t>
            </a:r>
            <a:r>
              <a:rPr lang="ru-RU" sz="2000" i="1" dirty="0"/>
              <a:t>нелинейную структуру</a:t>
            </a:r>
            <a:r>
              <a:rPr lang="ru-RU" sz="2000" dirty="0" smtClean="0"/>
              <a:t>.</a:t>
            </a:r>
            <a:endParaRPr lang="ru-RU" sz="2000" baseline="30000" dirty="0" smtClean="0"/>
          </a:p>
          <a:p>
            <a:pPr marL="0" indent="0">
              <a:buNone/>
            </a:pPr>
            <a:r>
              <a:rPr lang="ru-RU" sz="2000" dirty="0"/>
              <a:t>На основе </a:t>
            </a:r>
            <a:r>
              <a:rPr lang="ru-RU" sz="2000" i="1" dirty="0"/>
              <a:t>системы</a:t>
            </a:r>
            <a:r>
              <a:rPr lang="ru-RU" sz="2000" dirty="0"/>
              <a:t> теоретических понятий всё многообразие учебных занятий разделяется на </a:t>
            </a:r>
            <a:r>
              <a:rPr lang="ru-RU" sz="2000" b="1" dirty="0"/>
              <a:t>три группы</a:t>
            </a:r>
            <a:r>
              <a:rPr lang="ru-RU" sz="2000" dirty="0" smtClean="0"/>
              <a:t>:</a:t>
            </a:r>
            <a:endParaRPr lang="ru-RU" sz="2000" dirty="0"/>
          </a:p>
          <a:p>
            <a:r>
              <a:rPr lang="ru-RU" sz="2000" i="1" dirty="0"/>
              <a:t>индивидуальные учебные занятия</a:t>
            </a:r>
            <a:r>
              <a:rPr lang="ru-RU" sz="2000" dirty="0"/>
              <a:t>,</a:t>
            </a:r>
          </a:p>
          <a:p>
            <a:r>
              <a:rPr lang="ru-RU" sz="2000" i="1" dirty="0"/>
              <a:t>групповые учебные занятия</a:t>
            </a:r>
            <a:r>
              <a:rPr lang="ru-RU" sz="2000" dirty="0"/>
              <a:t>,</a:t>
            </a:r>
          </a:p>
          <a:p>
            <a:r>
              <a:rPr lang="ru-RU" sz="2000" i="1" dirty="0"/>
              <a:t>коллективные учебные занятия</a:t>
            </a:r>
            <a:r>
              <a:rPr lang="ru-RU" sz="2000" dirty="0"/>
              <a:t>.</a:t>
            </a:r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Ковалева С.Я., к.п.н., доц. ГБОУ ВПО АСОУ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F98C-A75B-4220-A056-2A0E910C468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604</TotalTime>
  <Words>3644</Words>
  <Application>Microsoft Office PowerPoint</Application>
  <PresentationFormat>Экран (4:3)</PresentationFormat>
  <Paragraphs>582</Paragraphs>
  <Slides>60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Справедливость</vt:lpstr>
      <vt:lpstr>Современный  урок в соответствии с требованиями ФГОС ООО </vt:lpstr>
      <vt:lpstr>Презентация PowerPoint</vt:lpstr>
      <vt:lpstr>    Влияние реформы на образовательный процесс …. От стихийного формирования умений  →  К целенаправленному и планомерному формированию универсальных учебных действий   → И как следствие изменения парадигмы образования  - Изменение целей обучения…. - Модификация учебных занятий…</vt:lpstr>
      <vt:lpstr> Таксономия целей обучения Б. Блума (амер.) (греч. taxis – расположение, строй, порядок;  nomos – закон) </vt:lpstr>
      <vt:lpstr>Требования ФГОС ООО к современному уроку</vt:lpstr>
      <vt:lpstr>Об учебных занятиях</vt:lpstr>
      <vt:lpstr>О типологии учебных занятий и уроков</vt:lpstr>
      <vt:lpstr>О типологии учебных занятий</vt:lpstr>
      <vt:lpstr>О типологии учебных занятий и уроков</vt:lpstr>
      <vt:lpstr>Урок — тип учебного занятия – </vt:lpstr>
      <vt:lpstr>Длительность</vt:lpstr>
      <vt:lpstr>Классификация часто встречающихся типов уроков (по дидактической цели)</vt:lpstr>
      <vt:lpstr>Классификация редко встречающихся типов урока</vt:lpstr>
      <vt:lpstr>Классификация редко встречающихся типов урока</vt:lpstr>
      <vt:lpstr>Классификация «удобных» типов уроков</vt:lpstr>
      <vt:lpstr>Классификация типов уроков</vt:lpstr>
      <vt:lpstr>Классификация типов уроков</vt:lpstr>
      <vt:lpstr>Элементы  Технологии деятельностного метода – ТДМ Разработано Ассоциацией «Школа 2000» </vt:lpstr>
      <vt:lpstr>Презентация PowerPoint</vt:lpstr>
      <vt:lpstr>Последовательность шагов при деятельностном подходе на уроке</vt:lpstr>
      <vt:lpstr>Презентация PowerPoint</vt:lpstr>
      <vt:lpstr>Презентация PowerPoint</vt:lpstr>
      <vt:lpstr>КОНЦЕПЦИИ РАЗВИВАЮЩЕГО ОБРАЗОВАНИЯ    П.Я. ГАЛЬПЕРИНА</vt:lpstr>
      <vt:lpstr>КОНЦЕПЦИЯ В.В. ДАВЫДОВА</vt:lpstr>
      <vt:lpstr>Алгоритм конструирования урока открытия нового знания (учителем)</vt:lpstr>
      <vt:lpstr>Структура самого урока   Введения/Формирования/ Открытия нового знания   в рамках деятельностного подхода имеет следующий вид:</vt:lpstr>
      <vt:lpstr>1 этап. Мотивирование к учебной деятельности</vt:lpstr>
      <vt:lpstr>2 этап. Актуализация и фиксирование индивидуального затруднения в пробном учебном действии.</vt:lpstr>
      <vt:lpstr>3 этап. Выявление места и причины затруднения.</vt:lpstr>
      <vt:lpstr>4 этап. Построение проекта выхода из затруднения (цель и тема, способ, план, средство). Планирование </vt:lpstr>
      <vt:lpstr>5 этап. Реализация построенного проекта.</vt:lpstr>
      <vt:lpstr>6 этап. Первичное закрепление с проговариванием во внешней речи. </vt:lpstr>
      <vt:lpstr>7 этап. Самостоятельная работа с самопроверкой по эталону. </vt:lpstr>
      <vt:lpstr>8 этап. Включение в систему знаний и повторение. </vt:lpstr>
      <vt:lpstr>9 этап. Рефлексия учебной деятельности на уроке (итог).</vt:lpstr>
      <vt:lpstr>КРИТЕРИИ РЕЗУЛЬТАТИВНОСТИ УРОКА</vt:lpstr>
      <vt:lpstr>Презентация PowerPoint</vt:lpstr>
      <vt:lpstr>Презентация PowerPoint</vt:lpstr>
      <vt:lpstr>Более простой способ конструирования урока. Этапы / элементы урока</vt:lpstr>
      <vt:lpstr>Презентация PowerPoint</vt:lpstr>
      <vt:lpstr>Целеполагание </vt:lpstr>
      <vt:lpstr>Требования ФГОС ООО к современному уроку</vt:lpstr>
      <vt:lpstr>Презентация PowerPoint</vt:lpstr>
      <vt:lpstr>Требования ФГОС ООО к современному уроку</vt:lpstr>
      <vt:lpstr>Требования ФГОС ООО к современному уроку – стимуляция деятельности учащихся</vt:lpstr>
      <vt:lpstr>Структура урока</vt:lpstr>
      <vt:lpstr>Структура урока</vt:lpstr>
      <vt:lpstr>Структура урока</vt:lpstr>
      <vt:lpstr>Структура урока, задания</vt:lpstr>
      <vt:lpstr>Структура урока, средства</vt:lpstr>
      <vt:lpstr>Первичное закрепление</vt:lpstr>
      <vt:lpstr>Практическое применение</vt:lpstr>
      <vt:lpstr>Подача домашнего задания</vt:lpstr>
      <vt:lpstr>Итог урока</vt:lpstr>
      <vt:lpstr>Сравним:</vt:lpstr>
      <vt:lpstr>Тип урока можно определить: </vt:lpstr>
      <vt:lpstr>Психологические исследования показали: есть карта активности на уроке и приоритетных областей опроса у учителя. Лучше создавать четкую систему….</vt:lpstr>
      <vt:lpstr>Статистика:</vt:lpstr>
      <vt:lpstr>Модель общения учителя влияет на восприятие предмета и всего действа на занятии.  Подумайте, кто Вы в этом действе:</vt:lpstr>
      <vt:lpstr>Источники информации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ФГОС ООО к современному уроку</dc:title>
  <dc:creator>Olga</dc:creator>
  <cp:lastModifiedBy>Sveta</cp:lastModifiedBy>
  <cp:revision>46</cp:revision>
  <dcterms:created xsi:type="dcterms:W3CDTF">2014-01-02T09:46:38Z</dcterms:created>
  <dcterms:modified xsi:type="dcterms:W3CDTF">2015-04-26T19:16:57Z</dcterms:modified>
</cp:coreProperties>
</file>