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57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4CF84-B8B5-4C14-8636-C181C2855A3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B9CAF-F1DE-4E39-8170-6218598D3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fons.ru-5012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-56159" y="0"/>
            <a:ext cx="920015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1905506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Comic Sans MS" pitchFamily="66" charset="0"/>
              </a:rPr>
              <a:t>ЦВЕТЫ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548680"/>
            <a:ext cx="558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Лексическая тема 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4869160"/>
            <a:ext cx="34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Учитель-дефектолог:Борутто</a:t>
            </a:r>
            <a:r>
              <a:rPr lang="ru-RU" dirty="0" smtClean="0"/>
              <a:t> Е.А.</a:t>
            </a:r>
            <a:endParaRPr lang="ru-RU" dirty="0"/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2.foto.rambler.ru/preview/r/668x417/4e784bc9-1fc7-e0b6-bb03-2fdfba9e6e2d/102_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268760"/>
            <a:ext cx="7093452" cy="54045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4757742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9900"/>
                </a:solidFill>
                <a:latin typeface="Comic Sans MS" pitchFamily="66" charset="0"/>
              </a:rPr>
              <a:t>подсолнух</a:t>
            </a:r>
            <a:endParaRPr lang="ru-RU" b="1" dirty="0">
              <a:solidFill>
                <a:srgbClr val="FF99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42852"/>
            <a:ext cx="4608512" cy="128588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800" dirty="0"/>
              <a:t>Золотое </a:t>
            </a:r>
            <a:r>
              <a:rPr lang="ru-RU" sz="1800" dirty="0" smtClean="0"/>
              <a:t>решето, черных </a:t>
            </a:r>
            <a:r>
              <a:rPr lang="ru-RU" sz="1800" dirty="0"/>
              <a:t>домиков </a:t>
            </a:r>
            <a:r>
              <a:rPr lang="ru-RU" sz="1800" dirty="0" smtClean="0"/>
              <a:t>полно.</a:t>
            </a:r>
          </a:p>
          <a:p>
            <a:pPr>
              <a:lnSpc>
                <a:spcPct val="120000"/>
              </a:lnSpc>
              <a:buNone/>
            </a:pPr>
            <a:r>
              <a:rPr lang="ru-RU" sz="1800" dirty="0" smtClean="0"/>
              <a:t>Сколько </a:t>
            </a:r>
            <a:r>
              <a:rPr lang="ru-RU" sz="1800" dirty="0"/>
              <a:t>черненьких </a:t>
            </a:r>
            <a:r>
              <a:rPr lang="ru-RU" sz="1800" dirty="0" smtClean="0"/>
              <a:t>домов,</a:t>
            </a:r>
          </a:p>
          <a:p>
            <a:pPr>
              <a:lnSpc>
                <a:spcPct val="120000"/>
              </a:lnSpc>
              <a:buNone/>
            </a:pPr>
            <a:r>
              <a:rPr lang="ru-RU" sz="1800" dirty="0" smtClean="0"/>
              <a:t>Столько </a:t>
            </a:r>
            <a:r>
              <a:rPr lang="ru-RU" sz="1800" dirty="0"/>
              <a:t>беленьких жильцов.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01.chitalnya.ru/upload2/160/8548078704625368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124744"/>
            <a:ext cx="7272808" cy="53409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614998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ландыш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0"/>
            <a:ext cx="3143240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sz="2400" dirty="0">
                <a:solidFill>
                  <a:srgbClr val="00B050"/>
                </a:solidFill>
                <a:latin typeface="Comic Sans MS" pitchFamily="66" charset="0"/>
              </a:rPr>
              <a:t>Белые </a:t>
            </a: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горошки</a:t>
            </a:r>
            <a:endParaRPr lang="ru-RU" sz="2400" dirty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На </a:t>
            </a:r>
            <a:r>
              <a:rPr lang="ru-RU" sz="2400" dirty="0">
                <a:solidFill>
                  <a:srgbClr val="00B050"/>
                </a:solidFill>
                <a:latin typeface="Comic Sans MS" pitchFamily="66" charset="0"/>
              </a:rPr>
              <a:t>зелёной ножке</a:t>
            </a: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oremontu.ru/media/ck/blogs/images/13365557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12776"/>
            <a:ext cx="6672741" cy="50045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3757610" cy="928694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колокольчики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404664"/>
            <a:ext cx="3791272" cy="69461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Эх, звоночки, синий </a:t>
            </a:r>
            <a:r>
              <a:rPr lang="ru-RU" sz="2400" dirty="0" smtClean="0">
                <a:latin typeface="Comic Sans MS" pitchFamily="66" charset="0"/>
              </a:rPr>
              <a:t>цвет,</a:t>
            </a:r>
            <a:endParaRPr lang="ru-RU" sz="2400" dirty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С </a:t>
            </a:r>
            <a:r>
              <a:rPr lang="ru-RU" sz="2400" dirty="0">
                <a:latin typeface="Comic Sans MS" pitchFamily="66" charset="0"/>
              </a:rPr>
              <a:t>язычком, а звону нет.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estival.1september.ru/articles/412558/image25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628800"/>
            <a:ext cx="6516216" cy="48871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одуванчик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16632"/>
            <a:ext cx="3106688" cy="17145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>
                <a:solidFill>
                  <a:srgbClr val="00B050"/>
                </a:solidFill>
              </a:rPr>
              <a:t>Я шариком </a:t>
            </a:r>
            <a:r>
              <a:rPr lang="ru-RU" sz="2000" dirty="0" smtClean="0">
                <a:solidFill>
                  <a:srgbClr val="00B050"/>
                </a:solidFill>
              </a:rPr>
              <a:t>пушистым 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Белею </a:t>
            </a:r>
            <a:r>
              <a:rPr lang="ru-RU" sz="2000" dirty="0">
                <a:solidFill>
                  <a:srgbClr val="00B050"/>
                </a:solidFill>
              </a:rPr>
              <a:t>в поле </a:t>
            </a:r>
            <a:r>
              <a:rPr lang="ru-RU" sz="2000" dirty="0" smtClean="0">
                <a:solidFill>
                  <a:srgbClr val="00B050"/>
                </a:solidFill>
              </a:rPr>
              <a:t>чистом,</a:t>
            </a:r>
            <a:endParaRPr lang="ru-RU" sz="20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А </a:t>
            </a:r>
            <a:r>
              <a:rPr lang="ru-RU" sz="2000" dirty="0">
                <a:solidFill>
                  <a:srgbClr val="00B050"/>
                </a:solidFill>
              </a:rPr>
              <a:t>дунул ветерок </a:t>
            </a:r>
            <a:r>
              <a:rPr lang="ru-RU" sz="2000" dirty="0" smtClean="0">
                <a:solidFill>
                  <a:srgbClr val="00B050"/>
                </a:solidFill>
              </a:rPr>
              <a:t>—</a:t>
            </a:r>
            <a:endParaRPr lang="ru-RU" sz="20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Остался стебелёк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1.liveinternet.ru/images/attach/c/2/71/396/71396891_0_16d9f_5f3d31a0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00808"/>
            <a:ext cx="7395030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5686436" cy="726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подснежник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260648"/>
            <a:ext cx="3672408" cy="129614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000" b="1" dirty="0" smtClean="0"/>
              <a:t>Пробивается росток,</a:t>
            </a:r>
          </a:p>
          <a:p>
            <a:pPr>
              <a:buNone/>
            </a:pPr>
            <a:r>
              <a:rPr lang="ru-RU" sz="5000" b="1" dirty="0" smtClean="0"/>
              <a:t> удивительный цветок. </a:t>
            </a:r>
          </a:p>
          <a:p>
            <a:pPr>
              <a:buNone/>
            </a:pPr>
            <a:r>
              <a:rPr lang="ru-RU" sz="5000" b="1" dirty="0" smtClean="0"/>
              <a:t>Из-под </a:t>
            </a:r>
            <a:r>
              <a:rPr lang="ru-RU" sz="5000" b="1" dirty="0"/>
              <a:t>снега </a:t>
            </a:r>
            <a:r>
              <a:rPr lang="ru-RU" sz="5000" b="1" dirty="0" smtClean="0"/>
              <a:t>вырастает,</a:t>
            </a:r>
          </a:p>
          <a:p>
            <a:pPr>
              <a:buNone/>
            </a:pPr>
            <a:r>
              <a:rPr lang="ru-RU" sz="5000" b="1" dirty="0" smtClean="0"/>
              <a:t> солнце </a:t>
            </a:r>
            <a:r>
              <a:rPr lang="ru-RU" sz="5000" b="1" dirty="0"/>
              <a:t>глянет — расцветает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232885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роза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88640"/>
            <a:ext cx="4429124" cy="18573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/>
              <a:t> </a:t>
            </a:r>
            <a:r>
              <a:rPr lang="ru-RU" sz="2200" dirty="0" smtClean="0"/>
              <a:t>Хоть </a:t>
            </a:r>
            <a:r>
              <a:rPr lang="ru-RU" sz="2200" dirty="0"/>
              <a:t>не зверь я и не птица, </a:t>
            </a:r>
            <a:endParaRPr lang="ru-RU" sz="2200" dirty="0" smtClean="0"/>
          </a:p>
          <a:p>
            <a:pPr>
              <a:lnSpc>
                <a:spcPct val="120000"/>
              </a:lnSpc>
              <a:buNone/>
            </a:pPr>
            <a:r>
              <a:rPr lang="ru-RU" sz="2200" dirty="0" smtClean="0"/>
              <a:t>Но </a:t>
            </a:r>
            <a:r>
              <a:rPr lang="ru-RU" sz="2200" dirty="0"/>
              <a:t>сумею защититься! </a:t>
            </a:r>
          </a:p>
          <a:p>
            <a:pPr>
              <a:lnSpc>
                <a:spcPct val="120000"/>
              </a:lnSpc>
              <a:buNone/>
            </a:pPr>
            <a:r>
              <a:rPr lang="ru-RU" sz="2200" dirty="0" smtClean="0"/>
              <a:t>Растопырю </a:t>
            </a:r>
            <a:r>
              <a:rPr lang="ru-RU" sz="2200" dirty="0"/>
              <a:t>коготки - </a:t>
            </a:r>
          </a:p>
          <a:p>
            <a:pPr>
              <a:lnSpc>
                <a:spcPct val="120000"/>
              </a:lnSpc>
              <a:buNone/>
            </a:pPr>
            <a:r>
              <a:rPr lang="ru-RU" sz="2200" dirty="0" smtClean="0"/>
              <a:t>Только </a:t>
            </a:r>
            <a:r>
              <a:rPr lang="ru-RU" sz="2200" dirty="0"/>
              <a:t>тронь мои цветки!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Татьяна\Desktop\картинки\285120-sveti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645442"/>
            <a:ext cx="7272808" cy="48509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002.radikal.ru/i197/1108/ee/564b978e4f3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84784"/>
            <a:ext cx="6788700" cy="5013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4043362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кувшинки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404664"/>
            <a:ext cx="4257676" cy="9826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rgbClr val="00B050"/>
                </a:solidFill>
              </a:rPr>
              <a:t>Чашечки и </a:t>
            </a:r>
            <a:r>
              <a:rPr lang="ru-RU" sz="2000" dirty="0" smtClean="0">
                <a:solidFill>
                  <a:srgbClr val="00B050"/>
                </a:solidFill>
              </a:rPr>
              <a:t>блюдца</a:t>
            </a:r>
            <a:endParaRPr lang="ru-RU" sz="20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Не </a:t>
            </a:r>
            <a:r>
              <a:rPr lang="ru-RU" sz="2000" dirty="0">
                <a:solidFill>
                  <a:srgbClr val="00B050"/>
                </a:solidFill>
              </a:rPr>
              <a:t>тонут и не </a:t>
            </a:r>
            <a:r>
              <a:rPr lang="ru-RU" sz="2000" dirty="0" smtClean="0">
                <a:solidFill>
                  <a:srgbClr val="00B050"/>
                </a:solidFill>
              </a:rPr>
              <a:t>бьются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1.liveinternet.ru/images/attach/c/2/69/770/69770302_0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412776"/>
            <a:ext cx="6816758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4329114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тюльпан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0152" y="980728"/>
            <a:ext cx="4572000" cy="121444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Из луковки вырос,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Но </a:t>
            </a:r>
            <a:r>
              <a:rPr lang="ru-RU" b="1" dirty="0">
                <a:solidFill>
                  <a:srgbClr val="002060"/>
                </a:solidFill>
              </a:rPr>
              <a:t>в пищу негож.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</a:t>
            </a:r>
            <a:r>
              <a:rPr lang="ru-RU" b="1" dirty="0">
                <a:solidFill>
                  <a:srgbClr val="002060"/>
                </a:solidFill>
              </a:rPr>
              <a:t>яркий стаканчик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Цветок </a:t>
            </a:r>
            <a:r>
              <a:rPr lang="ru-RU" b="1" dirty="0">
                <a:solidFill>
                  <a:srgbClr val="002060"/>
                </a:solidFill>
              </a:rPr>
              <a:t>тот похож. 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oi-rebenok-info.ru/images/articles/flowers-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12776"/>
            <a:ext cx="6876256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04349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гвоздики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88640"/>
            <a:ext cx="4186238" cy="135732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Все знакомы с нами: 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Яркие</a:t>
            </a:r>
            <a:r>
              <a:rPr lang="ru-RU" b="1" dirty="0">
                <a:solidFill>
                  <a:srgbClr val="C00000"/>
                </a:solidFill>
              </a:rPr>
              <a:t>, как пламя, 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Мы </a:t>
            </a:r>
            <a:r>
              <a:rPr lang="ru-RU" b="1" dirty="0">
                <a:solidFill>
                  <a:srgbClr val="C00000"/>
                </a:solidFill>
              </a:rPr>
              <a:t>однофамильцы 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мелкими гвоздями. 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18.privet.ru/lr/0a31d0ca110767daab2ff501b5b3b20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47286"/>
            <a:ext cx="6480720" cy="50625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Comic Sans MS" pitchFamily="66" charset="0"/>
              </a:rPr>
              <a:t>василек</a:t>
            </a:r>
            <a:endParaRPr lang="ru-RU" sz="54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48" y="0"/>
            <a:ext cx="3857652" cy="15590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Ярко-синий, пушистый 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Он </a:t>
            </a:r>
            <a:r>
              <a:rPr lang="ru-RU" b="1" dirty="0">
                <a:solidFill>
                  <a:srgbClr val="FF0000"/>
                </a:solidFill>
              </a:rPr>
              <a:t>в хлебе родится, 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>
                <a:solidFill>
                  <a:srgbClr val="FF0000"/>
                </a:solidFill>
              </a:rPr>
              <a:t>еду не годится. </a:t>
            </a: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  <a:t>Полевые цветы</a:t>
            </a:r>
            <a:endParaRPr lang="ru-RU" b="1" dirty="0">
              <a:solidFill>
                <a:srgbClr val="00B050"/>
              </a:solidFill>
              <a:cs typeface="Aharoni" pitchFamily="2" charset="-79"/>
            </a:endParaRPr>
          </a:p>
        </p:txBody>
      </p:sp>
      <p:pic>
        <p:nvPicPr>
          <p:cNvPr id="4" name="Содержимое 3" descr="4dc8186b01e7c3f526386414142f1f1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27584" y="1412776"/>
            <a:ext cx="7362557" cy="5218213"/>
          </a:xfr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vedtver.ru/data/uploads/2013-02/page/15855/mimoz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7020272" cy="52652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5186370" cy="107157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Comic Sans MS" pitchFamily="66" charset="0"/>
              </a:rPr>
              <a:t>мимоза</a:t>
            </a:r>
            <a:endParaRPr lang="ru-RU" sz="6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16632"/>
            <a:ext cx="3643306" cy="17859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Жёлтые, </a:t>
            </a:r>
            <a:r>
              <a:rPr lang="ru-RU" b="1" dirty="0" smtClean="0">
                <a:solidFill>
                  <a:srgbClr val="002060"/>
                </a:solidFill>
              </a:rPr>
              <a:t>пушистые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Шарики душистые.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Их </a:t>
            </a:r>
            <a:r>
              <a:rPr lang="ru-RU" b="1" dirty="0">
                <a:solidFill>
                  <a:srgbClr val="002060"/>
                </a:solidFill>
              </a:rPr>
              <a:t>укроет от </a:t>
            </a:r>
            <a:r>
              <a:rPr lang="ru-RU" b="1" dirty="0" smtClean="0">
                <a:solidFill>
                  <a:srgbClr val="002060"/>
                </a:solidFill>
              </a:rPr>
              <a:t>мороза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своих веточках …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tat17.privet.ru/lr/0a1075f5ec0867b0e69d1fcc19e0ce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412776"/>
            <a:ext cx="6876256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972056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Comic Sans MS" pitchFamily="66" charset="0"/>
              </a:rPr>
              <a:t>незабудка</a:t>
            </a:r>
            <a:endParaRPr lang="ru-RU" sz="6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0"/>
            <a:ext cx="5400684" cy="17145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Цветочек этот </a:t>
            </a:r>
            <a:r>
              <a:rPr lang="ru-RU" b="1" dirty="0" smtClean="0"/>
              <a:t>голубой</a:t>
            </a:r>
          </a:p>
          <a:p>
            <a:pPr>
              <a:buNone/>
            </a:pPr>
            <a:r>
              <a:rPr lang="ru-RU" b="1" dirty="0" smtClean="0"/>
              <a:t>Напоминает </a:t>
            </a:r>
            <a:r>
              <a:rPr lang="ru-RU" b="1" dirty="0"/>
              <a:t>нам с </a:t>
            </a:r>
            <a:r>
              <a:rPr lang="ru-RU" b="1" dirty="0" smtClean="0"/>
              <a:t>тобой</a:t>
            </a:r>
          </a:p>
          <a:p>
            <a:pPr>
              <a:buNone/>
            </a:pPr>
            <a:r>
              <a:rPr lang="ru-RU" b="1" dirty="0" smtClean="0"/>
              <a:t>О </a:t>
            </a:r>
            <a:r>
              <a:rPr lang="ru-RU" b="1" dirty="0"/>
              <a:t>небе — </a:t>
            </a:r>
            <a:r>
              <a:rPr lang="ru-RU" b="1" dirty="0" smtClean="0"/>
              <a:t>чистом-чистом,</a:t>
            </a:r>
          </a:p>
          <a:p>
            <a:pPr>
              <a:buNone/>
            </a:pPr>
            <a:r>
              <a:rPr lang="ru-RU" b="1" dirty="0" smtClean="0"/>
              <a:t>И </a:t>
            </a:r>
            <a:r>
              <a:rPr lang="ru-RU" b="1" dirty="0"/>
              <a:t>солнышке лучистом</a:t>
            </a: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Садовые цветы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kartinki.me-2115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951229" y="1387906"/>
            <a:ext cx="7581211" cy="4738257"/>
          </a:xfr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Цветы на клумбе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fullsize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55576" y="1412776"/>
            <a:ext cx="7560840" cy="5043021"/>
          </a:xfr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Букет цветов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" name="Содержимое 9" descr="51292535633195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44824"/>
            <a:ext cx="4219669" cy="3672408"/>
          </a:xfrm>
        </p:spPr>
      </p:pic>
      <p:pic>
        <p:nvPicPr>
          <p:cNvPr id="9" name="Содержимое 3" descr="1487286788_buket-6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916831"/>
            <a:ext cx="4580152" cy="4163359"/>
          </a:xfrm>
          <a:prstGeom prst="rect">
            <a:avLst/>
          </a:prstGeo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Цветы в горшках дома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Содержимое 6" descr="primula-glavnaya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34159" y="1556792"/>
            <a:ext cx="4909841" cy="3273227"/>
          </a:xfrm>
        </p:spPr>
      </p:pic>
      <p:pic>
        <p:nvPicPr>
          <p:cNvPr id="6" name="Содержимое 3" descr="5f78747beca06f96e55a7bd4a23daa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p3dot.ru/images/art/5/b/f/b/b_5bfbc39fccf0c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19" y="1484784"/>
            <a:ext cx="8459401" cy="4824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36712" y="404664"/>
            <a:ext cx="8543956" cy="571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ромашка</a:t>
            </a:r>
            <a:endParaRPr lang="ru-RU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548680"/>
            <a:ext cx="8229600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Стоит в саду кудряшка - белая рубашка,</a:t>
            </a:r>
            <a:br>
              <a:rPr lang="ru-RU" sz="2000" b="1" dirty="0" smtClean="0"/>
            </a:br>
            <a:r>
              <a:rPr lang="ru-RU" sz="2000" b="1" dirty="0" smtClean="0"/>
              <a:t>Сердечко золотое. Что это такое?</a:t>
            </a:r>
            <a:endParaRPr lang="ru-RU" sz="2000" dirty="0"/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tat18.privet.ru/lr/0a17b4d1a77f7eeccc5baa75bfd9cf4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7" y="1412776"/>
            <a:ext cx="7503427" cy="52565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6115064" cy="100010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Comic Sans MS" pitchFamily="66" charset="0"/>
              </a:rPr>
              <a:t>мак</a:t>
            </a:r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188640"/>
            <a:ext cx="4104456" cy="78581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Солнце жжёт мою </a:t>
            </a:r>
            <a:r>
              <a:rPr lang="ru-RU" sz="2400" b="1" i="1" dirty="0" smtClean="0">
                <a:solidFill>
                  <a:srgbClr val="002060"/>
                </a:solidFill>
              </a:rPr>
              <a:t>макушку,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Хочет </a:t>
            </a:r>
            <a:r>
              <a:rPr lang="ru-RU" sz="2400" b="1" i="1" dirty="0">
                <a:solidFill>
                  <a:srgbClr val="002060"/>
                </a:solidFill>
              </a:rPr>
              <a:t>сделать погремушку.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3614734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кактус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332656"/>
            <a:ext cx="5256584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Comic Sans MS" pitchFamily="66" charset="0"/>
              </a:rPr>
              <a:t>Вырос он под солнцем </a:t>
            </a:r>
            <a:r>
              <a:rPr lang="ru-RU" sz="2000" dirty="0" smtClean="0">
                <a:latin typeface="Comic Sans MS" pitchFamily="66" charset="0"/>
              </a:rPr>
              <a:t>жгучим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Толстым</a:t>
            </a:r>
            <a:r>
              <a:rPr lang="ru-RU" sz="2000" dirty="0">
                <a:latin typeface="Comic Sans MS" pitchFamily="66" charset="0"/>
              </a:rPr>
              <a:t>, сочным и колючим.</a:t>
            </a:r>
          </a:p>
        </p:txBody>
      </p:sp>
      <p:pic>
        <p:nvPicPr>
          <p:cNvPr id="23554" name="Picture 2" descr="http://nicholashram.zp.ua/wp-content/uploads/2011/12/6c9f47f09cb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523408"/>
            <a:ext cx="7560840" cy="48923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170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Полевые цветы</vt:lpstr>
      <vt:lpstr>Садовые цветы</vt:lpstr>
      <vt:lpstr>Цветы на клумбе</vt:lpstr>
      <vt:lpstr>Букет цветов</vt:lpstr>
      <vt:lpstr>Цветы в горшках дома</vt:lpstr>
      <vt:lpstr>ромашка</vt:lpstr>
      <vt:lpstr>мак</vt:lpstr>
      <vt:lpstr>кактус</vt:lpstr>
      <vt:lpstr>подсолнух</vt:lpstr>
      <vt:lpstr>ландыш</vt:lpstr>
      <vt:lpstr>колокольчики</vt:lpstr>
      <vt:lpstr>одуванчик</vt:lpstr>
      <vt:lpstr>подснежник</vt:lpstr>
      <vt:lpstr>роза</vt:lpstr>
      <vt:lpstr>кувшинки</vt:lpstr>
      <vt:lpstr>тюльпан</vt:lpstr>
      <vt:lpstr>гвоздики</vt:lpstr>
      <vt:lpstr>василек</vt:lpstr>
      <vt:lpstr>мимоза</vt:lpstr>
      <vt:lpstr>незабудка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</dc:title>
  <dc:creator>Admin</dc:creator>
  <cp:lastModifiedBy>Татьяна</cp:lastModifiedBy>
  <cp:revision>29</cp:revision>
  <dcterms:created xsi:type="dcterms:W3CDTF">2013-06-06T17:27:41Z</dcterms:created>
  <dcterms:modified xsi:type="dcterms:W3CDTF">2019-02-23T13:39:26Z</dcterms:modified>
</cp:coreProperties>
</file>