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70" r:id="rId3"/>
    <p:sldId id="287" r:id="rId4"/>
    <p:sldId id="288" r:id="rId5"/>
    <p:sldId id="289" r:id="rId6"/>
    <p:sldId id="290" r:id="rId7"/>
    <p:sldId id="29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D947A-9F9C-477E-8761-37A00E3B6528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88C26-4303-4877-ABA2-10CC42752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913E5-FBFE-40E3-A22D-D9626B4627A4}" type="datetimeFigureOut">
              <a:rPr lang="ru-RU" smtClean="0"/>
              <a:pPr/>
              <a:t>23.02.2019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F001-6275-4B6F-9FA5-57D40082D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04" name="Text Box 524"/>
          <p:cNvSpPr txBox="1">
            <a:spLocks noChangeArrowheads="1"/>
          </p:cNvSpPr>
          <p:nvPr/>
        </p:nvSpPr>
        <p:spPr bwMode="auto">
          <a:xfrm>
            <a:off x="1187450" y="24209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Я</a:t>
            </a:r>
          </a:p>
        </p:txBody>
      </p:sp>
      <p:grpSp>
        <p:nvGrpSpPr>
          <p:cNvPr id="2" name="Group 318"/>
          <p:cNvGrpSpPr>
            <a:grpSpLocks/>
          </p:cNvGrpSpPr>
          <p:nvPr/>
        </p:nvGrpSpPr>
        <p:grpSpPr bwMode="auto">
          <a:xfrm>
            <a:off x="468313" y="2276475"/>
            <a:ext cx="503237" cy="576263"/>
            <a:chOff x="1405" y="2795"/>
            <a:chExt cx="317" cy="363"/>
          </a:xfrm>
        </p:grpSpPr>
        <p:sp>
          <p:nvSpPr>
            <p:cNvPr id="71984" name="Line 304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88" name="AutoShape 308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1990" name="Line 310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91" name="Line 311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92" name="Line 312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27" name="Text Box 47"/>
          <p:cNvSpPr txBox="1">
            <a:spLocks noChangeArrowheads="1"/>
          </p:cNvSpPr>
          <p:nvPr/>
        </p:nvSpPr>
        <p:spPr bwMode="auto">
          <a:xfrm>
            <a:off x="5724525" y="1484313"/>
            <a:ext cx="341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dirty="0">
                <a:solidFill>
                  <a:srgbClr val="000099"/>
                </a:solidFill>
                <a:effectLst/>
              </a:rPr>
              <a:t>улица </a:t>
            </a:r>
            <a:r>
              <a:rPr lang="ru-RU" dirty="0" smtClean="0">
                <a:solidFill>
                  <a:srgbClr val="000099"/>
                </a:solidFill>
              </a:rPr>
              <a:t>непарных звонких</a:t>
            </a:r>
            <a:endParaRPr lang="ru-RU" dirty="0">
              <a:solidFill>
                <a:srgbClr val="000099"/>
              </a:solidFill>
              <a:effectLst/>
            </a:endParaRPr>
          </a:p>
        </p:txBody>
      </p:sp>
      <p:sp>
        <p:nvSpPr>
          <p:cNvPr id="71795" name="Text Box 115"/>
          <p:cNvSpPr txBox="1">
            <a:spLocks noChangeArrowheads="1"/>
          </p:cNvSpPr>
          <p:nvPr/>
        </p:nvSpPr>
        <p:spPr bwMode="auto">
          <a:xfrm rot="16200000">
            <a:off x="6692154" y="5018773"/>
            <a:ext cx="1874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dirty="0">
                <a:solidFill>
                  <a:srgbClr val="000099"/>
                </a:solidFill>
                <a:effectLst/>
              </a:rPr>
              <a:t>переулок</a:t>
            </a:r>
          </a:p>
          <a:p>
            <a:pPr algn="l"/>
            <a:r>
              <a:rPr lang="ru-RU" b="0" dirty="0">
                <a:solidFill>
                  <a:srgbClr val="000099"/>
                </a:solidFill>
                <a:effectLst/>
              </a:rPr>
              <a:t> </a:t>
            </a:r>
            <a:r>
              <a:rPr lang="ru-RU" dirty="0" smtClean="0">
                <a:solidFill>
                  <a:srgbClr val="000099"/>
                </a:solidFill>
                <a:effectLst/>
              </a:rPr>
              <a:t>непарных глухих</a:t>
            </a:r>
            <a:endParaRPr lang="ru-RU" dirty="0">
              <a:solidFill>
                <a:srgbClr val="000099"/>
              </a:solidFill>
              <a:effectLst/>
            </a:endParaRPr>
          </a:p>
        </p:txBody>
      </p:sp>
      <p:sp>
        <p:nvSpPr>
          <p:cNvPr id="71796" name="Text Box 116"/>
          <p:cNvSpPr txBox="1">
            <a:spLocks noChangeArrowheads="1"/>
          </p:cNvSpPr>
          <p:nvPr/>
        </p:nvSpPr>
        <p:spPr bwMode="auto">
          <a:xfrm rot="16200000">
            <a:off x="5793731" y="1402868"/>
            <a:ext cx="461665" cy="2352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pPr algn="l"/>
            <a:r>
              <a:rPr lang="ru-RU" dirty="0">
                <a:solidFill>
                  <a:srgbClr val="000099"/>
                </a:solidFill>
                <a:effectLst/>
              </a:rPr>
              <a:t>улица </a:t>
            </a:r>
            <a:r>
              <a:rPr lang="ru-RU" dirty="0" smtClean="0">
                <a:solidFill>
                  <a:srgbClr val="000099"/>
                </a:solidFill>
                <a:effectLst/>
              </a:rPr>
              <a:t>звонких и глухих</a:t>
            </a:r>
            <a:endParaRPr lang="ru-RU" dirty="0">
              <a:solidFill>
                <a:srgbClr val="000099"/>
              </a:solidFill>
              <a:effectLst/>
            </a:endParaRPr>
          </a:p>
        </p:txBody>
      </p:sp>
      <p:sp>
        <p:nvSpPr>
          <p:cNvPr id="71799" name="WordArt 119"/>
          <p:cNvSpPr>
            <a:spLocks noChangeArrowheads="1" noChangeShapeType="1" noTextEdit="1"/>
          </p:cNvSpPr>
          <p:nvPr/>
        </p:nvSpPr>
        <p:spPr bwMode="auto">
          <a:xfrm>
            <a:off x="6443663" y="260350"/>
            <a:ext cx="1714500" cy="56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район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согласных</a:t>
            </a:r>
          </a:p>
        </p:txBody>
      </p:sp>
      <p:sp>
        <p:nvSpPr>
          <p:cNvPr id="71800" name="WordArt 120"/>
          <p:cNvSpPr>
            <a:spLocks noChangeArrowheads="1" noChangeShapeType="1" noTextEdit="1"/>
          </p:cNvSpPr>
          <p:nvPr/>
        </p:nvSpPr>
        <p:spPr bwMode="auto">
          <a:xfrm>
            <a:off x="1042988" y="1557338"/>
            <a:ext cx="1714500" cy="569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район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гласных</a:t>
            </a:r>
          </a:p>
        </p:txBody>
      </p:sp>
      <p:pic>
        <p:nvPicPr>
          <p:cNvPr id="71802" name="Picture 122" descr="Копия b9bcf5fbcdc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4365625"/>
            <a:ext cx="3348037" cy="1776413"/>
          </a:xfrm>
          <a:prstGeom prst="rect">
            <a:avLst/>
          </a:prstGeom>
          <a:noFill/>
        </p:spPr>
      </p:pic>
      <p:sp>
        <p:nvSpPr>
          <p:cNvPr id="71905" name="WordArt 225"/>
          <p:cNvSpPr>
            <a:spLocks noChangeArrowheads="1" noChangeShapeType="1" noTextEdit="1"/>
          </p:cNvSpPr>
          <p:nvPr/>
        </p:nvSpPr>
        <p:spPr bwMode="auto">
          <a:xfrm>
            <a:off x="3851275" y="333375"/>
            <a:ext cx="20859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Буквоград</a:t>
            </a:r>
          </a:p>
        </p:txBody>
      </p:sp>
      <p:sp>
        <p:nvSpPr>
          <p:cNvPr id="71917" name="Text Box 237"/>
          <p:cNvSpPr txBox="1">
            <a:spLocks noChangeArrowheads="1"/>
          </p:cNvSpPr>
          <p:nvPr/>
        </p:nvSpPr>
        <p:spPr bwMode="auto">
          <a:xfrm>
            <a:off x="0" y="54451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1924" name="Text Box 244"/>
          <p:cNvSpPr txBox="1">
            <a:spLocks noChangeArrowheads="1"/>
          </p:cNvSpPr>
          <p:nvPr/>
        </p:nvSpPr>
        <p:spPr bwMode="auto">
          <a:xfrm>
            <a:off x="539750" y="24209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</a:p>
        </p:txBody>
      </p:sp>
      <p:grpSp>
        <p:nvGrpSpPr>
          <p:cNvPr id="3" name="Group 391"/>
          <p:cNvGrpSpPr>
            <a:grpSpLocks/>
          </p:cNvGrpSpPr>
          <p:nvPr/>
        </p:nvGrpSpPr>
        <p:grpSpPr bwMode="auto">
          <a:xfrm>
            <a:off x="5364163" y="2925763"/>
            <a:ext cx="503237" cy="576262"/>
            <a:chOff x="1429" y="3294"/>
            <a:chExt cx="317" cy="363"/>
          </a:xfrm>
        </p:grpSpPr>
        <p:sp>
          <p:nvSpPr>
            <p:cNvPr id="71993" name="Line 313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94" name="AutoShape 314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1995" name="Line 315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96" name="Line 316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97" name="Line 317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319"/>
          <p:cNvGrpSpPr>
            <a:grpSpLocks/>
          </p:cNvGrpSpPr>
          <p:nvPr/>
        </p:nvGrpSpPr>
        <p:grpSpPr bwMode="auto">
          <a:xfrm>
            <a:off x="1116013" y="2276475"/>
            <a:ext cx="503237" cy="576263"/>
            <a:chOff x="1405" y="2795"/>
            <a:chExt cx="317" cy="363"/>
          </a:xfrm>
        </p:grpSpPr>
        <p:sp>
          <p:nvSpPr>
            <p:cNvPr id="72000" name="Line 320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01" name="AutoShape 321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02" name="Line 322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03" name="Line 323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04" name="Line 324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325"/>
          <p:cNvGrpSpPr>
            <a:grpSpLocks/>
          </p:cNvGrpSpPr>
          <p:nvPr/>
        </p:nvGrpSpPr>
        <p:grpSpPr bwMode="auto">
          <a:xfrm>
            <a:off x="468313" y="2924175"/>
            <a:ext cx="503237" cy="576263"/>
            <a:chOff x="1405" y="2795"/>
            <a:chExt cx="317" cy="363"/>
          </a:xfrm>
        </p:grpSpPr>
        <p:sp>
          <p:nvSpPr>
            <p:cNvPr id="72006" name="Line 326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07" name="AutoShape 327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08" name="Line 328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09" name="Line 329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10" name="Line 330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331"/>
          <p:cNvGrpSpPr>
            <a:grpSpLocks/>
          </p:cNvGrpSpPr>
          <p:nvPr/>
        </p:nvGrpSpPr>
        <p:grpSpPr bwMode="auto">
          <a:xfrm>
            <a:off x="1116013" y="2924175"/>
            <a:ext cx="503237" cy="576263"/>
            <a:chOff x="1405" y="2795"/>
            <a:chExt cx="317" cy="363"/>
          </a:xfrm>
        </p:grpSpPr>
        <p:sp>
          <p:nvSpPr>
            <p:cNvPr id="72012" name="Line 332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13" name="AutoShape 333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14" name="Line 334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15" name="Line 335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16" name="Line 336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337"/>
          <p:cNvGrpSpPr>
            <a:grpSpLocks/>
          </p:cNvGrpSpPr>
          <p:nvPr/>
        </p:nvGrpSpPr>
        <p:grpSpPr bwMode="auto">
          <a:xfrm>
            <a:off x="468313" y="3573463"/>
            <a:ext cx="503237" cy="576262"/>
            <a:chOff x="1405" y="2795"/>
            <a:chExt cx="317" cy="363"/>
          </a:xfrm>
        </p:grpSpPr>
        <p:sp>
          <p:nvSpPr>
            <p:cNvPr id="72018" name="Line 338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19" name="AutoShape 339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20" name="Line 340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21" name="Line 341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22" name="Line 342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343"/>
          <p:cNvGrpSpPr>
            <a:grpSpLocks/>
          </p:cNvGrpSpPr>
          <p:nvPr/>
        </p:nvGrpSpPr>
        <p:grpSpPr bwMode="auto">
          <a:xfrm>
            <a:off x="1116013" y="3573463"/>
            <a:ext cx="503237" cy="576262"/>
            <a:chOff x="1405" y="2795"/>
            <a:chExt cx="317" cy="363"/>
          </a:xfrm>
        </p:grpSpPr>
        <p:sp>
          <p:nvSpPr>
            <p:cNvPr id="72024" name="Line 344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25" name="AutoShape 345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26" name="Line 346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27" name="Line 347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28" name="Line 348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349"/>
          <p:cNvGrpSpPr>
            <a:grpSpLocks/>
          </p:cNvGrpSpPr>
          <p:nvPr/>
        </p:nvGrpSpPr>
        <p:grpSpPr bwMode="auto">
          <a:xfrm>
            <a:off x="468313" y="4221163"/>
            <a:ext cx="503237" cy="576262"/>
            <a:chOff x="1405" y="2795"/>
            <a:chExt cx="317" cy="363"/>
          </a:xfrm>
        </p:grpSpPr>
        <p:sp>
          <p:nvSpPr>
            <p:cNvPr id="72030" name="Line 350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31" name="AutoShape 351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32" name="Line 352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33" name="Line 353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34" name="Line 354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355"/>
          <p:cNvGrpSpPr>
            <a:grpSpLocks/>
          </p:cNvGrpSpPr>
          <p:nvPr/>
        </p:nvGrpSpPr>
        <p:grpSpPr bwMode="auto">
          <a:xfrm>
            <a:off x="1116013" y="4221163"/>
            <a:ext cx="503237" cy="576262"/>
            <a:chOff x="1405" y="2795"/>
            <a:chExt cx="317" cy="363"/>
          </a:xfrm>
        </p:grpSpPr>
        <p:sp>
          <p:nvSpPr>
            <p:cNvPr id="72036" name="Line 356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37" name="AutoShape 357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38" name="Line 358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39" name="Line 359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40" name="Line 360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361"/>
          <p:cNvGrpSpPr>
            <a:grpSpLocks/>
          </p:cNvGrpSpPr>
          <p:nvPr/>
        </p:nvGrpSpPr>
        <p:grpSpPr bwMode="auto">
          <a:xfrm>
            <a:off x="468313" y="4868863"/>
            <a:ext cx="503237" cy="576262"/>
            <a:chOff x="1405" y="2795"/>
            <a:chExt cx="317" cy="363"/>
          </a:xfrm>
        </p:grpSpPr>
        <p:sp>
          <p:nvSpPr>
            <p:cNvPr id="72042" name="Line 362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43" name="AutoShape 363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44" name="Line 364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45" name="Line 365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46" name="Line 366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367"/>
          <p:cNvGrpSpPr>
            <a:grpSpLocks/>
          </p:cNvGrpSpPr>
          <p:nvPr/>
        </p:nvGrpSpPr>
        <p:grpSpPr bwMode="auto">
          <a:xfrm>
            <a:off x="1116013" y="4868863"/>
            <a:ext cx="503237" cy="576262"/>
            <a:chOff x="1405" y="2795"/>
            <a:chExt cx="317" cy="363"/>
          </a:xfrm>
        </p:grpSpPr>
        <p:sp>
          <p:nvSpPr>
            <p:cNvPr id="72048" name="Line 368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49" name="AutoShape 369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50" name="Line 370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51" name="Line 371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52" name="Line 372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373"/>
          <p:cNvGrpSpPr>
            <a:grpSpLocks/>
          </p:cNvGrpSpPr>
          <p:nvPr/>
        </p:nvGrpSpPr>
        <p:grpSpPr bwMode="auto">
          <a:xfrm>
            <a:off x="1116013" y="6021388"/>
            <a:ext cx="503237" cy="576262"/>
            <a:chOff x="1405" y="2795"/>
            <a:chExt cx="317" cy="363"/>
          </a:xfrm>
        </p:grpSpPr>
        <p:sp>
          <p:nvSpPr>
            <p:cNvPr id="72054" name="Line 374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55" name="AutoShape 375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56" name="Line 376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57" name="Line 377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58" name="Line 378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385"/>
          <p:cNvGrpSpPr>
            <a:grpSpLocks/>
          </p:cNvGrpSpPr>
          <p:nvPr/>
        </p:nvGrpSpPr>
        <p:grpSpPr bwMode="auto">
          <a:xfrm>
            <a:off x="468313" y="6021388"/>
            <a:ext cx="503237" cy="576262"/>
            <a:chOff x="1405" y="2795"/>
            <a:chExt cx="317" cy="363"/>
          </a:xfrm>
        </p:grpSpPr>
        <p:sp>
          <p:nvSpPr>
            <p:cNvPr id="72066" name="Line 386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67" name="AutoShape 387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68" name="Line 388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69" name="Line 389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70" name="Line 390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392"/>
          <p:cNvGrpSpPr>
            <a:grpSpLocks/>
          </p:cNvGrpSpPr>
          <p:nvPr/>
        </p:nvGrpSpPr>
        <p:grpSpPr bwMode="auto">
          <a:xfrm>
            <a:off x="5364163" y="3573463"/>
            <a:ext cx="503237" cy="576262"/>
            <a:chOff x="1429" y="3294"/>
            <a:chExt cx="317" cy="363"/>
          </a:xfrm>
        </p:grpSpPr>
        <p:sp>
          <p:nvSpPr>
            <p:cNvPr id="72073" name="Line 393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74" name="AutoShape 394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75" name="Line 395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76" name="Line 396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77" name="Line 397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398"/>
          <p:cNvGrpSpPr>
            <a:grpSpLocks/>
          </p:cNvGrpSpPr>
          <p:nvPr/>
        </p:nvGrpSpPr>
        <p:grpSpPr bwMode="auto">
          <a:xfrm>
            <a:off x="6516688" y="1844675"/>
            <a:ext cx="503237" cy="576263"/>
            <a:chOff x="1429" y="3294"/>
            <a:chExt cx="317" cy="363"/>
          </a:xfrm>
        </p:grpSpPr>
        <p:sp>
          <p:nvSpPr>
            <p:cNvPr id="72079" name="Line 399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80" name="AutoShape 400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81" name="Line 401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82" name="Line 402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83" name="Line 403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Group 404"/>
          <p:cNvGrpSpPr>
            <a:grpSpLocks/>
          </p:cNvGrpSpPr>
          <p:nvPr/>
        </p:nvGrpSpPr>
        <p:grpSpPr bwMode="auto">
          <a:xfrm>
            <a:off x="7092950" y="1844675"/>
            <a:ext cx="503238" cy="576263"/>
            <a:chOff x="1429" y="3294"/>
            <a:chExt cx="317" cy="363"/>
          </a:xfrm>
        </p:grpSpPr>
        <p:sp>
          <p:nvSpPr>
            <p:cNvPr id="72085" name="Line 405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86" name="AutoShape 406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87" name="Line 407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88" name="Line 408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89" name="Line 409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410"/>
          <p:cNvGrpSpPr>
            <a:grpSpLocks/>
          </p:cNvGrpSpPr>
          <p:nvPr/>
        </p:nvGrpSpPr>
        <p:grpSpPr bwMode="auto">
          <a:xfrm>
            <a:off x="6588125" y="981075"/>
            <a:ext cx="503238" cy="576263"/>
            <a:chOff x="1429" y="3294"/>
            <a:chExt cx="317" cy="363"/>
          </a:xfrm>
        </p:grpSpPr>
        <p:sp>
          <p:nvSpPr>
            <p:cNvPr id="72091" name="Line 411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92" name="AutoShape 412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93" name="Line 413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94" name="Line 414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95" name="Line 415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" name="Group 428"/>
          <p:cNvGrpSpPr>
            <a:grpSpLocks/>
          </p:cNvGrpSpPr>
          <p:nvPr/>
        </p:nvGrpSpPr>
        <p:grpSpPr bwMode="auto">
          <a:xfrm>
            <a:off x="7667625" y="1844675"/>
            <a:ext cx="503238" cy="576263"/>
            <a:chOff x="4830" y="1162"/>
            <a:chExt cx="317" cy="363"/>
          </a:xfrm>
        </p:grpSpPr>
        <p:sp>
          <p:nvSpPr>
            <p:cNvPr id="72097" name="Line 417"/>
            <p:cNvSpPr>
              <a:spLocks noChangeShapeType="1"/>
            </p:cNvSpPr>
            <p:nvPr/>
          </p:nvSpPr>
          <p:spPr bwMode="auto">
            <a:xfrm>
              <a:off x="4854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98" name="AutoShape 418"/>
            <p:cNvSpPr>
              <a:spLocks noChangeArrowheads="1"/>
            </p:cNvSpPr>
            <p:nvPr/>
          </p:nvSpPr>
          <p:spPr bwMode="auto">
            <a:xfrm rot="10800000">
              <a:off x="4830" y="1162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099" name="Line 419"/>
            <p:cNvSpPr>
              <a:spLocks noChangeShapeType="1"/>
            </p:cNvSpPr>
            <p:nvPr/>
          </p:nvSpPr>
          <p:spPr bwMode="auto">
            <a:xfrm>
              <a:off x="5126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00" name="Line 420"/>
            <p:cNvSpPr>
              <a:spLocks noChangeShapeType="1"/>
            </p:cNvSpPr>
            <p:nvPr/>
          </p:nvSpPr>
          <p:spPr bwMode="auto">
            <a:xfrm flipH="1">
              <a:off x="4854" y="152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01" name="Line 421"/>
            <p:cNvSpPr>
              <a:spLocks noChangeShapeType="1"/>
            </p:cNvSpPr>
            <p:nvPr/>
          </p:nvSpPr>
          <p:spPr bwMode="auto">
            <a:xfrm flipH="1">
              <a:off x="4854" y="1253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422"/>
          <p:cNvGrpSpPr>
            <a:grpSpLocks/>
          </p:cNvGrpSpPr>
          <p:nvPr/>
        </p:nvGrpSpPr>
        <p:grpSpPr bwMode="auto">
          <a:xfrm>
            <a:off x="7235825" y="981075"/>
            <a:ext cx="503238" cy="576263"/>
            <a:chOff x="1429" y="3294"/>
            <a:chExt cx="317" cy="363"/>
          </a:xfrm>
        </p:grpSpPr>
        <p:sp>
          <p:nvSpPr>
            <p:cNvPr id="72103" name="Line 423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04" name="AutoShape 424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05" name="Line 425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06" name="Line 426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07" name="Line 427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429"/>
          <p:cNvGrpSpPr>
            <a:grpSpLocks/>
          </p:cNvGrpSpPr>
          <p:nvPr/>
        </p:nvGrpSpPr>
        <p:grpSpPr bwMode="auto">
          <a:xfrm>
            <a:off x="8172450" y="5300663"/>
            <a:ext cx="503238" cy="576262"/>
            <a:chOff x="4830" y="1162"/>
            <a:chExt cx="317" cy="363"/>
          </a:xfrm>
        </p:grpSpPr>
        <p:sp>
          <p:nvSpPr>
            <p:cNvPr id="72110" name="Line 430"/>
            <p:cNvSpPr>
              <a:spLocks noChangeShapeType="1"/>
            </p:cNvSpPr>
            <p:nvPr/>
          </p:nvSpPr>
          <p:spPr bwMode="auto">
            <a:xfrm>
              <a:off x="4854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11" name="AutoShape 431"/>
            <p:cNvSpPr>
              <a:spLocks noChangeArrowheads="1"/>
            </p:cNvSpPr>
            <p:nvPr/>
          </p:nvSpPr>
          <p:spPr bwMode="auto">
            <a:xfrm rot="10800000">
              <a:off x="4830" y="1162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12" name="Line 432"/>
            <p:cNvSpPr>
              <a:spLocks noChangeShapeType="1"/>
            </p:cNvSpPr>
            <p:nvPr/>
          </p:nvSpPr>
          <p:spPr bwMode="auto">
            <a:xfrm>
              <a:off x="5126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13" name="Line 433"/>
            <p:cNvSpPr>
              <a:spLocks noChangeShapeType="1"/>
            </p:cNvSpPr>
            <p:nvPr/>
          </p:nvSpPr>
          <p:spPr bwMode="auto">
            <a:xfrm flipH="1">
              <a:off x="4854" y="152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14" name="Line 434"/>
            <p:cNvSpPr>
              <a:spLocks noChangeShapeType="1"/>
            </p:cNvSpPr>
            <p:nvPr/>
          </p:nvSpPr>
          <p:spPr bwMode="auto">
            <a:xfrm flipH="1">
              <a:off x="4854" y="1253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" name="Group 435"/>
          <p:cNvGrpSpPr>
            <a:grpSpLocks/>
          </p:cNvGrpSpPr>
          <p:nvPr/>
        </p:nvGrpSpPr>
        <p:grpSpPr bwMode="auto">
          <a:xfrm>
            <a:off x="8172450" y="5949950"/>
            <a:ext cx="503238" cy="576263"/>
            <a:chOff x="4830" y="1162"/>
            <a:chExt cx="317" cy="363"/>
          </a:xfrm>
        </p:grpSpPr>
        <p:sp>
          <p:nvSpPr>
            <p:cNvPr id="72116" name="Line 436"/>
            <p:cNvSpPr>
              <a:spLocks noChangeShapeType="1"/>
            </p:cNvSpPr>
            <p:nvPr/>
          </p:nvSpPr>
          <p:spPr bwMode="auto">
            <a:xfrm>
              <a:off x="4854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17" name="AutoShape 437"/>
            <p:cNvSpPr>
              <a:spLocks noChangeArrowheads="1"/>
            </p:cNvSpPr>
            <p:nvPr/>
          </p:nvSpPr>
          <p:spPr bwMode="auto">
            <a:xfrm rot="10800000">
              <a:off x="4830" y="1162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18" name="Line 438"/>
            <p:cNvSpPr>
              <a:spLocks noChangeShapeType="1"/>
            </p:cNvSpPr>
            <p:nvPr/>
          </p:nvSpPr>
          <p:spPr bwMode="auto">
            <a:xfrm>
              <a:off x="5126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19" name="Line 439"/>
            <p:cNvSpPr>
              <a:spLocks noChangeShapeType="1"/>
            </p:cNvSpPr>
            <p:nvPr/>
          </p:nvSpPr>
          <p:spPr bwMode="auto">
            <a:xfrm flipH="1">
              <a:off x="4854" y="152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20" name="Line 440"/>
            <p:cNvSpPr>
              <a:spLocks noChangeShapeType="1"/>
            </p:cNvSpPr>
            <p:nvPr/>
          </p:nvSpPr>
          <p:spPr bwMode="auto">
            <a:xfrm flipH="1">
              <a:off x="4854" y="1253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441"/>
          <p:cNvGrpSpPr>
            <a:grpSpLocks/>
          </p:cNvGrpSpPr>
          <p:nvPr/>
        </p:nvGrpSpPr>
        <p:grpSpPr bwMode="auto">
          <a:xfrm>
            <a:off x="6013450" y="3573463"/>
            <a:ext cx="503238" cy="576262"/>
            <a:chOff x="1429" y="3294"/>
            <a:chExt cx="317" cy="363"/>
          </a:xfrm>
        </p:grpSpPr>
        <p:sp>
          <p:nvSpPr>
            <p:cNvPr id="72122" name="Line 442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23" name="AutoShape 443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24" name="Line 444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25" name="Line 445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26" name="Line 446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" name="Group 453"/>
          <p:cNvGrpSpPr>
            <a:grpSpLocks/>
          </p:cNvGrpSpPr>
          <p:nvPr/>
        </p:nvGrpSpPr>
        <p:grpSpPr bwMode="auto">
          <a:xfrm>
            <a:off x="8172450" y="4652963"/>
            <a:ext cx="503238" cy="576262"/>
            <a:chOff x="4513" y="3566"/>
            <a:chExt cx="317" cy="363"/>
          </a:xfrm>
        </p:grpSpPr>
        <p:sp>
          <p:nvSpPr>
            <p:cNvPr id="72128" name="Line 448"/>
            <p:cNvSpPr>
              <a:spLocks noChangeShapeType="1"/>
            </p:cNvSpPr>
            <p:nvPr/>
          </p:nvSpPr>
          <p:spPr bwMode="auto">
            <a:xfrm>
              <a:off x="4537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29" name="AutoShape 449"/>
            <p:cNvSpPr>
              <a:spLocks noChangeArrowheads="1"/>
            </p:cNvSpPr>
            <p:nvPr/>
          </p:nvSpPr>
          <p:spPr bwMode="auto">
            <a:xfrm rot="10800000">
              <a:off x="4513" y="3566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30" name="Line 450"/>
            <p:cNvSpPr>
              <a:spLocks noChangeShapeType="1"/>
            </p:cNvSpPr>
            <p:nvPr/>
          </p:nvSpPr>
          <p:spPr bwMode="auto">
            <a:xfrm>
              <a:off x="4809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31" name="Line 451"/>
            <p:cNvSpPr>
              <a:spLocks noChangeShapeType="1"/>
            </p:cNvSpPr>
            <p:nvPr/>
          </p:nvSpPr>
          <p:spPr bwMode="auto">
            <a:xfrm flipH="1">
              <a:off x="4537" y="3929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32" name="Line 452"/>
            <p:cNvSpPr>
              <a:spLocks noChangeShapeType="1"/>
            </p:cNvSpPr>
            <p:nvPr/>
          </p:nvSpPr>
          <p:spPr bwMode="auto">
            <a:xfrm flipH="1">
              <a:off x="4537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5" name="Group 454"/>
          <p:cNvGrpSpPr>
            <a:grpSpLocks/>
          </p:cNvGrpSpPr>
          <p:nvPr/>
        </p:nvGrpSpPr>
        <p:grpSpPr bwMode="auto">
          <a:xfrm>
            <a:off x="6661150" y="2925763"/>
            <a:ext cx="503238" cy="576262"/>
            <a:chOff x="4513" y="3566"/>
            <a:chExt cx="317" cy="363"/>
          </a:xfrm>
        </p:grpSpPr>
        <p:sp>
          <p:nvSpPr>
            <p:cNvPr id="72135" name="Line 455"/>
            <p:cNvSpPr>
              <a:spLocks noChangeShapeType="1"/>
            </p:cNvSpPr>
            <p:nvPr/>
          </p:nvSpPr>
          <p:spPr bwMode="auto">
            <a:xfrm>
              <a:off x="4537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36" name="AutoShape 456"/>
            <p:cNvSpPr>
              <a:spLocks noChangeArrowheads="1"/>
            </p:cNvSpPr>
            <p:nvPr/>
          </p:nvSpPr>
          <p:spPr bwMode="auto">
            <a:xfrm rot="10800000">
              <a:off x="4513" y="3566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37" name="Line 457"/>
            <p:cNvSpPr>
              <a:spLocks noChangeShapeType="1"/>
            </p:cNvSpPr>
            <p:nvPr/>
          </p:nvSpPr>
          <p:spPr bwMode="auto">
            <a:xfrm>
              <a:off x="4809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38" name="Line 458"/>
            <p:cNvSpPr>
              <a:spLocks noChangeShapeType="1"/>
            </p:cNvSpPr>
            <p:nvPr/>
          </p:nvSpPr>
          <p:spPr bwMode="auto">
            <a:xfrm flipH="1">
              <a:off x="4537" y="3929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39" name="Line 459"/>
            <p:cNvSpPr>
              <a:spLocks noChangeShapeType="1"/>
            </p:cNvSpPr>
            <p:nvPr/>
          </p:nvSpPr>
          <p:spPr bwMode="auto">
            <a:xfrm flipH="1">
              <a:off x="4537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" name="Group 460"/>
          <p:cNvGrpSpPr>
            <a:grpSpLocks/>
          </p:cNvGrpSpPr>
          <p:nvPr/>
        </p:nvGrpSpPr>
        <p:grpSpPr bwMode="auto">
          <a:xfrm>
            <a:off x="6661150" y="3573463"/>
            <a:ext cx="503238" cy="576262"/>
            <a:chOff x="4513" y="3566"/>
            <a:chExt cx="317" cy="363"/>
          </a:xfrm>
        </p:grpSpPr>
        <p:sp>
          <p:nvSpPr>
            <p:cNvPr id="72141" name="Line 461"/>
            <p:cNvSpPr>
              <a:spLocks noChangeShapeType="1"/>
            </p:cNvSpPr>
            <p:nvPr/>
          </p:nvSpPr>
          <p:spPr bwMode="auto">
            <a:xfrm>
              <a:off x="4537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42" name="AutoShape 462"/>
            <p:cNvSpPr>
              <a:spLocks noChangeArrowheads="1"/>
            </p:cNvSpPr>
            <p:nvPr/>
          </p:nvSpPr>
          <p:spPr bwMode="auto">
            <a:xfrm rot="10800000">
              <a:off x="4513" y="3566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43" name="Line 463"/>
            <p:cNvSpPr>
              <a:spLocks noChangeShapeType="1"/>
            </p:cNvSpPr>
            <p:nvPr/>
          </p:nvSpPr>
          <p:spPr bwMode="auto">
            <a:xfrm>
              <a:off x="4809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44" name="Line 464"/>
            <p:cNvSpPr>
              <a:spLocks noChangeShapeType="1"/>
            </p:cNvSpPr>
            <p:nvPr/>
          </p:nvSpPr>
          <p:spPr bwMode="auto">
            <a:xfrm flipH="1">
              <a:off x="4537" y="3929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45" name="Line 465"/>
            <p:cNvSpPr>
              <a:spLocks noChangeShapeType="1"/>
            </p:cNvSpPr>
            <p:nvPr/>
          </p:nvSpPr>
          <p:spPr bwMode="auto">
            <a:xfrm flipH="1">
              <a:off x="4537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" name="Group 466"/>
          <p:cNvGrpSpPr>
            <a:grpSpLocks/>
          </p:cNvGrpSpPr>
          <p:nvPr/>
        </p:nvGrpSpPr>
        <p:grpSpPr bwMode="auto">
          <a:xfrm>
            <a:off x="4716463" y="2925763"/>
            <a:ext cx="503237" cy="576262"/>
            <a:chOff x="1429" y="3294"/>
            <a:chExt cx="317" cy="363"/>
          </a:xfrm>
        </p:grpSpPr>
        <p:sp>
          <p:nvSpPr>
            <p:cNvPr id="72147" name="Line 467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48" name="AutoShape 468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49" name="Line 469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50" name="Line 470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51" name="Line 471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" name="Group 472"/>
          <p:cNvGrpSpPr>
            <a:grpSpLocks/>
          </p:cNvGrpSpPr>
          <p:nvPr/>
        </p:nvGrpSpPr>
        <p:grpSpPr bwMode="auto">
          <a:xfrm>
            <a:off x="7308850" y="2925763"/>
            <a:ext cx="503238" cy="576262"/>
            <a:chOff x="1429" y="3294"/>
            <a:chExt cx="317" cy="363"/>
          </a:xfrm>
        </p:grpSpPr>
        <p:sp>
          <p:nvSpPr>
            <p:cNvPr id="72153" name="Line 473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54" name="AutoShape 474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55" name="Line 475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56" name="Line 476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57" name="Line 477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" name="Group 478"/>
          <p:cNvGrpSpPr>
            <a:grpSpLocks/>
          </p:cNvGrpSpPr>
          <p:nvPr/>
        </p:nvGrpSpPr>
        <p:grpSpPr bwMode="auto">
          <a:xfrm>
            <a:off x="4068763" y="3573463"/>
            <a:ext cx="503237" cy="576262"/>
            <a:chOff x="1429" y="3294"/>
            <a:chExt cx="317" cy="363"/>
          </a:xfrm>
        </p:grpSpPr>
        <p:sp>
          <p:nvSpPr>
            <p:cNvPr id="72159" name="Line 479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60" name="AutoShape 480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61" name="Line 481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62" name="Line 482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63" name="Line 483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" name="Group 484"/>
          <p:cNvGrpSpPr>
            <a:grpSpLocks/>
          </p:cNvGrpSpPr>
          <p:nvPr/>
        </p:nvGrpSpPr>
        <p:grpSpPr bwMode="auto">
          <a:xfrm>
            <a:off x="4068763" y="2925763"/>
            <a:ext cx="503237" cy="576262"/>
            <a:chOff x="1429" y="3294"/>
            <a:chExt cx="317" cy="363"/>
          </a:xfrm>
        </p:grpSpPr>
        <p:sp>
          <p:nvSpPr>
            <p:cNvPr id="72165" name="Line 485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66" name="AutoShape 486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67" name="Line 487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68" name="Line 488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69" name="Line 489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" name="Group 490"/>
          <p:cNvGrpSpPr>
            <a:grpSpLocks/>
          </p:cNvGrpSpPr>
          <p:nvPr/>
        </p:nvGrpSpPr>
        <p:grpSpPr bwMode="auto">
          <a:xfrm>
            <a:off x="6013450" y="2925763"/>
            <a:ext cx="503238" cy="576262"/>
            <a:chOff x="1429" y="3294"/>
            <a:chExt cx="317" cy="363"/>
          </a:xfrm>
        </p:grpSpPr>
        <p:sp>
          <p:nvSpPr>
            <p:cNvPr id="72171" name="Line 491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72" name="AutoShape 492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73" name="Line 493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74" name="Line 494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75" name="Line 495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133" name="Group 496"/>
          <p:cNvGrpSpPr>
            <a:grpSpLocks/>
          </p:cNvGrpSpPr>
          <p:nvPr/>
        </p:nvGrpSpPr>
        <p:grpSpPr bwMode="auto">
          <a:xfrm>
            <a:off x="8172450" y="4005263"/>
            <a:ext cx="503238" cy="576262"/>
            <a:chOff x="1429" y="3294"/>
            <a:chExt cx="317" cy="363"/>
          </a:xfrm>
        </p:grpSpPr>
        <p:sp>
          <p:nvSpPr>
            <p:cNvPr id="72177" name="Line 497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78" name="AutoShape 498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79" name="Line 499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80" name="Line 500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81" name="Line 501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134" name="Group 502"/>
          <p:cNvGrpSpPr>
            <a:grpSpLocks/>
          </p:cNvGrpSpPr>
          <p:nvPr/>
        </p:nvGrpSpPr>
        <p:grpSpPr bwMode="auto">
          <a:xfrm>
            <a:off x="7308850" y="3573463"/>
            <a:ext cx="503238" cy="576262"/>
            <a:chOff x="1429" y="3294"/>
            <a:chExt cx="317" cy="363"/>
          </a:xfrm>
        </p:grpSpPr>
        <p:sp>
          <p:nvSpPr>
            <p:cNvPr id="72183" name="Line 503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84" name="AutoShape 504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85" name="Line 505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86" name="Line 506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87" name="Line 507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140" name="Group 508"/>
          <p:cNvGrpSpPr>
            <a:grpSpLocks/>
          </p:cNvGrpSpPr>
          <p:nvPr/>
        </p:nvGrpSpPr>
        <p:grpSpPr bwMode="auto">
          <a:xfrm>
            <a:off x="4716463" y="3573463"/>
            <a:ext cx="503237" cy="576262"/>
            <a:chOff x="1429" y="3294"/>
            <a:chExt cx="317" cy="363"/>
          </a:xfrm>
        </p:grpSpPr>
        <p:sp>
          <p:nvSpPr>
            <p:cNvPr id="72189" name="Line 509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90" name="AutoShape 510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2191" name="Line 511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92" name="Line 512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93" name="Line 513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201" name="Text Box 521"/>
          <p:cNvSpPr txBox="1">
            <a:spLocks noChangeArrowheads="1"/>
          </p:cNvSpPr>
          <p:nvPr/>
        </p:nvSpPr>
        <p:spPr bwMode="auto">
          <a:xfrm rot="5400000">
            <a:off x="738981" y="4634707"/>
            <a:ext cx="73342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тупик беззвучных </a:t>
            </a:r>
          </a:p>
          <a:p>
            <a:pPr algn="l"/>
            <a:r>
              <a:rPr lang="ru-RU">
                <a:solidFill>
                  <a:srgbClr val="000099"/>
                </a:solidFill>
                <a:effectLst/>
              </a:rPr>
              <a:t>           букв</a:t>
            </a:r>
          </a:p>
        </p:txBody>
      </p:sp>
      <p:sp>
        <p:nvSpPr>
          <p:cNvPr id="72202" name="Text Box 522"/>
          <p:cNvSpPr txBox="1">
            <a:spLocks noChangeArrowheads="1"/>
          </p:cNvSpPr>
          <p:nvPr/>
        </p:nvSpPr>
        <p:spPr bwMode="auto">
          <a:xfrm rot="16200000">
            <a:off x="-1223168" y="3572668"/>
            <a:ext cx="281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улица твердых команд</a:t>
            </a:r>
          </a:p>
        </p:txBody>
      </p:sp>
      <p:sp>
        <p:nvSpPr>
          <p:cNvPr id="72203" name="Text Box 523"/>
          <p:cNvSpPr txBox="1">
            <a:spLocks noChangeArrowheads="1"/>
          </p:cNvSpPr>
          <p:nvPr/>
        </p:nvSpPr>
        <p:spPr bwMode="auto">
          <a:xfrm rot="16200000">
            <a:off x="572294" y="3685381"/>
            <a:ext cx="2606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улица мягких команд</a:t>
            </a:r>
          </a:p>
        </p:txBody>
      </p:sp>
      <p:sp>
        <p:nvSpPr>
          <p:cNvPr id="72211" name="Text Box 531"/>
          <p:cNvSpPr txBox="1">
            <a:spLocks noChangeArrowheads="1"/>
          </p:cNvSpPr>
          <p:nvPr/>
        </p:nvSpPr>
        <p:spPr bwMode="auto">
          <a:xfrm>
            <a:off x="539750" y="30686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72212" name="Text Box 532"/>
          <p:cNvSpPr txBox="1">
            <a:spLocks noChangeArrowheads="1"/>
          </p:cNvSpPr>
          <p:nvPr/>
        </p:nvSpPr>
        <p:spPr bwMode="auto">
          <a:xfrm>
            <a:off x="1187450" y="30686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Ё</a:t>
            </a:r>
          </a:p>
        </p:txBody>
      </p:sp>
      <p:sp>
        <p:nvSpPr>
          <p:cNvPr id="72217" name="Text Box 537"/>
          <p:cNvSpPr txBox="1">
            <a:spLocks noChangeArrowheads="1"/>
          </p:cNvSpPr>
          <p:nvPr/>
        </p:nvSpPr>
        <p:spPr bwMode="auto">
          <a:xfrm>
            <a:off x="1116013" y="37163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Ю</a:t>
            </a:r>
          </a:p>
        </p:txBody>
      </p:sp>
      <p:sp>
        <p:nvSpPr>
          <p:cNvPr id="72218" name="Text Box 538"/>
          <p:cNvSpPr txBox="1">
            <a:spLocks noChangeArrowheads="1"/>
          </p:cNvSpPr>
          <p:nvPr/>
        </p:nvSpPr>
        <p:spPr bwMode="auto">
          <a:xfrm>
            <a:off x="539750" y="37163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У</a:t>
            </a:r>
          </a:p>
        </p:txBody>
      </p:sp>
      <p:sp>
        <p:nvSpPr>
          <p:cNvPr id="72243" name="Text Box 563"/>
          <p:cNvSpPr txBox="1">
            <a:spLocks noChangeArrowheads="1"/>
          </p:cNvSpPr>
          <p:nvPr/>
        </p:nvSpPr>
        <p:spPr bwMode="auto">
          <a:xfrm>
            <a:off x="468313" y="43656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Ы</a:t>
            </a:r>
          </a:p>
        </p:txBody>
      </p:sp>
      <p:sp>
        <p:nvSpPr>
          <p:cNvPr id="72244" name="Text Box 564"/>
          <p:cNvSpPr txBox="1">
            <a:spLocks noChangeArrowheads="1"/>
          </p:cNvSpPr>
          <p:nvPr/>
        </p:nvSpPr>
        <p:spPr bwMode="auto">
          <a:xfrm>
            <a:off x="1187450" y="43656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И</a:t>
            </a:r>
          </a:p>
        </p:txBody>
      </p:sp>
      <p:sp>
        <p:nvSpPr>
          <p:cNvPr id="72245" name="Text Box 565"/>
          <p:cNvSpPr txBox="1">
            <a:spLocks noChangeArrowheads="1"/>
          </p:cNvSpPr>
          <p:nvPr/>
        </p:nvSpPr>
        <p:spPr bwMode="auto">
          <a:xfrm>
            <a:off x="539750" y="50133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Э</a:t>
            </a:r>
          </a:p>
        </p:txBody>
      </p:sp>
      <p:sp>
        <p:nvSpPr>
          <p:cNvPr id="72246" name="Text Box 566"/>
          <p:cNvSpPr txBox="1">
            <a:spLocks noChangeArrowheads="1"/>
          </p:cNvSpPr>
          <p:nvPr/>
        </p:nvSpPr>
        <p:spPr bwMode="auto">
          <a:xfrm>
            <a:off x="1187450" y="50133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Е</a:t>
            </a:r>
          </a:p>
        </p:txBody>
      </p:sp>
      <p:sp>
        <p:nvSpPr>
          <p:cNvPr id="72247" name="Text Box 567"/>
          <p:cNvSpPr txBox="1">
            <a:spLocks noChangeArrowheads="1"/>
          </p:cNvSpPr>
          <p:nvPr/>
        </p:nvSpPr>
        <p:spPr bwMode="auto">
          <a:xfrm>
            <a:off x="7740650" y="19891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Й</a:t>
            </a:r>
          </a:p>
        </p:txBody>
      </p:sp>
      <p:sp>
        <p:nvSpPr>
          <p:cNvPr id="72248" name="Text Box 568"/>
          <p:cNvSpPr txBox="1">
            <a:spLocks noChangeArrowheads="1"/>
          </p:cNvSpPr>
          <p:nvPr/>
        </p:nvSpPr>
        <p:spPr bwMode="auto">
          <a:xfrm>
            <a:off x="7164388" y="19891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Р</a:t>
            </a:r>
          </a:p>
        </p:txBody>
      </p:sp>
      <p:sp>
        <p:nvSpPr>
          <p:cNvPr id="72249" name="Text Box 569"/>
          <p:cNvSpPr txBox="1">
            <a:spLocks noChangeArrowheads="1"/>
          </p:cNvSpPr>
          <p:nvPr/>
        </p:nvSpPr>
        <p:spPr bwMode="auto">
          <a:xfrm>
            <a:off x="6588125" y="19891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Л</a:t>
            </a:r>
          </a:p>
        </p:txBody>
      </p:sp>
      <p:sp>
        <p:nvSpPr>
          <p:cNvPr id="72250" name="Text Box 570"/>
          <p:cNvSpPr txBox="1">
            <a:spLocks noChangeArrowheads="1"/>
          </p:cNvSpPr>
          <p:nvPr/>
        </p:nvSpPr>
        <p:spPr bwMode="auto">
          <a:xfrm>
            <a:off x="7164388" y="1125538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</a:p>
        </p:txBody>
      </p:sp>
      <p:sp>
        <p:nvSpPr>
          <p:cNvPr id="72251" name="Text Box 571"/>
          <p:cNvSpPr txBox="1">
            <a:spLocks noChangeArrowheads="1"/>
          </p:cNvSpPr>
          <p:nvPr/>
        </p:nvSpPr>
        <p:spPr bwMode="auto">
          <a:xfrm>
            <a:off x="6659563" y="11255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Н</a:t>
            </a:r>
          </a:p>
        </p:txBody>
      </p:sp>
      <p:sp>
        <p:nvSpPr>
          <p:cNvPr id="72252" name="Text Box 572"/>
          <p:cNvSpPr txBox="1">
            <a:spLocks noChangeArrowheads="1"/>
          </p:cNvSpPr>
          <p:nvPr/>
        </p:nvSpPr>
        <p:spPr bwMode="auto">
          <a:xfrm>
            <a:off x="7380288" y="37179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С</a:t>
            </a:r>
          </a:p>
        </p:txBody>
      </p:sp>
      <p:sp>
        <p:nvSpPr>
          <p:cNvPr id="72253" name="Text Box 573"/>
          <p:cNvSpPr txBox="1">
            <a:spLocks noChangeArrowheads="1"/>
          </p:cNvSpPr>
          <p:nvPr/>
        </p:nvSpPr>
        <p:spPr bwMode="auto">
          <a:xfrm>
            <a:off x="7380288" y="30702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З</a:t>
            </a:r>
          </a:p>
        </p:txBody>
      </p:sp>
      <p:sp>
        <p:nvSpPr>
          <p:cNvPr id="72254" name="Text Box 574"/>
          <p:cNvSpPr txBox="1">
            <a:spLocks noChangeArrowheads="1"/>
          </p:cNvSpPr>
          <p:nvPr/>
        </p:nvSpPr>
        <p:spPr bwMode="auto">
          <a:xfrm>
            <a:off x="6443663" y="3068638"/>
            <a:ext cx="1009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Ж</a:t>
            </a:r>
          </a:p>
        </p:txBody>
      </p:sp>
      <p:sp>
        <p:nvSpPr>
          <p:cNvPr id="72255" name="Text Box 575"/>
          <p:cNvSpPr txBox="1">
            <a:spLocks noChangeArrowheads="1"/>
          </p:cNvSpPr>
          <p:nvPr/>
        </p:nvSpPr>
        <p:spPr bwMode="auto">
          <a:xfrm>
            <a:off x="6661150" y="37179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Ш</a:t>
            </a:r>
          </a:p>
        </p:txBody>
      </p:sp>
      <p:sp>
        <p:nvSpPr>
          <p:cNvPr id="72256" name="Text Box 576"/>
          <p:cNvSpPr txBox="1">
            <a:spLocks noChangeArrowheads="1"/>
          </p:cNvSpPr>
          <p:nvPr/>
        </p:nvSpPr>
        <p:spPr bwMode="auto">
          <a:xfrm>
            <a:off x="6084888" y="371792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Т</a:t>
            </a:r>
          </a:p>
        </p:txBody>
      </p:sp>
      <p:sp>
        <p:nvSpPr>
          <p:cNvPr id="72257" name="Text Box 577"/>
          <p:cNvSpPr txBox="1">
            <a:spLocks noChangeArrowheads="1"/>
          </p:cNvSpPr>
          <p:nvPr/>
        </p:nvSpPr>
        <p:spPr bwMode="auto">
          <a:xfrm>
            <a:off x="5437188" y="37179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</a:p>
        </p:txBody>
      </p:sp>
      <p:sp>
        <p:nvSpPr>
          <p:cNvPr id="72258" name="Text Box 578"/>
          <p:cNvSpPr txBox="1">
            <a:spLocks noChangeArrowheads="1"/>
          </p:cNvSpPr>
          <p:nvPr/>
        </p:nvSpPr>
        <p:spPr bwMode="auto">
          <a:xfrm>
            <a:off x="4140200" y="37179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П</a:t>
            </a:r>
          </a:p>
        </p:txBody>
      </p:sp>
      <p:sp>
        <p:nvSpPr>
          <p:cNvPr id="72259" name="Text Box 579"/>
          <p:cNvSpPr txBox="1">
            <a:spLocks noChangeArrowheads="1"/>
          </p:cNvSpPr>
          <p:nvPr/>
        </p:nvSpPr>
        <p:spPr bwMode="auto">
          <a:xfrm>
            <a:off x="4643438" y="3716338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Ф</a:t>
            </a:r>
          </a:p>
        </p:txBody>
      </p:sp>
      <p:sp>
        <p:nvSpPr>
          <p:cNvPr id="72260" name="Text Box 580"/>
          <p:cNvSpPr txBox="1">
            <a:spLocks noChangeArrowheads="1"/>
          </p:cNvSpPr>
          <p:nvPr/>
        </p:nvSpPr>
        <p:spPr bwMode="auto">
          <a:xfrm>
            <a:off x="6084888" y="30702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Д</a:t>
            </a:r>
          </a:p>
        </p:txBody>
      </p:sp>
      <p:sp>
        <p:nvSpPr>
          <p:cNvPr id="72261" name="Text Box 581"/>
          <p:cNvSpPr txBox="1">
            <a:spLocks noChangeArrowheads="1"/>
          </p:cNvSpPr>
          <p:nvPr/>
        </p:nvSpPr>
        <p:spPr bwMode="auto">
          <a:xfrm>
            <a:off x="5437188" y="30702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Г</a:t>
            </a:r>
          </a:p>
        </p:txBody>
      </p:sp>
      <p:sp>
        <p:nvSpPr>
          <p:cNvPr id="72262" name="Text Box 582"/>
          <p:cNvSpPr txBox="1">
            <a:spLocks noChangeArrowheads="1"/>
          </p:cNvSpPr>
          <p:nvPr/>
        </p:nvSpPr>
        <p:spPr bwMode="auto">
          <a:xfrm>
            <a:off x="4787900" y="30702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</a:p>
        </p:txBody>
      </p:sp>
      <p:sp>
        <p:nvSpPr>
          <p:cNvPr id="72263" name="Text Box 583"/>
          <p:cNvSpPr txBox="1">
            <a:spLocks noChangeArrowheads="1"/>
          </p:cNvSpPr>
          <p:nvPr/>
        </p:nvSpPr>
        <p:spPr bwMode="auto">
          <a:xfrm>
            <a:off x="4140200" y="3070225"/>
            <a:ext cx="395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72264" name="Text Box 584"/>
          <p:cNvSpPr txBox="1">
            <a:spLocks noChangeArrowheads="1"/>
          </p:cNvSpPr>
          <p:nvPr/>
        </p:nvSpPr>
        <p:spPr bwMode="auto">
          <a:xfrm>
            <a:off x="8243888" y="41497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Х</a:t>
            </a:r>
          </a:p>
        </p:txBody>
      </p:sp>
      <p:sp>
        <p:nvSpPr>
          <p:cNvPr id="72265" name="Text Box 585"/>
          <p:cNvSpPr txBox="1">
            <a:spLocks noChangeArrowheads="1"/>
          </p:cNvSpPr>
          <p:nvPr/>
        </p:nvSpPr>
        <p:spPr bwMode="auto">
          <a:xfrm>
            <a:off x="8243888" y="47974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Ц</a:t>
            </a:r>
          </a:p>
        </p:txBody>
      </p:sp>
      <p:sp>
        <p:nvSpPr>
          <p:cNvPr id="72266" name="Text Box 586"/>
          <p:cNvSpPr txBox="1">
            <a:spLocks noChangeArrowheads="1"/>
          </p:cNvSpPr>
          <p:nvPr/>
        </p:nvSpPr>
        <p:spPr bwMode="auto">
          <a:xfrm>
            <a:off x="8243888" y="54451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Ч</a:t>
            </a:r>
          </a:p>
        </p:txBody>
      </p:sp>
      <p:sp>
        <p:nvSpPr>
          <p:cNvPr id="72267" name="Text Box 587"/>
          <p:cNvSpPr txBox="1">
            <a:spLocks noChangeArrowheads="1"/>
          </p:cNvSpPr>
          <p:nvPr/>
        </p:nvSpPr>
        <p:spPr bwMode="auto">
          <a:xfrm>
            <a:off x="8172450" y="60928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Щ</a:t>
            </a:r>
          </a:p>
        </p:txBody>
      </p:sp>
      <p:sp>
        <p:nvSpPr>
          <p:cNvPr id="72268" name="Text Box 588"/>
          <p:cNvSpPr txBox="1">
            <a:spLocks noChangeArrowheads="1"/>
          </p:cNvSpPr>
          <p:nvPr/>
        </p:nvSpPr>
        <p:spPr bwMode="auto">
          <a:xfrm>
            <a:off x="1187450" y="616585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Ь</a:t>
            </a:r>
          </a:p>
        </p:txBody>
      </p:sp>
      <p:sp>
        <p:nvSpPr>
          <p:cNvPr id="72269" name="Text Box 589"/>
          <p:cNvSpPr txBox="1">
            <a:spLocks noChangeArrowheads="1"/>
          </p:cNvSpPr>
          <p:nvPr/>
        </p:nvSpPr>
        <p:spPr bwMode="auto">
          <a:xfrm>
            <a:off x="539750" y="616585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Ъ</a:t>
            </a:r>
          </a:p>
        </p:txBody>
      </p:sp>
      <p:pic>
        <p:nvPicPr>
          <p:cNvPr id="72274" name="Picture 594" descr="Рисунок4"/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3202" y="1298428"/>
            <a:ext cx="11588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2146" name="Group 597"/>
          <p:cNvGrpSpPr>
            <a:grpSpLocks/>
          </p:cNvGrpSpPr>
          <p:nvPr/>
        </p:nvGrpSpPr>
        <p:grpSpPr bwMode="auto">
          <a:xfrm>
            <a:off x="0" y="0"/>
            <a:ext cx="2455863" cy="1568450"/>
            <a:chOff x="0" y="0"/>
            <a:chExt cx="1547" cy="988"/>
          </a:xfrm>
        </p:grpSpPr>
        <p:sp>
          <p:nvSpPr>
            <p:cNvPr id="72278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2279" name="Text Box 599"/>
            <p:cNvSpPr txBox="1">
              <a:spLocks noChangeArrowheads="1"/>
            </p:cNvSpPr>
            <p:nvPr/>
          </p:nvSpPr>
          <p:spPr bwMode="auto">
            <a:xfrm>
              <a:off x="0" y="255"/>
              <a:ext cx="1547" cy="5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b="0" i="1">
                  <a:solidFill>
                    <a:srgbClr val="3399FF"/>
                  </a:solidFill>
                  <a:effectLst/>
                </a:rPr>
                <a:t>Кликни по домику и</a:t>
              </a:r>
            </a:p>
            <a:p>
              <a:pPr algn="ctr"/>
              <a:r>
                <a:rPr lang="ru-RU" b="0" i="1">
                  <a:solidFill>
                    <a:srgbClr val="3399FF"/>
                  </a:solidFill>
                  <a:effectLst/>
                </a:rPr>
                <a:t> узнай кто там живёт</a:t>
              </a:r>
              <a:r>
                <a:rPr lang="ru-RU" b="0">
                  <a:solidFill>
                    <a:srgbClr val="3399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.</a:t>
              </a:r>
            </a:p>
          </p:txBody>
        </p:sp>
      </p:grpSp>
      <p:sp>
        <p:nvSpPr>
          <p:cNvPr id="72282" name="Rectangle 602"/>
          <p:cNvSpPr>
            <a:spLocks noChangeArrowheads="1"/>
          </p:cNvSpPr>
          <p:nvPr/>
        </p:nvSpPr>
        <p:spPr bwMode="auto">
          <a:xfrm>
            <a:off x="468313" y="2205038"/>
            <a:ext cx="503237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83" name="Rectangle 603"/>
          <p:cNvSpPr>
            <a:spLocks noChangeArrowheads="1"/>
          </p:cNvSpPr>
          <p:nvPr/>
        </p:nvSpPr>
        <p:spPr bwMode="auto">
          <a:xfrm>
            <a:off x="1116013" y="2205038"/>
            <a:ext cx="503237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84" name="Rectangle 604"/>
          <p:cNvSpPr>
            <a:spLocks noChangeArrowheads="1"/>
          </p:cNvSpPr>
          <p:nvPr/>
        </p:nvSpPr>
        <p:spPr bwMode="auto">
          <a:xfrm>
            <a:off x="468313" y="2924175"/>
            <a:ext cx="503237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85" name="Rectangle 605"/>
          <p:cNvSpPr>
            <a:spLocks noChangeArrowheads="1"/>
          </p:cNvSpPr>
          <p:nvPr/>
        </p:nvSpPr>
        <p:spPr bwMode="auto">
          <a:xfrm>
            <a:off x="1116013" y="29241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86" name="Rectangle 606"/>
          <p:cNvSpPr>
            <a:spLocks noChangeArrowheads="1"/>
          </p:cNvSpPr>
          <p:nvPr/>
        </p:nvSpPr>
        <p:spPr bwMode="auto">
          <a:xfrm>
            <a:off x="46831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87" name="Rectangle 607"/>
          <p:cNvSpPr>
            <a:spLocks noChangeArrowheads="1"/>
          </p:cNvSpPr>
          <p:nvPr/>
        </p:nvSpPr>
        <p:spPr bwMode="auto">
          <a:xfrm>
            <a:off x="111601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88" name="Rectangle 608"/>
          <p:cNvSpPr>
            <a:spLocks noChangeArrowheads="1"/>
          </p:cNvSpPr>
          <p:nvPr/>
        </p:nvSpPr>
        <p:spPr bwMode="auto">
          <a:xfrm>
            <a:off x="468313" y="42211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89" name="Rectangle 609"/>
          <p:cNvSpPr>
            <a:spLocks noChangeArrowheads="1"/>
          </p:cNvSpPr>
          <p:nvPr/>
        </p:nvSpPr>
        <p:spPr bwMode="auto">
          <a:xfrm>
            <a:off x="1116013" y="42211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90" name="Rectangle 610"/>
          <p:cNvSpPr>
            <a:spLocks noChangeArrowheads="1"/>
          </p:cNvSpPr>
          <p:nvPr/>
        </p:nvSpPr>
        <p:spPr bwMode="auto">
          <a:xfrm>
            <a:off x="468313" y="48688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91" name="Rectangle 611"/>
          <p:cNvSpPr>
            <a:spLocks noChangeArrowheads="1"/>
          </p:cNvSpPr>
          <p:nvPr/>
        </p:nvSpPr>
        <p:spPr bwMode="auto">
          <a:xfrm>
            <a:off x="1116013" y="48688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92" name="Rectangle 612"/>
          <p:cNvSpPr>
            <a:spLocks noChangeArrowheads="1"/>
          </p:cNvSpPr>
          <p:nvPr/>
        </p:nvSpPr>
        <p:spPr bwMode="auto">
          <a:xfrm>
            <a:off x="6588125" y="9810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93" name="Rectangle 613"/>
          <p:cNvSpPr>
            <a:spLocks noChangeArrowheads="1"/>
          </p:cNvSpPr>
          <p:nvPr/>
        </p:nvSpPr>
        <p:spPr bwMode="auto">
          <a:xfrm>
            <a:off x="7235825" y="9810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94" name="Rectangle 614"/>
          <p:cNvSpPr>
            <a:spLocks noChangeArrowheads="1"/>
          </p:cNvSpPr>
          <p:nvPr/>
        </p:nvSpPr>
        <p:spPr bwMode="auto">
          <a:xfrm>
            <a:off x="6516688" y="18446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95" name="Rectangle 615"/>
          <p:cNvSpPr>
            <a:spLocks noChangeArrowheads="1"/>
          </p:cNvSpPr>
          <p:nvPr/>
        </p:nvSpPr>
        <p:spPr bwMode="auto">
          <a:xfrm>
            <a:off x="7092950" y="18446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96" name="Rectangle 616"/>
          <p:cNvSpPr>
            <a:spLocks noChangeArrowheads="1"/>
          </p:cNvSpPr>
          <p:nvPr/>
        </p:nvSpPr>
        <p:spPr bwMode="auto">
          <a:xfrm>
            <a:off x="7667625" y="18446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97" name="Rectangle 617"/>
          <p:cNvSpPr>
            <a:spLocks noChangeArrowheads="1"/>
          </p:cNvSpPr>
          <p:nvPr/>
        </p:nvSpPr>
        <p:spPr bwMode="auto">
          <a:xfrm>
            <a:off x="4067175" y="29241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298" name="Rectangle 618"/>
          <p:cNvSpPr>
            <a:spLocks noChangeArrowheads="1"/>
          </p:cNvSpPr>
          <p:nvPr/>
        </p:nvSpPr>
        <p:spPr bwMode="auto">
          <a:xfrm>
            <a:off x="4716463" y="29241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00" name="Rectangle 620"/>
          <p:cNvSpPr>
            <a:spLocks noChangeArrowheads="1"/>
          </p:cNvSpPr>
          <p:nvPr/>
        </p:nvSpPr>
        <p:spPr bwMode="auto">
          <a:xfrm>
            <a:off x="5364163" y="29241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01" name="Rectangle 621"/>
          <p:cNvSpPr>
            <a:spLocks noChangeArrowheads="1"/>
          </p:cNvSpPr>
          <p:nvPr/>
        </p:nvSpPr>
        <p:spPr bwMode="auto">
          <a:xfrm>
            <a:off x="6011863" y="29241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02" name="Rectangle 622"/>
          <p:cNvSpPr>
            <a:spLocks noChangeArrowheads="1"/>
          </p:cNvSpPr>
          <p:nvPr/>
        </p:nvSpPr>
        <p:spPr bwMode="auto">
          <a:xfrm>
            <a:off x="6659563" y="29241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03" name="Rectangle 623"/>
          <p:cNvSpPr>
            <a:spLocks noChangeArrowheads="1"/>
          </p:cNvSpPr>
          <p:nvPr/>
        </p:nvSpPr>
        <p:spPr bwMode="auto">
          <a:xfrm>
            <a:off x="7308850" y="29241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04" name="Rectangle 624"/>
          <p:cNvSpPr>
            <a:spLocks noChangeArrowheads="1"/>
          </p:cNvSpPr>
          <p:nvPr/>
        </p:nvSpPr>
        <p:spPr bwMode="auto">
          <a:xfrm>
            <a:off x="4067175" y="3573463"/>
            <a:ext cx="503238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05" name="Rectangle 625"/>
          <p:cNvSpPr>
            <a:spLocks noChangeArrowheads="1"/>
          </p:cNvSpPr>
          <p:nvPr/>
        </p:nvSpPr>
        <p:spPr bwMode="auto">
          <a:xfrm>
            <a:off x="471646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06" name="Rectangle 626"/>
          <p:cNvSpPr>
            <a:spLocks noChangeArrowheads="1"/>
          </p:cNvSpPr>
          <p:nvPr/>
        </p:nvSpPr>
        <p:spPr bwMode="auto">
          <a:xfrm>
            <a:off x="536416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07" name="Rectangle 627"/>
          <p:cNvSpPr>
            <a:spLocks noChangeArrowheads="1"/>
          </p:cNvSpPr>
          <p:nvPr/>
        </p:nvSpPr>
        <p:spPr bwMode="auto">
          <a:xfrm>
            <a:off x="601186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08" name="Rectangle 628"/>
          <p:cNvSpPr>
            <a:spLocks noChangeArrowheads="1"/>
          </p:cNvSpPr>
          <p:nvPr/>
        </p:nvSpPr>
        <p:spPr bwMode="auto">
          <a:xfrm>
            <a:off x="665956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09" name="Rectangle 629"/>
          <p:cNvSpPr>
            <a:spLocks noChangeArrowheads="1"/>
          </p:cNvSpPr>
          <p:nvPr/>
        </p:nvSpPr>
        <p:spPr bwMode="auto">
          <a:xfrm>
            <a:off x="7308850" y="3573463"/>
            <a:ext cx="503238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10" name="Rectangle 630"/>
          <p:cNvSpPr>
            <a:spLocks noChangeArrowheads="1"/>
          </p:cNvSpPr>
          <p:nvPr/>
        </p:nvSpPr>
        <p:spPr bwMode="auto">
          <a:xfrm>
            <a:off x="8172450" y="4005263"/>
            <a:ext cx="503238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11" name="Rectangle 631"/>
          <p:cNvSpPr>
            <a:spLocks noChangeArrowheads="1"/>
          </p:cNvSpPr>
          <p:nvPr/>
        </p:nvSpPr>
        <p:spPr bwMode="auto">
          <a:xfrm>
            <a:off x="8172450" y="4652963"/>
            <a:ext cx="503238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12" name="Rectangle 632"/>
          <p:cNvSpPr>
            <a:spLocks noChangeArrowheads="1"/>
          </p:cNvSpPr>
          <p:nvPr/>
        </p:nvSpPr>
        <p:spPr bwMode="auto">
          <a:xfrm>
            <a:off x="8172450" y="5300663"/>
            <a:ext cx="503238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13" name="Rectangle 633"/>
          <p:cNvSpPr>
            <a:spLocks noChangeArrowheads="1"/>
          </p:cNvSpPr>
          <p:nvPr/>
        </p:nvSpPr>
        <p:spPr bwMode="auto">
          <a:xfrm>
            <a:off x="8172450" y="5949950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14" name="Rectangle 634"/>
          <p:cNvSpPr>
            <a:spLocks noChangeArrowheads="1"/>
          </p:cNvSpPr>
          <p:nvPr/>
        </p:nvSpPr>
        <p:spPr bwMode="auto">
          <a:xfrm>
            <a:off x="468313" y="6021388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315" name="Rectangle 635"/>
          <p:cNvSpPr>
            <a:spLocks noChangeArrowheads="1"/>
          </p:cNvSpPr>
          <p:nvPr/>
        </p:nvSpPr>
        <p:spPr bwMode="auto">
          <a:xfrm>
            <a:off x="1116013" y="6021388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2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8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22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2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8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22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8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22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2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8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22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2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8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22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2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8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22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8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22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2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8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2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9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2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2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9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2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9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22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2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9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2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9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72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2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9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72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72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9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22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2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9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722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2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29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23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72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723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72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72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2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72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7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72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4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723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7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5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723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72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23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72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72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72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8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7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72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09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7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72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1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723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72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11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723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72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12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723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72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13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72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72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14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72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72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31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9" name="Rectangle 23"/>
          <p:cNvSpPr>
            <a:spLocks noGrp="1" noChangeArrowheads="1"/>
          </p:cNvSpPr>
          <p:nvPr>
            <p:ph type="title"/>
          </p:nvPr>
        </p:nvSpPr>
        <p:spPr>
          <a:xfrm>
            <a:off x="468313" y="285728"/>
            <a:ext cx="8229600" cy="1357322"/>
          </a:xfrm>
          <a:solidFill>
            <a:srgbClr val="66FFCC">
              <a:alpha val="52000"/>
            </a:srgb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400" dirty="0"/>
              <a:t/>
            </a:r>
            <a:br>
              <a:rPr lang="ru-RU" sz="2400" dirty="0"/>
            </a:br>
            <a:r>
              <a:rPr lang="ru-RU" sz="3600" dirty="0"/>
              <a:t>Буква - графический знак для обозначения звука на   письме.  Буквы пишем и видим.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9220" name="Picture 4" descr="Рисунок4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screen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92500" y="1989138"/>
            <a:ext cx="2484438" cy="3240087"/>
          </a:xfrm>
          <a:noFill/>
          <a:ln/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68313" y="1125538"/>
            <a:ext cx="8675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ru-RU" b="0">
              <a:effectLst/>
            </a:endParaRPr>
          </a:p>
        </p:txBody>
      </p:sp>
      <p:pic>
        <p:nvPicPr>
          <p:cNvPr id="9253" name="Picture 37" descr="2023bb5324f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708275"/>
            <a:ext cx="2808288" cy="2082800"/>
          </a:xfrm>
          <a:prstGeom prst="rect">
            <a:avLst/>
          </a:prstGeom>
          <a:noFill/>
        </p:spPr>
      </p:pic>
      <p:pic>
        <p:nvPicPr>
          <p:cNvPr id="9254" name="Picture 38" descr="Копия (2) 07f64193315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2636838"/>
            <a:ext cx="2735263" cy="23304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913" y="155733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4797152"/>
            <a:ext cx="18002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4724400"/>
            <a:ext cx="2066925" cy="153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4653136"/>
            <a:ext cx="178308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12006" y="1438839"/>
            <a:ext cx="7467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Мы пришли на огород,</a:t>
            </a:r>
          </a:p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Смотрим: кепка там растет.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50825" y="692150"/>
            <a:ext cx="85899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Смотрим: </a:t>
            </a:r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</a:t>
            </a: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епка там растет.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4509120"/>
            <a:ext cx="1546624" cy="15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72206" y="1446213"/>
            <a:ext cx="381635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Documents and Settings\Ирина\Рабочий стол\moonlight_1152x8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488535"/>
            <a:ext cx="770413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9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866658">
            <a:off x="3883819" y="3993357"/>
            <a:ext cx="38100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9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866658">
            <a:off x="3091657" y="3993356"/>
            <a:ext cx="3810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9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866658">
            <a:off x="2298709" y="3704497"/>
            <a:ext cx="3810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Прямоугольник 11"/>
          <p:cNvSpPr>
            <a:spLocks noChangeArrowheads="1"/>
          </p:cNvSpPr>
          <p:nvPr/>
        </p:nvSpPr>
        <p:spPr bwMode="auto">
          <a:xfrm>
            <a:off x="0" y="0"/>
            <a:ext cx="88931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Нарушая тишину,</a:t>
            </a:r>
          </a:p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Воют вилки на Луну.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258888" y="692150"/>
            <a:ext cx="64452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Воют в</a:t>
            </a:r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</a:t>
            </a: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лки на Луну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1" t="3281" r="2802" b="6526"/>
          <a:stretch>
            <a:fillRect/>
          </a:stretch>
        </p:blipFill>
        <p:spPr bwMode="auto">
          <a:xfrm>
            <a:off x="684213" y="2349500"/>
            <a:ext cx="316706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385"/>
          <a:stretch>
            <a:fillRect/>
          </a:stretch>
        </p:blipFill>
        <p:spPr bwMode="auto">
          <a:xfrm>
            <a:off x="5219700" y="3284538"/>
            <a:ext cx="285750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50825" y="0"/>
            <a:ext cx="8713788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4000"/>
              </a:lnSpc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Пышка любит грызть зерно, – </a:t>
            </a:r>
          </a:p>
          <a:p>
            <a:pPr algn="ctr">
              <a:lnSpc>
                <a:spcPts val="4000"/>
              </a:lnSpc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Очень вкусное оно!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282"/>
          <a:stretch>
            <a:fillRect/>
          </a:stretch>
        </p:blipFill>
        <p:spPr bwMode="auto">
          <a:xfrm>
            <a:off x="-135688" y="2852936"/>
            <a:ext cx="476250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0" y="0"/>
            <a:ext cx="91440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4000"/>
              </a:lnSpc>
              <a:defRPr/>
            </a:pPr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</a:t>
            </a: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ышка любит грызть </a:t>
            </a:r>
          </a:p>
          <a:p>
            <a:pPr algn="ctr">
              <a:lnSpc>
                <a:spcPts val="4000"/>
              </a:lnSpc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зерно, –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9388" y="0"/>
            <a:ext cx="84963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Утром бабушка к рубашке</a:t>
            </a:r>
          </a:p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Прибивала мне кармашки.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1773238"/>
            <a:ext cx="33051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677317">
            <a:off x="2473326" y="3876675"/>
            <a:ext cx="1649412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3716338"/>
            <a:ext cx="2093913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50825" y="692150"/>
            <a:ext cx="86534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</a:t>
            </a:r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ш</a:t>
            </a: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ивала мне кармашки.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771354">
            <a:off x="2861469" y="3329782"/>
            <a:ext cx="1804987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713" y="1844675"/>
            <a:ext cx="56388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Гром был тихий, молчаливый.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Колпачок носил красивый.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1628775"/>
            <a:ext cx="399891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</a:t>
            </a: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</a:t>
            </a: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ом был тихий, молчаливый.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146</Words>
  <Application>Microsoft Office PowerPoint</Application>
  <PresentationFormat>Экран (4:3)</PresentationFormat>
  <Paragraphs>65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Impact</vt:lpstr>
      <vt:lpstr>Тема Office</vt:lpstr>
      <vt:lpstr>Презентация PowerPoint</vt:lpstr>
      <vt:lpstr> Буква - графический знак для обозначения звука на   письме.  Буквы пишем и видим.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звукоград</dc:title>
  <dc:creator>Пользователь</dc:creator>
  <cp:lastModifiedBy>PC</cp:lastModifiedBy>
  <cp:revision>31</cp:revision>
  <dcterms:created xsi:type="dcterms:W3CDTF">2015-02-05T17:58:27Z</dcterms:created>
  <dcterms:modified xsi:type="dcterms:W3CDTF">2019-02-23T09:42:03Z</dcterms:modified>
</cp:coreProperties>
</file>