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804579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Речевая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готовность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Ребенка к школе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5908630"/>
            <a:ext cx="3515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Пакашова</a:t>
            </a:r>
            <a:r>
              <a:rPr lang="ru-RU" dirty="0" smtClean="0"/>
              <a:t> Н.Г.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25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524887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« Речь – это орудие, с помощью которого человек мыслит и выражает свои мысли.» 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        С.Л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. Рубинштейн 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852936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Речевая готовность - один из критериев оценки общего развития ребенка, его утверждения как личности, умения себя позиционировать в обществе. Существуют критерии готовности к школьному обучению, которые предъявляются к усвоению ребенком родного языка как средства общения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63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>
                <a:solidFill>
                  <a:srgbClr val="444444"/>
                </a:solidFill>
                <a:latin typeface="Helvetica"/>
                <a:ea typeface="Times New Roman"/>
              </a:rPr>
              <a:t>Сформированность</a:t>
            </a:r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</a:rPr>
              <a:t> звуковой стороны речи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. </a:t>
            </a:r>
            <a:endParaRPr lang="ru-RU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В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норме вся звуковая сторона речи должна быть усвоена ребёнком полностью к 5 – 6 годам. Приходя в школу, он должен отчётливо произносить звуки в различных словах, во фразовой речи, не должен их пропускать, искажать, заменять другими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.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80928"/>
            <a:ext cx="8208912" cy="2938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err="1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Сформированность</a:t>
            </a:r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фонематических процессов и навыки анализа и синтеза </a:t>
            </a:r>
            <a:r>
              <a:rPr lang="ru-RU" b="1" i="1" dirty="0" err="1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звуко</a:t>
            </a:r>
            <a:r>
              <a:rPr lang="ru-RU" b="1" i="1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-слогового </a:t>
            </a:r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состава слова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Ребенок должен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различать звуки на слух и в произношении ; слышать и выделять первый и последний звук в слове; определять позицию звука в слове (начало, середина, конец); определять количество и последовательность звуков в слове; называть слова с заданным звуком; определять количество слогов в слове, отбирать картинки с заданным количеством слогов; слитно произносить слово, произнесенное с паузами после каждого звука; уметь составлять слова из звуков и т.д.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031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78185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</a:rPr>
              <a:t>Словарный запас </a:t>
            </a:r>
            <a:r>
              <a:rPr lang="ru-RU" b="1" i="1" dirty="0" smtClean="0">
                <a:solidFill>
                  <a:srgbClr val="444444"/>
                </a:solidFill>
                <a:latin typeface="Helvetica"/>
                <a:ea typeface="Times New Roman"/>
              </a:rPr>
              <a:t>.</a:t>
            </a:r>
          </a:p>
          <a:p>
            <a:pPr algn="just"/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В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своей речи он должен активно использовать все части речи (существительные, прилагательные, глаголы, наречия). Подбирать синонимы, антонимы, омонимы. Понимать переносное значение 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слов (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пословицы, фразеологические обороты). Подбирать обобщающие понятия для группы предметов. Знать детёнышей животных и т.д. Владеть навыками словообразования образовывать прилагательные от существительных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708920"/>
            <a:ext cx="8424936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err="1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Сформированность</a:t>
            </a:r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грамматического строя речи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умение пользоваться развернутой фразовой речью; умение пользоваться различными способами словоизменения и словообразования; умение образовывать и использовать в речи имена существительные в единственном и множественном числе; согласовывать имена существительные с именами прилагательными; правильно употреблять в речи относительные и притяжательные прилагательные; умение употреблять простые и сложные предлоги и т.д. умение работать с предложением; правильно строить простые предложения; видеть связь слов в предложениях; распространять предложения второстепенными и однородными членами; работать с деформированным предложением.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829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6752"/>
            <a:ext cx="7632848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Связная </a:t>
            </a:r>
            <a:r>
              <a:rPr lang="ru-RU" b="1" i="1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речь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К 7 годам ребёнок должен уметь пересказывать небольшие по объёму рассказы и сказки из 8 – 10 предложений, сохраняя последовательность и смысл; составлять рассказ по сюжетной картинке; составлять рассказ по серии из 3 – 6 сюжетных картинок; отвечать на вопросы по тексту. При пересказе (рассказе) обращается внимание на структурирование текста (он должен уметь последовательно и точно строить пересказ); на лексику (полнота и точность использования слов); на грамматику (он должен правильно строить предложения, уметь использовать сложные предложения).; на понимание ребёнком текста (он должен правильно формулировать основную мысль)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83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375" y="404664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</a:rPr>
              <a:t>Что могут сделать родители, чтобы обеспечить речевую готовность ребёнка к школе? </a:t>
            </a:r>
            <a:endParaRPr lang="ru-RU" b="1" i="1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endParaRPr lang="ru-RU" b="1" i="1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Создать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в семье условия, благоприятные для общего и речевого развития детей; </a:t>
            </a:r>
            <a:endParaRPr lang="ru-RU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проводить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целенаправленную и систематическую работу по речевому развитию детей и необходимую коррекцию недостатков в развитии речи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;</a:t>
            </a: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не ругать ребенка за неправильную речь; </a:t>
            </a:r>
            <a:endParaRPr lang="ru-RU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ненавязчиво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исправлять неправильное произношение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;</a:t>
            </a: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не заострять внимание на запинках и повторах слогов и слов; </a:t>
            </a:r>
            <a:endParaRPr lang="ru-RU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осуществлять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позитивный настрой ребенка на занятия с педагогами; больше общаться с ребёнком, чаще читать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7375" y="4077072"/>
            <a:ext cx="842493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Речь должна быть четкой, ясной, грамотной, родителям необходимо как можно активнее способствовать накоплению словарного запаса детей. Чем богаче и правильнее речь ребенка, тем шире его возможности, тем полноценнее взаимоотношения с детьми и взрослыми. Устранив все недочеты в дошкольном возрасте, в школе ждет вас успех!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146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444444"/>
                </a:solidFill>
                <a:latin typeface="Helvetica"/>
                <a:ea typeface="Times New Roman"/>
              </a:rPr>
              <a:t>Уважаемые родители</a:t>
            </a:r>
            <a:r>
              <a:rPr lang="ru-RU" b="1" i="1" dirty="0" smtClean="0">
                <a:solidFill>
                  <a:srgbClr val="444444"/>
                </a:solidFill>
                <a:latin typeface="Helvetica"/>
                <a:ea typeface="Times New Roman"/>
              </a:rPr>
              <a:t>!</a:t>
            </a:r>
          </a:p>
          <a:p>
            <a:endParaRPr lang="ru-RU" b="1" i="1" dirty="0" smtClean="0">
              <a:solidFill>
                <a:srgbClr val="444444"/>
              </a:solidFill>
              <a:latin typeface="Helvetica"/>
              <a:ea typeface="Times New Roman"/>
            </a:endParaRPr>
          </a:p>
          <a:p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</a:rPr>
              <a:t> 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>Если ваш ребенок имеет трудности в речевом развитии и нуждается в специальной помощи, не стоит надеяться на то, что он «вырастет, и сам научиться говорить». Необходимо обратиться к учителю - логопеду.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996952"/>
            <a:ext cx="5904656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"Быть готовым к школе - не значит уметь читать, писать и считать. Быть готовым к школе - значит быть готовым всему этому научиться". </a:t>
            </a:r>
            <a:endParaRPr lang="ru-RU" dirty="0" smtClean="0">
              <a:solidFill>
                <a:srgbClr val="444444"/>
              </a:solidFill>
              <a:latin typeface="Helvetica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                                           Л.А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. </a:t>
            </a:r>
            <a:r>
              <a:rPr lang="ru-RU" dirty="0" err="1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Венгер</a:t>
            </a:r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  <a:cs typeface="Times New Roman"/>
              </a:rPr>
              <a:t>.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  <a:t/>
            </a:r>
            <a:br>
              <a:rPr lang="ru-RU" dirty="0">
                <a:solidFill>
                  <a:srgbClr val="444444"/>
                </a:solidFill>
                <a:latin typeface="Helvetica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351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</TotalTime>
  <Words>670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2018-11-23T09:29:37Z</dcterms:created>
  <dcterms:modified xsi:type="dcterms:W3CDTF">2018-11-23T09:45:13Z</dcterms:modified>
</cp:coreProperties>
</file>