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2" r:id="rId15"/>
    <p:sldId id="274" r:id="rId16"/>
    <p:sldId id="275" r:id="rId17"/>
    <p:sldId id="277" r:id="rId18"/>
    <p:sldId id="283" r:id="rId19"/>
    <p:sldId id="279" r:id="rId20"/>
    <p:sldId id="281" r:id="rId21"/>
    <p:sldId id="282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530AB0-9A9B-4544-9D32-82C5AE4B0261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624F34-3388-4BFE-AF16-E5A3E2B65B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32498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6"/>
          <p:cNvSpPr txBox="1"/>
          <p:nvPr/>
        </p:nvSpPr>
        <p:spPr>
          <a:xfrm>
            <a:off x="3881797" y="8686954"/>
            <a:ext cx="2976177" cy="45689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/>
          <a:lstStyle/>
          <a:p>
            <a:pPr algn="r" defTabSz="801654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562F4B0D-2541-48C6-8D4A-DBF9D6737AC7}" type="slidenum">
              <a:rPr lang="ru-RU" sz="1200">
                <a:solidFill>
                  <a:srgbClr val="000000"/>
                </a:solidFill>
                <a:latin typeface="Times New Roman" pitchFamily="18"/>
                <a:ea typeface="Andale Sans UI" pitchFamily="2"/>
                <a:cs typeface="Tahoma" pitchFamily="2"/>
              </a:rPr>
              <a:pPr algn="r" defTabSz="801654" hangingPunct="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</a:t>
            </a:fld>
            <a:endParaRPr lang="ru-RU" sz="1200" dirty="0">
              <a:solidFill>
                <a:srgbClr val="000000"/>
              </a:solidFill>
              <a:latin typeface="Times New Roman" pitchFamily="18"/>
              <a:ea typeface="Andale Sans UI" pitchFamily="2"/>
              <a:cs typeface="Tahoma" pitchFamily="2"/>
            </a:endParaRPr>
          </a:p>
        </p:txBody>
      </p:sp>
      <p:sp>
        <p:nvSpPr>
          <p:cNvPr id="3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4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685828" y="4343324"/>
            <a:ext cx="5486309" cy="276999"/>
          </a:xfrm>
        </p:spPr>
        <p:txBody>
          <a:bodyPr>
            <a:sp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95325"/>
            <a:ext cx="4570413" cy="3427413"/>
          </a:xfrm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 txBox="1"/>
          <p:nvPr/>
        </p:nvSpPr>
        <p:spPr>
          <a:xfrm>
            <a:off x="3881797" y="8686954"/>
            <a:ext cx="2976177" cy="45689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/>
          <a:lstStyle/>
          <a:p>
            <a:pPr algn="r" defTabSz="801654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E8C0E2BF-C659-4657-A5A1-4A24D0360B3F}" type="slidenum">
              <a:rPr lang="ru-RU" sz="1200">
                <a:solidFill>
                  <a:srgbClr val="000000"/>
                </a:solidFill>
                <a:latin typeface="Times New Roman" pitchFamily="18"/>
                <a:ea typeface="Andale Sans UI" pitchFamily="2"/>
                <a:cs typeface="Tahoma" pitchFamily="2"/>
              </a:rPr>
              <a:pPr algn="r" defTabSz="801654" hangingPunct="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11</a:t>
            </a:fld>
            <a:endParaRPr lang="ru-RU" sz="1200" dirty="0">
              <a:solidFill>
                <a:srgbClr val="000000"/>
              </a:solidFill>
              <a:latin typeface="Times New Roman" pitchFamily="18"/>
              <a:ea typeface="Andale Sans UI" pitchFamily="2"/>
              <a:cs typeface="Tahoma" pitchFamily="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5"/>
          <p:cNvSpPr txBox="1">
            <a:spLocks noGrp="1"/>
          </p:cNvSpPr>
          <p:nvPr>
            <p:ph type="subTitle" idx="1"/>
          </p:nvPr>
        </p:nvSpPr>
        <p:spPr>
          <a:xfrm>
            <a:off x="108781" y="0"/>
            <a:ext cx="9035222" cy="6609016"/>
          </a:xfrm>
        </p:spPr>
        <p:txBody>
          <a:bodyPr>
            <a:normAutofit lnSpcReduction="10000"/>
          </a:bodyPr>
          <a:lstStyle/>
          <a:p>
            <a:pPr lvl="0" algn="ctr">
              <a:lnSpc>
                <a:spcPct val="80000"/>
              </a:lnSpc>
            </a:pPr>
            <a:endParaRPr lang="ru-RU" sz="1100" dirty="0">
              <a:latin typeface="Times New Roman" pitchFamily="18"/>
              <a:cs typeface="Times New Roman" pitchFamily="18"/>
            </a:endParaRPr>
          </a:p>
          <a:p>
            <a:pPr lvl="0" algn="ctr">
              <a:lnSpc>
                <a:spcPct val="80000"/>
              </a:lnSpc>
            </a:pPr>
            <a:endParaRPr lang="ru-RU" sz="1100" dirty="0">
              <a:latin typeface="Times New Roman" pitchFamily="18"/>
              <a:cs typeface="Times New Roman" pitchFamily="18"/>
            </a:endParaRPr>
          </a:p>
          <a:p>
            <a:pPr lvl="0" algn="ctr">
              <a:lnSpc>
                <a:spcPct val="80000"/>
              </a:lnSpc>
            </a:pPr>
            <a:endParaRPr lang="ru-RU" sz="1100" dirty="0">
              <a:latin typeface="Times New Roman" pitchFamily="18"/>
              <a:cs typeface="Times New Roman" pitchFamily="18"/>
            </a:endParaRPr>
          </a:p>
          <a:p>
            <a:pPr lvl="0" algn="ctr">
              <a:lnSpc>
                <a:spcPct val="80000"/>
              </a:lnSpc>
            </a:pPr>
            <a:endParaRPr lang="ru-RU" sz="1100" dirty="0">
              <a:latin typeface="Times New Roman" pitchFamily="18"/>
              <a:cs typeface="Times New Roman" pitchFamily="18"/>
            </a:endParaRPr>
          </a:p>
          <a:p>
            <a:pPr lvl="0" algn="ctr">
              <a:lnSpc>
                <a:spcPct val="80000"/>
              </a:lnSpc>
            </a:pPr>
            <a:endParaRPr lang="ru-RU" sz="1100" dirty="0">
              <a:latin typeface="Times New Roman" pitchFamily="18"/>
              <a:cs typeface="Times New Roman" pitchFamily="18"/>
            </a:endParaRPr>
          </a:p>
          <a:p>
            <a:pPr lvl="0" algn="ctr">
              <a:lnSpc>
                <a:spcPct val="80000"/>
              </a:lnSpc>
            </a:pPr>
            <a:endParaRPr lang="ru-RU" sz="1100" dirty="0">
              <a:latin typeface="Times New Roman" pitchFamily="18"/>
              <a:cs typeface="Times New Roman" pitchFamily="18"/>
            </a:endParaRPr>
          </a:p>
          <a:p>
            <a:pPr lvl="0" algn="ctr">
              <a:lnSpc>
                <a:spcPct val="80000"/>
              </a:lnSpc>
            </a:pPr>
            <a:endParaRPr lang="ru-RU" sz="1100" dirty="0">
              <a:latin typeface="Times New Roman" pitchFamily="18"/>
              <a:cs typeface="Times New Roman" pitchFamily="18"/>
            </a:endParaRPr>
          </a:p>
          <a:p>
            <a:pPr lvl="0" algn="ctr">
              <a:lnSpc>
                <a:spcPct val="80000"/>
              </a:lnSpc>
            </a:pPr>
            <a:endParaRPr lang="ru-RU" sz="1100" dirty="0">
              <a:latin typeface="Times New Roman" pitchFamily="18"/>
              <a:cs typeface="Times New Roman" pitchFamily="18"/>
            </a:endParaRPr>
          </a:p>
          <a:p>
            <a:pPr lvl="0" algn="ctr">
              <a:lnSpc>
                <a:spcPct val="80000"/>
              </a:lnSpc>
            </a:pPr>
            <a:endParaRPr lang="ru-RU" sz="1100" dirty="0">
              <a:latin typeface="Times New Roman" pitchFamily="18"/>
              <a:cs typeface="Times New Roman" pitchFamily="18"/>
            </a:endParaRPr>
          </a:p>
          <a:p>
            <a:pPr lvl="0" algn="ctr">
              <a:lnSpc>
                <a:spcPct val="80000"/>
              </a:lnSpc>
            </a:pPr>
            <a:endParaRPr lang="ru-RU" sz="1100" dirty="0">
              <a:latin typeface="Times New Roman" pitchFamily="18"/>
              <a:cs typeface="Times New Roman" pitchFamily="18"/>
            </a:endParaRPr>
          </a:p>
          <a:p>
            <a:pPr lvl="0" algn="ctr">
              <a:lnSpc>
                <a:spcPct val="80000"/>
              </a:lnSpc>
            </a:pPr>
            <a:endParaRPr lang="ru-RU" sz="1100" dirty="0">
              <a:latin typeface="Times New Roman" pitchFamily="18"/>
              <a:cs typeface="Times New Roman" pitchFamily="18"/>
            </a:endParaRPr>
          </a:p>
          <a:p>
            <a:pPr lvl="0" algn="ctr">
              <a:lnSpc>
                <a:spcPct val="80000"/>
              </a:lnSpc>
            </a:pPr>
            <a:r>
              <a:rPr lang="ru-RU" sz="1800" dirty="0" smtClean="0">
                <a:latin typeface="Times New Roman" pitchFamily="18"/>
                <a:cs typeface="Times New Roman" pitchFamily="18"/>
              </a:rPr>
              <a:t>« Предметно-пространственная развивающа</a:t>
            </a:r>
            <a:r>
              <a:rPr lang="ru-RU" sz="1800" dirty="0">
                <a:latin typeface="Times New Roman" pitchFamily="18"/>
                <a:cs typeface="Times New Roman" pitchFamily="18"/>
              </a:rPr>
              <a:t>я</a:t>
            </a:r>
            <a:r>
              <a:rPr lang="ru-RU" sz="1800" dirty="0" smtClean="0">
                <a:latin typeface="Times New Roman" pitchFamily="18"/>
                <a:cs typeface="Times New Roman" pitchFamily="18"/>
              </a:rPr>
              <a:t> среда </a:t>
            </a:r>
            <a:r>
              <a:rPr lang="ru-RU" sz="1800" dirty="0">
                <a:latin typeface="Times New Roman" pitchFamily="18"/>
                <a:cs typeface="Times New Roman" pitchFamily="18"/>
              </a:rPr>
              <a:t>в соответствии с </a:t>
            </a:r>
            <a:endParaRPr lang="ru-RU" sz="1800" dirty="0" smtClean="0">
              <a:latin typeface="Times New Roman" pitchFamily="18"/>
              <a:cs typeface="Times New Roman" pitchFamily="18"/>
            </a:endParaRPr>
          </a:p>
          <a:p>
            <a:pPr lvl="0" algn="ctr">
              <a:lnSpc>
                <a:spcPct val="80000"/>
              </a:lnSpc>
            </a:pPr>
            <a:r>
              <a:rPr lang="ru-RU" sz="1800" dirty="0" smtClean="0">
                <a:latin typeface="Times New Roman" pitchFamily="18"/>
                <a:cs typeface="Times New Roman" pitchFamily="18"/>
              </a:rPr>
              <a:t>ФГОС  </a:t>
            </a:r>
            <a:r>
              <a:rPr lang="ru-RU" sz="1800" dirty="0">
                <a:latin typeface="Times New Roman" pitchFamily="18"/>
                <a:cs typeface="Times New Roman" pitchFamily="18"/>
              </a:rPr>
              <a:t>ДО в </a:t>
            </a:r>
            <a:r>
              <a:rPr lang="ru-RU" sz="1800" dirty="0" smtClean="0">
                <a:latin typeface="Times New Roman" pitchFamily="18"/>
                <a:cs typeface="Times New Roman" pitchFamily="18"/>
              </a:rPr>
              <a:t>средней </a:t>
            </a:r>
            <a:r>
              <a:rPr lang="ru-RU" sz="1800" dirty="0">
                <a:latin typeface="Times New Roman" pitchFamily="18"/>
                <a:cs typeface="Times New Roman" pitchFamily="18"/>
              </a:rPr>
              <a:t>группе»</a:t>
            </a:r>
          </a:p>
          <a:p>
            <a:pPr lvl="0">
              <a:lnSpc>
                <a:spcPct val="80000"/>
              </a:lnSpc>
            </a:pPr>
            <a:r>
              <a:rPr lang="ru-RU" sz="1800" b="1" dirty="0"/>
              <a:t> </a:t>
            </a:r>
            <a:r>
              <a:rPr lang="ru-RU" sz="1800" b="1" dirty="0">
                <a:latin typeface="Times New Roman" pitchFamily="18"/>
                <a:cs typeface="Times New Roman" pitchFamily="18"/>
              </a:rPr>
              <a:t> </a:t>
            </a:r>
            <a:endParaRPr lang="ru-RU" sz="1800" dirty="0">
              <a:latin typeface="Times New Roman" pitchFamily="18"/>
              <a:cs typeface="Times New Roman" pitchFamily="18"/>
            </a:endParaRPr>
          </a:p>
          <a:p>
            <a:pPr lvl="0">
              <a:lnSpc>
                <a:spcPct val="80000"/>
              </a:lnSpc>
            </a:pPr>
            <a:r>
              <a:rPr lang="ru-RU" sz="1800" dirty="0">
                <a:latin typeface="Times New Roman" pitchFamily="18"/>
                <a:cs typeface="Times New Roman" pitchFamily="18"/>
              </a:rPr>
              <a:t>      </a:t>
            </a:r>
          </a:p>
          <a:p>
            <a:pPr lvl="0">
              <a:lnSpc>
                <a:spcPct val="80000"/>
              </a:lnSpc>
            </a:pPr>
            <a:endParaRPr lang="ru-RU" sz="1100" dirty="0">
              <a:latin typeface="Times New Roman" pitchFamily="18"/>
              <a:cs typeface="Times New Roman" pitchFamily="18"/>
            </a:endParaRPr>
          </a:p>
          <a:p>
            <a:pPr lvl="0">
              <a:lnSpc>
                <a:spcPct val="80000"/>
              </a:lnSpc>
            </a:pPr>
            <a:r>
              <a:rPr lang="ru-RU" sz="1100" dirty="0">
                <a:latin typeface="Times New Roman" pitchFamily="18"/>
                <a:cs typeface="Times New Roman" pitchFamily="18"/>
              </a:rPr>
              <a:t> </a:t>
            </a:r>
            <a:endParaRPr lang="ru-RU" sz="1100" dirty="0" smtClean="0">
              <a:latin typeface="Times New Roman" pitchFamily="18"/>
              <a:cs typeface="Times New Roman" pitchFamily="18"/>
            </a:endParaRPr>
          </a:p>
          <a:p>
            <a:pPr lvl="0">
              <a:lnSpc>
                <a:spcPct val="80000"/>
              </a:lnSpc>
            </a:pPr>
            <a:endParaRPr lang="ru-RU" sz="1100" dirty="0" smtClean="0">
              <a:latin typeface="Times New Roman" pitchFamily="18"/>
              <a:cs typeface="Times New Roman" pitchFamily="18"/>
            </a:endParaRPr>
          </a:p>
          <a:p>
            <a:pPr lvl="0">
              <a:lnSpc>
                <a:spcPct val="80000"/>
              </a:lnSpc>
            </a:pPr>
            <a:endParaRPr lang="ru-RU" sz="1100" dirty="0" smtClean="0">
              <a:latin typeface="Times New Roman" pitchFamily="18"/>
              <a:cs typeface="Times New Roman" pitchFamily="18"/>
            </a:endParaRPr>
          </a:p>
          <a:p>
            <a:pPr lvl="0">
              <a:lnSpc>
                <a:spcPct val="80000"/>
              </a:lnSpc>
            </a:pPr>
            <a:endParaRPr lang="ru-RU" sz="1100" dirty="0" smtClean="0">
              <a:latin typeface="Times New Roman" pitchFamily="18"/>
              <a:cs typeface="Times New Roman" pitchFamily="18"/>
            </a:endParaRPr>
          </a:p>
          <a:p>
            <a:pPr lvl="0">
              <a:lnSpc>
                <a:spcPct val="80000"/>
              </a:lnSpc>
            </a:pPr>
            <a:endParaRPr lang="ru-RU" sz="1100" dirty="0" smtClean="0">
              <a:latin typeface="Times New Roman" pitchFamily="18"/>
              <a:cs typeface="Times New Roman" pitchFamily="18"/>
            </a:endParaRPr>
          </a:p>
          <a:p>
            <a:pPr lvl="0">
              <a:lnSpc>
                <a:spcPct val="80000"/>
              </a:lnSpc>
            </a:pPr>
            <a:endParaRPr lang="ru-RU" sz="1100" dirty="0" smtClean="0">
              <a:latin typeface="Times New Roman" pitchFamily="18"/>
              <a:cs typeface="Times New Roman" pitchFamily="18"/>
            </a:endParaRPr>
          </a:p>
          <a:p>
            <a:pPr lvl="0">
              <a:lnSpc>
                <a:spcPct val="80000"/>
              </a:lnSpc>
            </a:pPr>
            <a:endParaRPr lang="ru-RU" sz="1100" dirty="0" smtClean="0">
              <a:latin typeface="Times New Roman" pitchFamily="18"/>
              <a:cs typeface="Times New Roman" pitchFamily="18"/>
            </a:endParaRPr>
          </a:p>
          <a:p>
            <a:pPr lvl="0">
              <a:lnSpc>
                <a:spcPct val="80000"/>
              </a:lnSpc>
            </a:pPr>
            <a:endParaRPr lang="ru-RU" sz="1100" dirty="0" smtClean="0">
              <a:latin typeface="Times New Roman" pitchFamily="18"/>
              <a:cs typeface="Times New Roman" pitchFamily="18"/>
            </a:endParaRPr>
          </a:p>
          <a:p>
            <a:pPr lvl="0">
              <a:lnSpc>
                <a:spcPct val="80000"/>
              </a:lnSpc>
            </a:pPr>
            <a:endParaRPr lang="ru-RU" sz="1100" dirty="0" smtClean="0">
              <a:latin typeface="Times New Roman" pitchFamily="18"/>
              <a:cs typeface="Times New Roman" pitchFamily="18"/>
            </a:endParaRPr>
          </a:p>
          <a:p>
            <a:pPr lvl="0">
              <a:lnSpc>
                <a:spcPct val="80000"/>
              </a:lnSpc>
            </a:pPr>
            <a:endParaRPr lang="ru-RU" sz="1100" dirty="0" smtClean="0">
              <a:latin typeface="Times New Roman" pitchFamily="18"/>
              <a:cs typeface="Times New Roman" pitchFamily="18"/>
            </a:endParaRPr>
          </a:p>
          <a:p>
            <a:pPr lvl="0">
              <a:lnSpc>
                <a:spcPct val="80000"/>
              </a:lnSpc>
            </a:pPr>
            <a:endParaRPr lang="ru-RU" sz="1100" dirty="0" smtClean="0">
              <a:latin typeface="Times New Roman" pitchFamily="18"/>
              <a:cs typeface="Times New Roman" pitchFamily="18"/>
            </a:endParaRPr>
          </a:p>
          <a:p>
            <a:pPr lvl="0">
              <a:lnSpc>
                <a:spcPct val="80000"/>
              </a:lnSpc>
            </a:pPr>
            <a:r>
              <a:rPr lang="ru-RU" sz="1100" dirty="0" smtClean="0">
                <a:latin typeface="Times New Roman" pitchFamily="18"/>
                <a:cs typeface="Times New Roman" pitchFamily="18"/>
              </a:rPr>
              <a:t> </a:t>
            </a:r>
            <a:r>
              <a:rPr lang="ru-RU" sz="1100" dirty="0">
                <a:latin typeface="Times New Roman" pitchFamily="18"/>
                <a:cs typeface="Times New Roman" pitchFamily="18"/>
              </a:rPr>
              <a:t>Выполнила:</a:t>
            </a:r>
          </a:p>
          <a:p>
            <a:pPr lvl="0">
              <a:lnSpc>
                <a:spcPct val="80000"/>
              </a:lnSpc>
            </a:pPr>
            <a:r>
              <a:rPr lang="ru-RU" sz="1100" dirty="0" err="1" smtClean="0">
                <a:latin typeface="Times New Roman" pitchFamily="18"/>
                <a:cs typeface="Times New Roman" pitchFamily="18"/>
              </a:rPr>
              <a:t>Лутова</a:t>
            </a:r>
            <a:r>
              <a:rPr lang="ru-RU" sz="1100" dirty="0" smtClean="0">
                <a:latin typeface="Times New Roman" pitchFamily="18"/>
                <a:cs typeface="Times New Roman" pitchFamily="18"/>
              </a:rPr>
              <a:t> Виктория Валерьевна</a:t>
            </a:r>
            <a:endParaRPr lang="ru-RU" sz="1100" dirty="0">
              <a:latin typeface="Times New Roman" pitchFamily="18"/>
              <a:cs typeface="Times New Roman" pitchFamily="18"/>
            </a:endParaRPr>
          </a:p>
          <a:p>
            <a:pPr lvl="0">
              <a:lnSpc>
                <a:spcPct val="80000"/>
              </a:lnSpc>
            </a:pPr>
            <a:r>
              <a:rPr lang="ru-RU" sz="1100" dirty="0">
                <a:latin typeface="Times New Roman" pitchFamily="18"/>
                <a:cs typeface="Times New Roman" pitchFamily="18"/>
              </a:rPr>
              <a:t>                                                                       Должность: воспитатель</a:t>
            </a:r>
          </a:p>
          <a:p>
            <a:pPr lvl="0">
              <a:lnSpc>
                <a:spcPct val="80000"/>
              </a:lnSpc>
            </a:pPr>
            <a:r>
              <a:rPr lang="ru-RU" sz="1100" dirty="0">
                <a:latin typeface="Times New Roman" pitchFamily="18"/>
                <a:cs typeface="Times New Roman" pitchFamily="18"/>
              </a:rPr>
              <a:t>Место работы: </a:t>
            </a:r>
            <a:r>
              <a:rPr lang="ru-RU" sz="1100" dirty="0" smtClean="0">
                <a:latin typeface="Times New Roman" pitchFamily="18"/>
                <a:cs typeface="Times New Roman" pitchFamily="18"/>
              </a:rPr>
              <a:t>МДОУ «Детский сад № 2 комбинированного вида «</a:t>
            </a:r>
            <a:r>
              <a:rPr lang="ru-RU" sz="1100" dirty="0" err="1">
                <a:latin typeface="Times New Roman" pitchFamily="18"/>
                <a:cs typeface="Times New Roman" pitchFamily="18"/>
              </a:rPr>
              <a:t>К</a:t>
            </a:r>
            <a:r>
              <a:rPr lang="ru-RU" sz="1100" dirty="0" err="1" smtClean="0">
                <a:latin typeface="Times New Roman" pitchFamily="18"/>
                <a:cs typeface="Times New Roman" pitchFamily="18"/>
              </a:rPr>
              <a:t>апитошка</a:t>
            </a:r>
            <a:r>
              <a:rPr lang="ru-RU" sz="1100" dirty="0" smtClean="0">
                <a:latin typeface="Times New Roman" pitchFamily="18"/>
                <a:cs typeface="Times New Roman" pitchFamily="18"/>
              </a:rPr>
              <a:t>»</a:t>
            </a:r>
            <a:endParaRPr lang="ru-RU" sz="1100" dirty="0">
              <a:latin typeface="Times New Roman" pitchFamily="18"/>
              <a:cs typeface="Times New Roman" pitchFamily="18"/>
            </a:endParaRPr>
          </a:p>
          <a:p>
            <a:pPr lvl="0">
              <a:lnSpc>
                <a:spcPct val="80000"/>
              </a:lnSpc>
            </a:pPr>
            <a:endParaRPr lang="ru-RU" sz="1100" dirty="0">
              <a:latin typeface="Times New Roman" pitchFamily="18"/>
              <a:cs typeface="Times New Roman" pitchFamily="18"/>
            </a:endParaRPr>
          </a:p>
          <a:p>
            <a:pPr lvl="0">
              <a:lnSpc>
                <a:spcPct val="80000"/>
              </a:lnSpc>
            </a:pPr>
            <a:r>
              <a:rPr lang="ru-RU" sz="1100" dirty="0">
                <a:latin typeface="Times New Roman" pitchFamily="18"/>
                <a:cs typeface="Times New Roman" pitchFamily="18"/>
              </a:rPr>
              <a:t>  				          </a:t>
            </a:r>
          </a:p>
          <a:p>
            <a:pPr lvl="0" algn="ctr">
              <a:lnSpc>
                <a:spcPct val="80000"/>
              </a:lnSpc>
            </a:pPr>
            <a:endParaRPr lang="ru-RU" sz="900" dirty="0"/>
          </a:p>
          <a:p>
            <a:pPr lvl="0" algn="ctr">
              <a:lnSpc>
                <a:spcPct val="80000"/>
              </a:lnSpc>
            </a:pPr>
            <a:endParaRPr lang="ru-RU" sz="900" dirty="0"/>
          </a:p>
          <a:p>
            <a:pPr lvl="0" algn="ctr">
              <a:lnSpc>
                <a:spcPct val="80000"/>
              </a:lnSpc>
            </a:pPr>
            <a:endParaRPr lang="ru-RU" sz="900" dirty="0"/>
          </a:p>
          <a:p>
            <a:pPr lvl="0" algn="ctr">
              <a:lnSpc>
                <a:spcPct val="80000"/>
              </a:lnSpc>
            </a:pPr>
            <a:endParaRPr lang="ru-RU" sz="900" dirty="0"/>
          </a:p>
          <a:p>
            <a:pPr lvl="0" algn="ctr">
              <a:lnSpc>
                <a:spcPct val="80000"/>
              </a:lnSpc>
            </a:pPr>
            <a:endParaRPr lang="ru-RU" sz="1100" b="1" i="1" dirty="0" smtClean="0">
              <a:latin typeface="Times New Roman" pitchFamily="18"/>
              <a:cs typeface="Times New Roman" pitchFamily="18"/>
            </a:endParaRPr>
          </a:p>
          <a:p>
            <a:pPr lvl="0" algn="ctr">
              <a:lnSpc>
                <a:spcPct val="80000"/>
              </a:lnSpc>
            </a:pPr>
            <a:r>
              <a:rPr lang="ru-RU" sz="1100" b="1" i="1" dirty="0" smtClean="0">
                <a:latin typeface="Times New Roman" pitchFamily="18"/>
                <a:cs typeface="Times New Roman" pitchFamily="18"/>
              </a:rPr>
              <a:t>2019 </a:t>
            </a:r>
            <a:r>
              <a:rPr lang="ru-RU" sz="1100" b="1" i="1" dirty="0">
                <a:latin typeface="Times New Roman" pitchFamily="18"/>
                <a:cs typeface="Times New Roman" pitchFamily="18"/>
              </a:rPr>
              <a:t>год</a:t>
            </a:r>
          </a:p>
          <a:p>
            <a:pPr lvl="0" algn="ctr">
              <a:lnSpc>
                <a:spcPct val="80000"/>
              </a:lnSpc>
            </a:pPr>
            <a:endParaRPr lang="ru-RU" sz="700" dirty="0">
              <a:latin typeface="Times New Roman" pitchFamily="18"/>
              <a:cs typeface="Times New Roman" pitchFamily="1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457204" y="28005"/>
            <a:ext cx="7772400" cy="1456267"/>
          </a:xfrm>
        </p:spPr>
        <p:txBody>
          <a:bodyPr tIns="41473" anchorCtr="1"/>
          <a:lstStyle/>
          <a:p>
            <a:pPr lvl="0" algn="ctr"/>
            <a:r>
              <a:rPr lang="ru-RU" sz="2400" b="1" i="1" dirty="0">
                <a:solidFill>
                  <a:srgbClr val="FFC000"/>
                </a:solidFill>
                <a:latin typeface="Times New Roman" pitchFamily="18"/>
                <a:cs typeface="Times New Roman" pitchFamily="18"/>
              </a:rPr>
              <a:t>Направление: </a:t>
            </a:r>
            <a:br>
              <a:rPr lang="ru-RU" sz="2400" b="1" i="1" dirty="0">
                <a:solidFill>
                  <a:srgbClr val="FFC000"/>
                </a:solidFill>
                <a:latin typeface="Times New Roman" pitchFamily="18"/>
                <a:cs typeface="Times New Roman" pitchFamily="18"/>
              </a:rPr>
            </a:br>
            <a:r>
              <a:rPr lang="ru-RU" sz="2400" b="1" i="1" dirty="0">
                <a:solidFill>
                  <a:srgbClr val="FFC000"/>
                </a:solidFill>
                <a:latin typeface="Times New Roman" pitchFamily="18"/>
                <a:cs typeface="Times New Roman" pitchFamily="18"/>
              </a:rPr>
              <a:t>Художественно — эстетическое развитие.</a:t>
            </a:r>
            <a:br>
              <a:rPr lang="ru-RU" sz="2400" b="1" i="1" dirty="0">
                <a:solidFill>
                  <a:srgbClr val="FFC000"/>
                </a:solidFill>
                <a:latin typeface="Times New Roman" pitchFamily="18"/>
                <a:cs typeface="Times New Roman" pitchFamily="18"/>
              </a:rPr>
            </a:br>
            <a:endParaRPr lang="ru-RU" sz="2300" dirty="0"/>
          </a:p>
        </p:txBody>
      </p:sp>
      <p:sp>
        <p:nvSpPr>
          <p:cNvPr id="4" name="Прямоугольник 4"/>
          <p:cNvSpPr/>
          <p:nvPr/>
        </p:nvSpPr>
        <p:spPr>
          <a:xfrm>
            <a:off x="457204" y="4847366"/>
            <a:ext cx="8000363" cy="1776527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82945" tIns="41473" rIns="82945" bIns="41473" anchor="t" anchorCtr="1" compatLnSpc="1">
            <a:spAutoFit/>
          </a:bodyPr>
          <a:lstStyle/>
          <a:p>
            <a:pPr algn="ctr" defTabSz="829452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200" b="1" i="1" dirty="0">
                <a:solidFill>
                  <a:srgbClr val="000000"/>
                </a:solidFill>
                <a:latin typeface="Times New Roman" pitchFamily="18"/>
                <a:ea typeface="Calibri" pitchFamily="34"/>
                <a:cs typeface=""/>
              </a:rPr>
              <a:t>    В центре «Умелые ручки» для развития детей подобраны различные картинки, рисунки  с изображением поделок, варианты оформления изделий, схемы с изображением последовательности работы для изготовления разных поделок и т. п. </a:t>
            </a:r>
            <a:endParaRPr lang="ru-RU" sz="2200" b="1" i="1" dirty="0">
              <a:solidFill>
                <a:srgbClr val="000000"/>
              </a:solidFill>
              <a:latin typeface="Calibri"/>
              <a:ea typeface=""/>
              <a:cs typeface="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1412777"/>
            <a:ext cx="7056784" cy="324036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312740" y="0"/>
            <a:ext cx="7916863" cy="1019911"/>
          </a:xfrm>
        </p:spPr>
        <p:txBody>
          <a:bodyPr tIns="41473" anchorCtr="1">
            <a:normAutofit fontScale="90000"/>
          </a:bodyPr>
          <a:lstStyle/>
          <a:p>
            <a:pPr lvl="0" algn="ctr"/>
            <a:r>
              <a:rPr lang="ru-RU" sz="2100" b="1" i="1" dirty="0">
                <a:solidFill>
                  <a:srgbClr val="FFC000"/>
                </a:solidFill>
                <a:latin typeface="Times New Roman" pitchFamily="18"/>
                <a:cs typeface="Times New Roman" pitchFamily="18"/>
              </a:rPr>
              <a:t/>
            </a:r>
            <a:br>
              <a:rPr lang="ru-RU" sz="2100" b="1" i="1" dirty="0">
                <a:solidFill>
                  <a:srgbClr val="FFC000"/>
                </a:solidFill>
                <a:latin typeface="Times New Roman" pitchFamily="18"/>
                <a:cs typeface="Times New Roman" pitchFamily="18"/>
              </a:rPr>
            </a:br>
            <a:r>
              <a:rPr lang="ru-RU" sz="2400" b="1" i="1" dirty="0">
                <a:solidFill>
                  <a:srgbClr val="FFC000"/>
                </a:solidFill>
                <a:latin typeface="Times New Roman" pitchFamily="18"/>
                <a:cs typeface="Times New Roman" pitchFamily="18"/>
              </a:rPr>
              <a:t>Направление: </a:t>
            </a:r>
            <a:br>
              <a:rPr lang="ru-RU" sz="2400" b="1" i="1" dirty="0">
                <a:solidFill>
                  <a:srgbClr val="FFC000"/>
                </a:solidFill>
                <a:latin typeface="Times New Roman" pitchFamily="18"/>
                <a:cs typeface="Times New Roman" pitchFamily="18"/>
              </a:rPr>
            </a:br>
            <a:r>
              <a:rPr lang="ru-RU" sz="2400" b="1" i="1" dirty="0">
                <a:solidFill>
                  <a:srgbClr val="FFC000"/>
                </a:solidFill>
                <a:latin typeface="Times New Roman" pitchFamily="18"/>
                <a:cs typeface="Times New Roman" pitchFamily="18"/>
              </a:rPr>
              <a:t>Речевое развитие.</a:t>
            </a:r>
          </a:p>
        </p:txBody>
      </p:sp>
      <p:sp>
        <p:nvSpPr>
          <p:cNvPr id="3" name="Прямоугольник 4"/>
          <p:cNvSpPr/>
          <p:nvPr/>
        </p:nvSpPr>
        <p:spPr>
          <a:xfrm>
            <a:off x="841442" y="4697786"/>
            <a:ext cx="7536142" cy="1807305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82945" tIns="41473" rIns="82945" bIns="41473" anchor="t" anchorCtr="1" compatLnSpc="1">
            <a:spAutoFit/>
          </a:bodyPr>
          <a:lstStyle/>
          <a:p>
            <a:pPr algn="ctr" defTabSz="829452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b="1" i="1" dirty="0" smtClean="0">
                <a:solidFill>
                  <a:srgbClr val="000000"/>
                </a:solidFill>
                <a:latin typeface="Times New Roman" pitchFamily="18"/>
                <a:ea typeface=""/>
                <a:cs typeface="Times New Roman" pitchFamily="18"/>
              </a:rPr>
              <a:t>«</a:t>
            </a:r>
            <a:r>
              <a:rPr lang="ru-RU" b="1" i="1" dirty="0" err="1">
                <a:solidFill>
                  <a:srgbClr val="000000"/>
                </a:solidFill>
                <a:latin typeface="Times New Roman" pitchFamily="18"/>
                <a:ea typeface=""/>
                <a:cs typeface="Times New Roman" pitchFamily="18"/>
              </a:rPr>
              <a:t>Книжкин</a:t>
            </a:r>
            <a:r>
              <a:rPr lang="ru-RU" b="1" i="1" dirty="0">
                <a:solidFill>
                  <a:srgbClr val="000000"/>
                </a:solidFill>
                <a:latin typeface="Times New Roman" pitchFamily="18"/>
                <a:ea typeface=""/>
                <a:cs typeface="Times New Roman" pitchFamily="18"/>
              </a:rPr>
              <a:t> дом» включает в себя книжный уголок. Содержание книжного уголка соответствует возрастным особенностям детей данного возраста, реализуемой в дошкольном учреждении образовательной программе. В нем находятся книги с художественными произведениями детских писателей, сказками и иные литературные формы по тематике недели.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1124744"/>
            <a:ext cx="3925945" cy="331236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1124744"/>
            <a:ext cx="3672408" cy="331236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593174" y="0"/>
            <a:ext cx="7772400" cy="818270"/>
          </a:xfrm>
        </p:spPr>
        <p:txBody>
          <a:bodyPr tIns="41473" anchorCtr="1"/>
          <a:lstStyle/>
          <a:p>
            <a:pPr lvl="0" algn="ctr"/>
            <a:r>
              <a:rPr lang="ru-RU" sz="3300" b="1" i="1" dirty="0">
                <a:solidFill>
                  <a:srgbClr val="FFC000"/>
                </a:solidFill>
                <a:latin typeface="Times New Roman" pitchFamily="18"/>
                <a:cs typeface="Times New Roman" pitchFamily="18"/>
              </a:rPr>
              <a:t>Центр  «Грамотейка»</a:t>
            </a:r>
          </a:p>
        </p:txBody>
      </p:sp>
      <p:sp>
        <p:nvSpPr>
          <p:cNvPr id="3" name="Объект 2"/>
          <p:cNvSpPr txBox="1">
            <a:spLocks noGrp="1"/>
          </p:cNvSpPr>
          <p:nvPr>
            <p:ph idx="1"/>
          </p:nvPr>
        </p:nvSpPr>
        <p:spPr>
          <a:xfrm>
            <a:off x="0" y="4077072"/>
            <a:ext cx="8797505" cy="1861143"/>
          </a:xfrm>
        </p:spPr>
        <p:txBody>
          <a:bodyPr lIns="82945" tIns="41473" rIns="82945" bIns="41473" anchorCtr="1">
            <a:normAutofit/>
          </a:bodyPr>
          <a:lstStyle/>
          <a:p>
            <a:pPr marL="0" indent="0" algn="ctr">
              <a:lnSpc>
                <a:spcPct val="90000"/>
              </a:lnSpc>
              <a:buNone/>
            </a:pPr>
            <a:r>
              <a:rPr lang="ru-RU" sz="1800" b="1" i="1" dirty="0">
                <a:solidFill>
                  <a:srgbClr val="000000"/>
                </a:solidFill>
                <a:latin typeface="Times New Roman" pitchFamily="18"/>
                <a:cs typeface="Times New Roman" pitchFamily="18"/>
              </a:rPr>
              <a:t>      Здесь находятся различные дидактические игры по развитию речи, серии картин и иллюстраций для установления последовательности событий, наборы парных картинок на соотнесение, разрезные сюжетные картинки и т. д. Речевая развивающая среда – это, особым образом организованное окружение, наиболее эффективно влияющее на развитие разных сторон речи каждого ребенка.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1001215"/>
            <a:ext cx="6840760" cy="288032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593182" y="40796"/>
            <a:ext cx="7772400" cy="1047112"/>
          </a:xfrm>
        </p:spPr>
        <p:txBody>
          <a:bodyPr tIns="41473" anchorCtr="1"/>
          <a:lstStyle/>
          <a:p>
            <a:pPr lvl="0" algn="ctr"/>
            <a:r>
              <a:rPr lang="ru-RU" sz="2100" b="1" i="1" dirty="0">
                <a:solidFill>
                  <a:srgbClr val="FFC000"/>
                </a:solidFill>
                <a:latin typeface="Times New Roman" pitchFamily="18"/>
                <a:cs typeface="Times New Roman" pitchFamily="18"/>
              </a:rPr>
              <a:t>Направление: </a:t>
            </a:r>
            <a:br>
              <a:rPr lang="ru-RU" sz="2100" b="1" i="1" dirty="0">
                <a:solidFill>
                  <a:srgbClr val="FFC000"/>
                </a:solidFill>
                <a:latin typeface="Times New Roman" pitchFamily="18"/>
                <a:cs typeface="Times New Roman" pitchFamily="18"/>
              </a:rPr>
            </a:br>
            <a:r>
              <a:rPr lang="ru-RU" sz="2100" b="1" i="1" dirty="0">
                <a:solidFill>
                  <a:srgbClr val="FFC000"/>
                </a:solidFill>
                <a:latin typeface="Times New Roman" pitchFamily="18"/>
                <a:cs typeface="Times New Roman" pitchFamily="18"/>
              </a:rPr>
              <a:t>Познавательное развитие.</a:t>
            </a:r>
            <a:br>
              <a:rPr lang="ru-RU" sz="2100" b="1" i="1" dirty="0">
                <a:solidFill>
                  <a:srgbClr val="FFC000"/>
                </a:solidFill>
                <a:latin typeface="Times New Roman" pitchFamily="18"/>
                <a:cs typeface="Times New Roman" pitchFamily="18"/>
              </a:rPr>
            </a:br>
            <a:r>
              <a:rPr lang="ru-RU" sz="2100" b="1" i="1" dirty="0">
                <a:solidFill>
                  <a:srgbClr val="FFC000"/>
                </a:solidFill>
                <a:latin typeface="Times New Roman" pitchFamily="18"/>
                <a:cs typeface="Times New Roman" pitchFamily="18"/>
              </a:rPr>
              <a:t>Центр «Юный эколог»</a:t>
            </a:r>
          </a:p>
        </p:txBody>
      </p:sp>
      <p:sp>
        <p:nvSpPr>
          <p:cNvPr id="5" name="Прямоугольник 5"/>
          <p:cNvSpPr/>
          <p:nvPr/>
        </p:nvSpPr>
        <p:spPr>
          <a:xfrm>
            <a:off x="4962971" y="1193084"/>
            <a:ext cx="4181023" cy="3469298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82945" tIns="41473" rIns="82945" bIns="41473" anchor="t" anchorCtr="0" compatLnSpc="1">
            <a:spAutoFit/>
          </a:bodyPr>
          <a:lstStyle/>
          <a:p>
            <a:pPr defTabSz="829452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200" dirty="0" smtClean="0">
                <a:solidFill>
                  <a:srgbClr val="000000"/>
                </a:solidFill>
                <a:latin typeface="Times New Roman" pitchFamily="18"/>
                <a:ea typeface="Calibri" pitchFamily="34"/>
                <a:cs typeface=""/>
              </a:rPr>
              <a:t>Данный </a:t>
            </a:r>
            <a:r>
              <a:rPr lang="ru-RU" sz="2200" dirty="0">
                <a:solidFill>
                  <a:srgbClr val="000000"/>
                </a:solidFill>
                <a:latin typeface="Times New Roman" pitchFamily="18"/>
                <a:ea typeface="Calibri" pitchFamily="34"/>
                <a:cs typeface=""/>
              </a:rPr>
              <a:t>центр содержит в себе различные виды комнатных растений, на которых удобно демонстрировать видоизменения частей растения, инструменты по уходу за этими растениями: фартуки и нарукавники, палочки для рыхления, металлические детские грабли и лопатки, пульверизатор, лейки и др. </a:t>
            </a:r>
            <a:endParaRPr lang="ru-RU" sz="2200" dirty="0">
              <a:solidFill>
                <a:srgbClr val="000000"/>
              </a:solidFill>
              <a:latin typeface="Calibri"/>
              <a:ea typeface=""/>
              <a:cs typeface="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352465"/>
            <a:ext cx="4248472" cy="488484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457204" y="106444"/>
            <a:ext cx="7772400" cy="1022251"/>
          </a:xfrm>
        </p:spPr>
        <p:txBody>
          <a:bodyPr tIns="41473" anchorCtr="1"/>
          <a:lstStyle/>
          <a:p>
            <a:pPr lvl="0" algn="ctr"/>
            <a:r>
              <a:rPr lang="ru-RU" sz="2900" b="1" i="1" dirty="0">
                <a:solidFill>
                  <a:srgbClr val="FFC000"/>
                </a:solidFill>
                <a:latin typeface="Times New Roman" pitchFamily="18"/>
                <a:cs typeface="Times New Roman" pitchFamily="18"/>
              </a:rPr>
              <a:t>Центр математики (игротека) «</a:t>
            </a:r>
            <a:r>
              <a:rPr lang="ru-RU" sz="2900" b="1" i="1" dirty="0" err="1">
                <a:solidFill>
                  <a:srgbClr val="FFC000"/>
                </a:solidFill>
                <a:latin typeface="Times New Roman" pitchFamily="18"/>
                <a:cs typeface="Times New Roman" pitchFamily="18"/>
              </a:rPr>
              <a:t>Любознайки</a:t>
            </a:r>
            <a:r>
              <a:rPr lang="ru-RU" sz="2900" b="1" i="1" dirty="0">
                <a:solidFill>
                  <a:srgbClr val="FFC000"/>
                </a:solidFill>
                <a:latin typeface="Times New Roman" pitchFamily="18"/>
                <a:cs typeface="Times New Roman" pitchFamily="18"/>
              </a:rPr>
              <a:t>»</a:t>
            </a:r>
          </a:p>
        </p:txBody>
      </p:sp>
      <p:sp>
        <p:nvSpPr>
          <p:cNvPr id="4" name="Прямоугольник 4"/>
          <p:cNvSpPr/>
          <p:nvPr/>
        </p:nvSpPr>
        <p:spPr>
          <a:xfrm>
            <a:off x="2787466" y="3433943"/>
            <a:ext cx="6356537" cy="3469298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82945" tIns="41473" rIns="82945" bIns="41473" anchor="t" anchorCtr="0" compatLnSpc="1">
            <a:spAutoFit/>
          </a:bodyPr>
          <a:lstStyle/>
          <a:p>
            <a:pPr defTabSz="829452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dirty="0">
                <a:solidFill>
                  <a:srgbClr val="000000"/>
                </a:solidFill>
                <a:latin typeface="Times New Roman" pitchFamily="18"/>
                <a:ea typeface="Calibri" pitchFamily="34"/>
                <a:cs typeface=""/>
              </a:rPr>
              <a:t>       </a:t>
            </a:r>
            <a:r>
              <a:rPr lang="ru-RU" sz="2200" dirty="0">
                <a:solidFill>
                  <a:srgbClr val="000000"/>
                </a:solidFill>
                <a:latin typeface="Times New Roman" pitchFamily="18"/>
                <a:ea typeface="Calibri" pitchFamily="34"/>
                <a:cs typeface=""/>
              </a:rPr>
              <a:t>В данном центре располагаются нормативно — знаковый материал: магнитная доска, наборы карточек на сопоставление цифры и количества, наборы кубиков с цифрами и числовыми фигурами, представлены, как различные виды мозаик, так и современные </a:t>
            </a:r>
            <a:r>
              <a:rPr lang="ru-RU" sz="2200" dirty="0" err="1">
                <a:solidFill>
                  <a:srgbClr val="000000"/>
                </a:solidFill>
                <a:latin typeface="Times New Roman" pitchFamily="18"/>
                <a:ea typeface="Calibri" pitchFamily="34"/>
                <a:cs typeface=""/>
              </a:rPr>
              <a:t>пазлы</a:t>
            </a:r>
            <a:r>
              <a:rPr lang="ru-RU" sz="2200" dirty="0">
                <a:solidFill>
                  <a:srgbClr val="000000"/>
                </a:solidFill>
                <a:latin typeface="Times New Roman" pitchFamily="18"/>
                <a:ea typeface="Calibri" pitchFamily="34"/>
                <a:cs typeface=""/>
              </a:rPr>
              <a:t>. Достаточно широкий выбор игр на развитие мелкой моторики руки.  Игровое оборудование создаёт насыщенную, целостную среду с достаточным пространством для игр.</a:t>
            </a:r>
            <a:endParaRPr lang="ru-RU" sz="2200" dirty="0">
              <a:solidFill>
                <a:srgbClr val="000000"/>
              </a:solidFill>
              <a:latin typeface="Calibri"/>
              <a:ea typeface=""/>
              <a:cs typeface="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1879" y="1700808"/>
            <a:ext cx="4536505" cy="16288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438" y="1700808"/>
            <a:ext cx="2535946" cy="410445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457204" y="133645"/>
            <a:ext cx="8272312" cy="859066"/>
          </a:xfrm>
        </p:spPr>
        <p:txBody>
          <a:bodyPr tIns="41473" anchorCtr="1"/>
          <a:lstStyle/>
          <a:p>
            <a:pPr lvl="0" algn="ctr"/>
            <a:r>
              <a:rPr lang="ru-RU" sz="2900" b="1" i="1" dirty="0">
                <a:solidFill>
                  <a:srgbClr val="FFC000"/>
                </a:solidFill>
                <a:latin typeface="Times New Roman" pitchFamily="18"/>
                <a:cs typeface="Times New Roman" pitchFamily="18"/>
              </a:rPr>
              <a:t>Конструктивный центр «Самоделки»</a:t>
            </a:r>
          </a:p>
        </p:txBody>
      </p:sp>
      <p:sp>
        <p:nvSpPr>
          <p:cNvPr id="4" name="Прямоугольник 4"/>
          <p:cNvSpPr/>
          <p:nvPr/>
        </p:nvSpPr>
        <p:spPr>
          <a:xfrm>
            <a:off x="457204" y="4085072"/>
            <a:ext cx="8272312" cy="2392080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82945" tIns="41473" rIns="82945" bIns="41473" anchor="t" anchorCtr="1" compatLnSpc="1">
            <a:spAutoFit/>
          </a:bodyPr>
          <a:lstStyle/>
          <a:p>
            <a:pPr algn="ctr" defTabSz="829452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dirty="0">
                <a:solidFill>
                  <a:srgbClr val="000000"/>
                </a:solidFill>
                <a:latin typeface="Times New Roman" pitchFamily="18"/>
                <a:ea typeface="Calibri" pitchFamily="34"/>
                <a:cs typeface=""/>
              </a:rPr>
              <a:t>     </a:t>
            </a:r>
            <a:r>
              <a:rPr lang="ru-RU" sz="2500" b="1" i="1" dirty="0">
                <a:solidFill>
                  <a:srgbClr val="000000"/>
                </a:solidFill>
                <a:latin typeface="Times New Roman" pitchFamily="18"/>
                <a:ea typeface="Calibri" pitchFamily="34"/>
                <a:cs typeface=""/>
              </a:rPr>
              <a:t>Практичность его состоит в том, что с содержанием строительного уголка (конструктор различного вида, крупный и мелкий деревянный конструктор) можно перемещаться в любое место группы и организовывать данную деятельность как с подгруппой детей, так и индивидуально.</a:t>
            </a:r>
            <a:endParaRPr lang="ru-RU" sz="2500" b="1" i="1" dirty="0">
              <a:solidFill>
                <a:srgbClr val="000000"/>
              </a:solidFill>
              <a:latin typeface="Calibri"/>
              <a:ea typeface=""/>
              <a:cs typeface="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0952" y="1124744"/>
            <a:ext cx="7344816" cy="296032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457204" y="217585"/>
            <a:ext cx="8367489" cy="1332685"/>
          </a:xfrm>
        </p:spPr>
        <p:txBody>
          <a:bodyPr tIns="41473" anchorCtr="1"/>
          <a:lstStyle/>
          <a:p>
            <a:pPr lvl="0" algn="ctr"/>
            <a:r>
              <a:rPr lang="ru-RU" sz="3300" b="1" i="1" dirty="0">
                <a:solidFill>
                  <a:srgbClr val="FFC000"/>
                </a:solidFill>
                <a:latin typeface="Times New Roman" pitchFamily="18"/>
                <a:cs typeface="Times New Roman" pitchFamily="18"/>
              </a:rPr>
              <a:t>Музыкально — театрализованный центр «Веселые нотки»</a:t>
            </a:r>
          </a:p>
        </p:txBody>
      </p:sp>
      <p:sp>
        <p:nvSpPr>
          <p:cNvPr id="4" name="Прямоугольник 4"/>
          <p:cNvSpPr/>
          <p:nvPr/>
        </p:nvSpPr>
        <p:spPr>
          <a:xfrm>
            <a:off x="3758757" y="1583252"/>
            <a:ext cx="5065945" cy="4484961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82945" tIns="41473" rIns="82945" bIns="41473" anchor="t" anchorCtr="0" compatLnSpc="1">
            <a:spAutoFit/>
          </a:bodyPr>
          <a:lstStyle/>
          <a:p>
            <a:pPr defTabSz="829452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dirty="0">
                <a:solidFill>
                  <a:srgbClr val="000000"/>
                </a:solidFill>
                <a:latin typeface="Times New Roman" pitchFamily="18"/>
                <a:ea typeface="Calibri" pitchFamily="34"/>
                <a:cs typeface=""/>
              </a:rPr>
              <a:t>      </a:t>
            </a:r>
            <a:r>
              <a:rPr lang="ru-RU" sz="2200" b="1" i="1" dirty="0">
                <a:solidFill>
                  <a:srgbClr val="000000"/>
                </a:solidFill>
                <a:latin typeface="Times New Roman" pitchFamily="18"/>
                <a:ea typeface="Calibri" pitchFamily="34"/>
                <a:cs typeface=""/>
              </a:rPr>
              <a:t>Важный объект развивающей среды, поскольку именно театрализованная деятельность помогает сплотить группу, объединить детей интересной идеей. В театре дошкольники раскрываются, демонстрируя неожиданные грани своего характера. Здесь размещаются ширма, различные виды театров. Представлен различного вида театрами (кукольный, теневой, настольный, бибабо, пальчиковый). </a:t>
            </a:r>
            <a:endParaRPr lang="ru-RU" sz="2200" b="1" i="1" dirty="0">
              <a:solidFill>
                <a:srgbClr val="000000"/>
              </a:solidFill>
              <a:latin typeface="Calibri"/>
              <a:ea typeface=""/>
              <a:cs typeface="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775117"/>
            <a:ext cx="3300293" cy="429309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467544" y="260648"/>
            <a:ext cx="7772400" cy="1128704"/>
          </a:xfrm>
        </p:spPr>
        <p:txBody>
          <a:bodyPr tIns="41473" anchorCtr="1"/>
          <a:lstStyle/>
          <a:p>
            <a:pPr lvl="0" algn="ctr"/>
            <a:r>
              <a:rPr lang="ru-RU" sz="2100" b="1" i="1" dirty="0">
                <a:solidFill>
                  <a:srgbClr val="FFC000"/>
                </a:solidFill>
                <a:latin typeface="Times New Roman" pitchFamily="18"/>
                <a:cs typeface="Times New Roman" pitchFamily="18"/>
              </a:rPr>
              <a:t>Направление: Социально-коммуникативное развитие.</a:t>
            </a:r>
            <a:br>
              <a:rPr lang="ru-RU" sz="2100" b="1" i="1" dirty="0">
                <a:solidFill>
                  <a:srgbClr val="FFC000"/>
                </a:solidFill>
                <a:latin typeface="Times New Roman" pitchFamily="18"/>
                <a:cs typeface="Times New Roman" pitchFamily="18"/>
              </a:rPr>
            </a:br>
            <a:r>
              <a:rPr lang="ru-RU" sz="2100" b="1" i="1" dirty="0" smtClean="0">
                <a:solidFill>
                  <a:srgbClr val="FFC000"/>
                </a:solidFill>
                <a:latin typeface="Times New Roman" pitchFamily="18"/>
                <a:cs typeface="Times New Roman" pitchFamily="18"/>
              </a:rPr>
              <a:t>центр </a:t>
            </a:r>
            <a:r>
              <a:rPr lang="ru-RU" sz="2100" b="1" i="1" dirty="0">
                <a:solidFill>
                  <a:srgbClr val="FFC000"/>
                </a:solidFill>
                <a:latin typeface="Times New Roman" pitchFamily="18"/>
                <a:cs typeface="Times New Roman" pitchFamily="18"/>
              </a:rPr>
              <a:t>«Сюжетно – ролевых игр»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2060848"/>
            <a:ext cx="7560840" cy="465313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Направление: патриотическое воспитание.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5709" y="1935163"/>
            <a:ext cx="5852582" cy="4389437"/>
          </a:xfrm>
        </p:spPr>
      </p:pic>
    </p:spTree>
    <p:extLst>
      <p:ext uri="{BB962C8B-B14F-4D97-AF65-F5344CB8AC3E}">
        <p14:creationId xmlns:p14="http://schemas.microsoft.com/office/powerpoint/2010/main" val="479910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550474" y="188640"/>
            <a:ext cx="7772400" cy="720080"/>
          </a:xfrm>
        </p:spPr>
        <p:txBody>
          <a:bodyPr tIns="41473" anchorCtr="1"/>
          <a:lstStyle/>
          <a:p>
            <a:pPr lvl="0" algn="ctr"/>
            <a:r>
              <a:rPr lang="ru-RU" sz="2900" b="1" i="1" dirty="0">
                <a:solidFill>
                  <a:srgbClr val="FFC000"/>
                </a:solidFill>
                <a:latin typeface="Times New Roman" pitchFamily="18"/>
                <a:cs typeface="Times New Roman" pitchFamily="18"/>
              </a:rPr>
              <a:t>Направление: Физическое развитие.</a:t>
            </a:r>
          </a:p>
        </p:txBody>
      </p:sp>
      <p:pic>
        <p:nvPicPr>
          <p:cNvPr id="3" name="Объект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3933056"/>
            <a:ext cx="1560126" cy="2080396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80728"/>
            <a:ext cx="3301582" cy="234179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7944" y="1196752"/>
            <a:ext cx="4443958" cy="530120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 noGrp="1"/>
          </p:cNvSpPr>
          <p:nvPr>
            <p:ph idx="1"/>
          </p:nvPr>
        </p:nvSpPr>
        <p:spPr>
          <a:xfrm>
            <a:off x="266839" y="110658"/>
            <a:ext cx="7772400" cy="3710607"/>
          </a:xfrm>
        </p:spPr>
        <p:txBody>
          <a:bodyPr lIns="82945" tIns="41473" rIns="82945" bIns="41473" anchorCtr="1"/>
          <a:lstStyle/>
          <a:p>
            <a:pPr marL="0" indent="0" algn="ctr">
              <a:buNone/>
            </a:pPr>
            <a:r>
              <a:rPr lang="ru-RU" b="1" dirty="0"/>
              <a:t> </a:t>
            </a:r>
            <a:r>
              <a:rPr lang="ru-RU" sz="3600" dirty="0">
                <a:latin typeface="Times New Roman" pitchFamily="18"/>
                <a:cs typeface="Times New Roman" pitchFamily="18"/>
              </a:rPr>
              <a:t>«Дети должны жить в мире красоты, игры, сказки, музыки, рисунка, фантазии, творчества. Этот мир должен окружать ребенка…»</a:t>
            </a:r>
          </a:p>
          <a:p>
            <a:pPr marL="0" indent="0" algn="ctr">
              <a:buNone/>
            </a:pPr>
            <a:r>
              <a:rPr lang="ru-RU" sz="3600" dirty="0">
                <a:latin typeface="Times New Roman" pitchFamily="18"/>
                <a:cs typeface="Times New Roman" pitchFamily="18"/>
              </a:rPr>
              <a:t>В. Сухомлинский</a:t>
            </a:r>
          </a:p>
          <a:p>
            <a:pPr marL="414726" indent="-414726" algn="ctr">
              <a:buFont typeface="Calibri Light"/>
              <a:buAutoNum type="arabicPeriod"/>
            </a:pPr>
            <a:endParaRPr lang="ru-RU" dirty="0"/>
          </a:p>
          <a:p>
            <a:pPr marL="414726" indent="-414726" algn="ctr">
              <a:buFont typeface="Calibri Light"/>
              <a:buAutoNum type="arabicPeriod"/>
            </a:pPr>
            <a:endParaRPr lang="ru-RU" dirty="0"/>
          </a:p>
        </p:txBody>
      </p:sp>
      <p:pic>
        <p:nvPicPr>
          <p:cNvPr id="3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5019" y="3019445"/>
            <a:ext cx="2864413" cy="372556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108781" y="609603"/>
            <a:ext cx="8851891" cy="1456267"/>
          </a:xfrm>
        </p:spPr>
        <p:txBody>
          <a:bodyPr tIns="41473" anchorCtr="1"/>
          <a:lstStyle/>
          <a:p>
            <a:pPr lvl="0" algn="ctr"/>
            <a:r>
              <a:rPr lang="ru-RU" sz="2500" b="1" i="1" dirty="0">
                <a:solidFill>
                  <a:srgbClr val="FFC000"/>
                </a:solidFill>
                <a:latin typeface="Times New Roman" pitchFamily="18"/>
                <a:cs typeface="Times New Roman" pitchFamily="18"/>
              </a:rPr>
              <a:t>Английский писатель Оскар Уайльд сказал:</a:t>
            </a:r>
            <a:br>
              <a:rPr lang="ru-RU" sz="2500" b="1" i="1" dirty="0">
                <a:solidFill>
                  <a:srgbClr val="FFC000"/>
                </a:solidFill>
                <a:latin typeface="Times New Roman" pitchFamily="18"/>
                <a:cs typeface="Times New Roman" pitchFamily="18"/>
              </a:rPr>
            </a:br>
            <a:r>
              <a:rPr lang="ru-RU" sz="2500" b="1" i="1" dirty="0">
                <a:solidFill>
                  <a:srgbClr val="FFC000"/>
                </a:solidFill>
                <a:latin typeface="Times New Roman" pitchFamily="18"/>
                <a:cs typeface="Times New Roman" pitchFamily="18"/>
              </a:rPr>
              <a:t> </a:t>
            </a:r>
            <a:r>
              <a:rPr lang="ru-RU" sz="2500" b="1" i="1" dirty="0">
                <a:solidFill>
                  <a:srgbClr val="C00000"/>
                </a:solidFill>
                <a:latin typeface="Times New Roman" pitchFamily="18"/>
                <a:cs typeface="Times New Roman" pitchFamily="18"/>
              </a:rPr>
              <a:t>«Лучший способ сделать детей хорошими — это сделать их счастливыми…».</a:t>
            </a:r>
          </a:p>
        </p:txBody>
      </p:sp>
      <p:sp>
        <p:nvSpPr>
          <p:cNvPr id="3" name="Объект 2"/>
          <p:cNvSpPr txBox="1">
            <a:spLocks noGrp="1"/>
          </p:cNvSpPr>
          <p:nvPr>
            <p:ph idx="1"/>
          </p:nvPr>
        </p:nvSpPr>
        <p:spPr>
          <a:xfrm>
            <a:off x="457204" y="2542973"/>
            <a:ext cx="8503468" cy="3127724"/>
          </a:xfrm>
        </p:spPr>
        <p:txBody>
          <a:bodyPr lIns="82945" tIns="41473" rIns="82945" bIns="41473" anchorCtr="1"/>
          <a:lstStyle/>
          <a:p>
            <a:pPr marL="0" indent="0" algn="ctr">
              <a:lnSpc>
                <a:spcPct val="90000"/>
              </a:lnSpc>
              <a:buNone/>
            </a:pPr>
            <a:r>
              <a:rPr lang="ru-RU" sz="2500" dirty="0">
                <a:solidFill>
                  <a:srgbClr val="FFC000"/>
                </a:solidFill>
                <a:latin typeface="Times New Roman" pitchFamily="18"/>
                <a:cs typeface="Times New Roman" pitchFamily="18"/>
              </a:rPr>
              <a:t>     А у нас все дети хорошие!</a:t>
            </a:r>
          </a:p>
          <a:p>
            <a:pPr marL="0" indent="0" algn="ctr">
              <a:lnSpc>
                <a:spcPct val="90000"/>
              </a:lnSpc>
              <a:buNone/>
            </a:pPr>
            <a:r>
              <a:rPr lang="ru-RU" sz="2500" dirty="0">
                <a:solidFill>
                  <a:srgbClr val="FFC000"/>
                </a:solidFill>
                <a:latin typeface="Times New Roman" pitchFamily="18"/>
                <a:cs typeface="Times New Roman" pitchFamily="18"/>
              </a:rPr>
              <a:t>И создавая благоприятную среду развития для наших детей, мы хотим видеть их еще и такими: овладевшими основными культурными способами деятельности, обладающих установкой положительного отношения к миру, развитым воображением, умеющих выражать свои мысли, любознательных, выносливых и физически развитых, а главное счастливыми!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565985" y="332656"/>
            <a:ext cx="7772400" cy="792088"/>
          </a:xfrm>
        </p:spPr>
        <p:txBody>
          <a:bodyPr tIns="41473" anchorCtr="1"/>
          <a:lstStyle/>
          <a:p>
            <a:pPr lvl="0" algn="ctr"/>
            <a:r>
              <a:rPr lang="ru-RU" sz="3300" b="1" i="1" dirty="0">
                <a:solidFill>
                  <a:srgbClr val="FFC000"/>
                </a:solidFill>
                <a:latin typeface="Times New Roman" pitchFamily="18"/>
                <a:cs typeface="Times New Roman" pitchFamily="18"/>
              </a:rPr>
              <a:t>Спасибо за внимание!!!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04" y="1628800"/>
            <a:ext cx="4396679" cy="44958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1648813"/>
            <a:ext cx="4499992" cy="451239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457196" y="108792"/>
            <a:ext cx="7772400" cy="886266"/>
          </a:xfrm>
        </p:spPr>
        <p:txBody>
          <a:bodyPr tIns="41473" anchorCtr="1"/>
          <a:lstStyle/>
          <a:p>
            <a:pPr lvl="0" algn="ctr"/>
            <a:r>
              <a:rPr lang="ru-RU" sz="2500" b="1" dirty="0">
                <a:latin typeface="Times New Roman" pitchFamily="18"/>
                <a:cs typeface="Times New Roman" pitchFamily="18"/>
              </a:rPr>
              <a:t>Актуальность </a:t>
            </a:r>
            <a:r>
              <a:rPr lang="ru-RU" sz="2500" b="1" dirty="0" smtClean="0">
                <a:latin typeface="Times New Roman" pitchFamily="18"/>
                <a:cs typeface="Times New Roman" pitchFamily="18"/>
              </a:rPr>
              <a:t> </a:t>
            </a:r>
            <a:endParaRPr lang="ru-RU" sz="2500" dirty="0">
              <a:latin typeface="Times New Roman" pitchFamily="18"/>
              <a:cs typeface="Times New Roman" pitchFamily="18"/>
            </a:endParaRPr>
          </a:p>
        </p:txBody>
      </p:sp>
      <p:sp>
        <p:nvSpPr>
          <p:cNvPr id="3" name="Объект 2"/>
          <p:cNvSpPr txBox="1">
            <a:spLocks noGrp="1"/>
          </p:cNvSpPr>
          <p:nvPr>
            <p:ph idx="1"/>
          </p:nvPr>
        </p:nvSpPr>
        <p:spPr>
          <a:xfrm>
            <a:off x="171652" y="995059"/>
            <a:ext cx="8612258" cy="5070011"/>
          </a:xfrm>
        </p:spPr>
        <p:txBody>
          <a:bodyPr lIns="82945" tIns="41473" rIns="82945" bIns="41473"/>
          <a:lstStyle/>
          <a:p>
            <a:pPr marL="0" indent="0" algn="just">
              <a:buNone/>
            </a:pPr>
            <a:r>
              <a:rPr lang="ru-RU" dirty="0"/>
              <a:t>        </a:t>
            </a:r>
            <a:r>
              <a:rPr lang="ru-RU" sz="2500" dirty="0">
                <a:latin typeface="Times New Roman" pitchFamily="18"/>
                <a:cs typeface="Times New Roman" pitchFamily="18"/>
              </a:rPr>
              <a:t>Развивающая предметно-пространственная среда – часть образовательной среды, представленная специально организованным пространством.</a:t>
            </a:r>
          </a:p>
          <a:p>
            <a:pPr marL="0" indent="0" algn="just">
              <a:buNone/>
            </a:pPr>
            <a:r>
              <a:rPr lang="ru-RU" sz="2500" dirty="0">
                <a:latin typeface="Times New Roman" pitchFamily="18"/>
                <a:cs typeface="Times New Roman" pitchFamily="18"/>
              </a:rPr>
              <a:t>        Моделируя развивающую предметно-пространственную среду любой возрастной группы в ДОУ, необходимо учитывать психологические основы конструктивного взаимодействия участников воспитательно-образовательного процесса, дизайн и эргономику современной среды дошкольного учреждения и психологические особенности возрастной группы, на которую нацелена данная среда.</a:t>
            </a:r>
          </a:p>
          <a:p>
            <a:pPr marL="0" indent="0" algn="just">
              <a:buNone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 tIns="41473" anchorCtr="1"/>
          <a:lstStyle/>
          <a:p>
            <a:pPr lvl="0" algn="ctr"/>
            <a:r>
              <a:rPr lang="ru-RU" sz="2900" b="1" dirty="0">
                <a:latin typeface="Times New Roman" pitchFamily="18"/>
                <a:cs typeface="Times New Roman" pitchFamily="18"/>
              </a:rPr>
              <a:t>Цель </a:t>
            </a:r>
          </a:p>
        </p:txBody>
      </p:sp>
      <p:sp>
        <p:nvSpPr>
          <p:cNvPr id="3" name="Объект 2"/>
          <p:cNvSpPr txBox="1">
            <a:spLocks noGrp="1"/>
          </p:cNvSpPr>
          <p:nvPr>
            <p:ph idx="1"/>
          </p:nvPr>
        </p:nvSpPr>
        <p:spPr>
          <a:xfrm>
            <a:off x="457204" y="1591057"/>
            <a:ext cx="7772400" cy="3671677"/>
          </a:xfrm>
        </p:spPr>
        <p:txBody>
          <a:bodyPr lIns="82945" tIns="41473" rIns="82945" bIns="41473" anchorCtr="1"/>
          <a:lstStyle/>
          <a:p>
            <a:pPr marL="0" indent="0" algn="ctr">
              <a:buNone/>
            </a:pPr>
            <a:r>
              <a:rPr lang="ru-RU" sz="2900" dirty="0">
                <a:latin typeface="Times New Roman" pitchFamily="18"/>
                <a:cs typeface="Times New Roman" pitchFamily="18"/>
              </a:rPr>
              <a:t>Моделирование предметно-пространственной развивающей среды, способствующей гармоничному развитию и саморазвитию детей с последующим ее формированием и доведением соответствия близким по требованиям ФГОС ДО.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457204" y="312773"/>
            <a:ext cx="7772400" cy="883979"/>
          </a:xfrm>
        </p:spPr>
        <p:txBody>
          <a:bodyPr tIns="41473" anchorCtr="1"/>
          <a:lstStyle/>
          <a:p>
            <a:pPr lvl="0" algn="ctr"/>
            <a:r>
              <a:rPr lang="ru-RU" sz="3300" b="1" dirty="0">
                <a:latin typeface="Times New Roman" pitchFamily="18"/>
                <a:cs typeface="Times New Roman" pitchFamily="18"/>
              </a:rPr>
              <a:t>Задачи </a:t>
            </a:r>
          </a:p>
        </p:txBody>
      </p:sp>
      <p:sp>
        <p:nvSpPr>
          <p:cNvPr id="3" name="Объект 2"/>
          <p:cNvSpPr txBox="1">
            <a:spLocks noGrp="1"/>
          </p:cNvSpPr>
          <p:nvPr>
            <p:ph idx="1"/>
          </p:nvPr>
        </p:nvSpPr>
        <p:spPr>
          <a:xfrm>
            <a:off x="457204" y="1196692"/>
            <a:ext cx="8367489" cy="5276339"/>
          </a:xfrm>
        </p:spPr>
        <p:txBody>
          <a:bodyPr lIns="82945" tIns="41473" rIns="82945" bIns="41473"/>
          <a:lstStyle/>
          <a:p>
            <a:pPr marL="0" lvl="0" indent="0">
              <a:buNone/>
            </a:pPr>
            <a:endParaRPr lang="ru-RU" sz="1800" dirty="0">
              <a:latin typeface="Times New Roman" pitchFamily="18"/>
              <a:cs typeface="Times New Roman" pitchFamily="18"/>
            </a:endParaRPr>
          </a:p>
          <a:p>
            <a:pPr lvl="0"/>
            <a:r>
              <a:rPr lang="ru-RU" sz="1800" dirty="0">
                <a:latin typeface="Times New Roman" pitchFamily="18"/>
                <a:cs typeface="Times New Roman" pitchFamily="18"/>
              </a:rPr>
              <a:t>создать условий для обеспечения разных видов деятельности дошкольников (игровой, двигательной, интеллектуальной, познавательной, самостоятельной, творческой, художественной, театрализованной) с учетом </a:t>
            </a:r>
            <a:r>
              <a:rPr lang="ru-RU" sz="1800" dirty="0" err="1">
                <a:latin typeface="Times New Roman" pitchFamily="18"/>
                <a:cs typeface="Times New Roman" pitchFamily="18"/>
              </a:rPr>
              <a:t>гендерных</a:t>
            </a:r>
            <a:r>
              <a:rPr lang="ru-RU" sz="1800" dirty="0">
                <a:latin typeface="Times New Roman" pitchFamily="18"/>
                <a:cs typeface="Times New Roman" pitchFamily="18"/>
              </a:rPr>
              <a:t> особенностей воспитанников;</a:t>
            </a:r>
          </a:p>
          <a:p>
            <a:pPr lvl="0"/>
            <a:r>
              <a:rPr lang="ru-RU" sz="1800" dirty="0">
                <a:latin typeface="Times New Roman" pitchFamily="18"/>
                <a:cs typeface="Times New Roman" pitchFamily="18"/>
              </a:rPr>
              <a:t>содействовать сотрудничеству детей и взрослых для создания комфортной развивающей предметно-пространственной среды;</a:t>
            </a:r>
          </a:p>
          <a:p>
            <a:pPr lvl="0"/>
            <a:r>
              <a:rPr lang="ru-RU" sz="1800" dirty="0">
                <a:latin typeface="Times New Roman" pitchFamily="18"/>
                <a:cs typeface="Times New Roman" pitchFamily="18"/>
              </a:rPr>
              <a:t>приобщить дошкольников к активной предметно-преобразовательной деятельности в интерьере.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457204" y="609603"/>
            <a:ext cx="7772400" cy="1226231"/>
          </a:xfrm>
        </p:spPr>
        <p:txBody>
          <a:bodyPr tIns="41473" anchorCtr="1"/>
          <a:lstStyle/>
          <a:p>
            <a:pPr lvl="0" algn="ctr"/>
            <a:r>
              <a:rPr lang="ru-RU" sz="2900" b="1" dirty="0">
                <a:latin typeface="Times New Roman" pitchFamily="18"/>
                <a:cs typeface="Times New Roman" pitchFamily="18"/>
              </a:rPr>
              <a:t>Ожидаемые результаты</a:t>
            </a:r>
          </a:p>
        </p:txBody>
      </p:sp>
      <p:sp>
        <p:nvSpPr>
          <p:cNvPr id="3" name="Объект 2"/>
          <p:cNvSpPr txBox="1">
            <a:spLocks noGrp="1"/>
          </p:cNvSpPr>
          <p:nvPr>
            <p:ph idx="1"/>
          </p:nvPr>
        </p:nvSpPr>
        <p:spPr>
          <a:xfrm>
            <a:off x="441677" y="2624566"/>
            <a:ext cx="8702318" cy="2840258"/>
          </a:xfrm>
        </p:spPr>
        <p:txBody>
          <a:bodyPr lIns="82945" tIns="41473" rIns="82945" bIns="41473">
            <a:normAutofit fontScale="85000" lnSpcReduction="10000"/>
          </a:bodyPr>
          <a:lstStyle/>
          <a:p>
            <a:pPr marL="0" indent="0">
              <a:buNone/>
            </a:pPr>
            <a:r>
              <a:rPr lang="ru-RU" sz="2500" dirty="0">
                <a:latin typeface="Times New Roman" pitchFamily="18"/>
                <a:cs typeface="Times New Roman" pitchFamily="18"/>
              </a:rPr>
              <a:t>      Педагогами изучены новые подходы в организации развивающей предметно-пространственной среды, обеспечивающей полноценное развитие дошкольников; смоделирована развивающая предметно-пространственная среда согласно требованиям ФГОС, которая способствует полноценному развитию детей с учетом их возрастных потребностей и интересов; развивающая предметно-пространственная среда создана с учетом </a:t>
            </a:r>
            <a:r>
              <a:rPr lang="ru-RU" sz="2500" dirty="0" err="1">
                <a:latin typeface="Times New Roman" pitchFamily="18"/>
                <a:cs typeface="Times New Roman" pitchFamily="18"/>
              </a:rPr>
              <a:t>гендерных</a:t>
            </a:r>
            <a:r>
              <a:rPr lang="ru-RU" sz="2500" dirty="0">
                <a:latin typeface="Times New Roman" pitchFamily="18"/>
                <a:cs typeface="Times New Roman" pitchFamily="18"/>
              </a:rPr>
              <a:t> особенностей воспитанников; родители содействуют созданию комфортной развивающей предметно-пространственной среды в ДОУ.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457204" y="312773"/>
            <a:ext cx="7772400" cy="1753097"/>
          </a:xfrm>
        </p:spPr>
        <p:txBody>
          <a:bodyPr tIns="41473" anchorCtr="1"/>
          <a:lstStyle/>
          <a:p>
            <a:pPr lvl="0" algn="ctr"/>
            <a:r>
              <a:rPr lang="ru-RU" sz="2600" b="1" dirty="0">
                <a:latin typeface="Times New Roman" pitchFamily="18"/>
                <a:cs typeface="Times New Roman" pitchFamily="18"/>
              </a:rPr>
              <a:t>Развивающая </a:t>
            </a:r>
            <a:br>
              <a:rPr lang="ru-RU" sz="2600" b="1" dirty="0">
                <a:latin typeface="Times New Roman" pitchFamily="18"/>
                <a:cs typeface="Times New Roman" pitchFamily="18"/>
              </a:rPr>
            </a:br>
            <a:r>
              <a:rPr lang="ru-RU" sz="2600" b="1" dirty="0">
                <a:latin typeface="Times New Roman" pitchFamily="18"/>
                <a:cs typeface="Times New Roman" pitchFamily="18"/>
              </a:rPr>
              <a:t>предметно-пространственная </a:t>
            </a:r>
            <a:r>
              <a:rPr lang="ru-RU" sz="2600" b="1" dirty="0" smtClean="0">
                <a:latin typeface="Times New Roman" pitchFamily="18"/>
                <a:cs typeface="Times New Roman" pitchFamily="18"/>
              </a:rPr>
              <a:t>в группе №3</a:t>
            </a:r>
            <a:r>
              <a:rPr lang="ru-RU" sz="2600" b="1" dirty="0">
                <a:latin typeface="Times New Roman" pitchFamily="18"/>
                <a:cs typeface="Times New Roman" pitchFamily="18"/>
              </a:rPr>
              <a:t/>
            </a:r>
            <a:br>
              <a:rPr lang="ru-RU" sz="2600" b="1" dirty="0">
                <a:latin typeface="Times New Roman" pitchFamily="18"/>
                <a:cs typeface="Times New Roman" pitchFamily="18"/>
              </a:rPr>
            </a:br>
            <a:endParaRPr lang="ru-RU" sz="2600" b="1" dirty="0">
              <a:latin typeface="Times New Roman" pitchFamily="18"/>
              <a:cs typeface="Times New Roman" pitchFamily="18"/>
            </a:endParaRPr>
          </a:p>
        </p:txBody>
      </p:sp>
      <p:sp>
        <p:nvSpPr>
          <p:cNvPr id="3" name="Объект 2"/>
          <p:cNvSpPr txBox="1">
            <a:spLocks noGrp="1"/>
          </p:cNvSpPr>
          <p:nvPr>
            <p:ph idx="1"/>
          </p:nvPr>
        </p:nvSpPr>
        <p:spPr/>
        <p:txBody>
          <a:bodyPr lIns="82945" tIns="41473" rIns="82945" bIns="41473"/>
          <a:lstStyle/>
          <a:p>
            <a:pPr lvl="0"/>
            <a:r>
              <a:rPr lang="ru-RU" sz="2500" dirty="0" smtClean="0">
                <a:latin typeface="Times New Roman" pitchFamily="18"/>
                <a:cs typeface="Times New Roman" pitchFamily="18"/>
              </a:rPr>
              <a:t>Содержательно-насыщенная</a:t>
            </a:r>
            <a:endParaRPr lang="ru-RU" sz="2500" dirty="0">
              <a:latin typeface="Times New Roman" pitchFamily="18"/>
              <a:cs typeface="Times New Roman" pitchFamily="18"/>
            </a:endParaRPr>
          </a:p>
          <a:p>
            <a:pPr lvl="0"/>
            <a:r>
              <a:rPr lang="ru-RU" sz="2500" dirty="0" smtClean="0">
                <a:latin typeface="Times New Roman" pitchFamily="18"/>
                <a:cs typeface="Times New Roman" pitchFamily="18"/>
              </a:rPr>
              <a:t>Полифункциональная</a:t>
            </a:r>
            <a:endParaRPr lang="ru-RU" sz="2500" dirty="0">
              <a:latin typeface="Times New Roman" pitchFamily="18"/>
              <a:cs typeface="Times New Roman" pitchFamily="18"/>
            </a:endParaRPr>
          </a:p>
          <a:p>
            <a:pPr lvl="0"/>
            <a:r>
              <a:rPr lang="ru-RU" sz="2500" dirty="0" smtClean="0">
                <a:latin typeface="Times New Roman" pitchFamily="18"/>
                <a:cs typeface="Times New Roman" pitchFamily="18"/>
              </a:rPr>
              <a:t>Трансформируемая</a:t>
            </a:r>
            <a:endParaRPr lang="ru-RU" sz="2500" dirty="0">
              <a:latin typeface="Times New Roman" pitchFamily="18"/>
              <a:cs typeface="Times New Roman" pitchFamily="18"/>
            </a:endParaRPr>
          </a:p>
          <a:p>
            <a:pPr lvl="0"/>
            <a:r>
              <a:rPr lang="ru-RU" sz="2500" dirty="0" smtClean="0">
                <a:latin typeface="Times New Roman" pitchFamily="18"/>
                <a:cs typeface="Times New Roman" pitchFamily="18"/>
              </a:rPr>
              <a:t>Вариативная</a:t>
            </a:r>
            <a:endParaRPr lang="ru-RU" sz="2500" dirty="0">
              <a:latin typeface="Times New Roman" pitchFamily="18"/>
              <a:cs typeface="Times New Roman" pitchFamily="18"/>
            </a:endParaRPr>
          </a:p>
          <a:p>
            <a:pPr lvl="0"/>
            <a:r>
              <a:rPr lang="ru-RU" sz="2500" dirty="0" smtClean="0">
                <a:latin typeface="Times New Roman" pitchFamily="18"/>
                <a:cs typeface="Times New Roman" pitchFamily="18"/>
              </a:rPr>
              <a:t>Доступная</a:t>
            </a:r>
            <a:endParaRPr lang="ru-RU" sz="2500" dirty="0">
              <a:latin typeface="Times New Roman" pitchFamily="18"/>
              <a:cs typeface="Times New Roman" pitchFamily="18"/>
            </a:endParaRPr>
          </a:p>
          <a:p>
            <a:pPr lvl="0"/>
            <a:r>
              <a:rPr lang="ru-RU" sz="2500" dirty="0" smtClean="0">
                <a:latin typeface="Times New Roman" pitchFamily="18"/>
                <a:cs typeface="Times New Roman" pitchFamily="18"/>
              </a:rPr>
              <a:t>Безопасная</a:t>
            </a:r>
            <a:endParaRPr lang="ru-RU" sz="2500" dirty="0">
              <a:latin typeface="Times New Roman" pitchFamily="18"/>
              <a:cs typeface="Times New Roman" pitchFamily="1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312740" y="201642"/>
            <a:ext cx="8566348" cy="1456267"/>
          </a:xfrm>
        </p:spPr>
        <p:txBody>
          <a:bodyPr tIns="41473"/>
          <a:lstStyle/>
          <a:p>
            <a:pPr lvl="0"/>
            <a:r>
              <a:rPr lang="ru-RU" sz="2900" b="1" dirty="0">
                <a:latin typeface="Times New Roman" pitchFamily="18"/>
                <a:cs typeface="Times New Roman" pitchFamily="18"/>
              </a:rPr>
              <a:t>Насыщенность среды </a:t>
            </a:r>
            <a:r>
              <a:rPr lang="ru-RU" sz="2900" b="1" dirty="0" smtClean="0">
                <a:latin typeface="Times New Roman" pitchFamily="18"/>
                <a:cs typeface="Times New Roman" pitchFamily="18"/>
              </a:rPr>
              <a:t>:</a:t>
            </a:r>
            <a:r>
              <a:rPr lang="ru-RU" sz="2500" dirty="0"/>
              <a:t/>
            </a:r>
            <a:br>
              <a:rPr lang="ru-RU" sz="2500" dirty="0"/>
            </a:br>
            <a:endParaRPr lang="ru-RU" sz="2500" dirty="0"/>
          </a:p>
        </p:txBody>
      </p:sp>
      <p:sp>
        <p:nvSpPr>
          <p:cNvPr id="3" name="Объект 2"/>
          <p:cNvSpPr txBox="1">
            <a:spLocks noGrp="1"/>
          </p:cNvSpPr>
          <p:nvPr>
            <p:ph idx="1"/>
          </p:nvPr>
        </p:nvSpPr>
        <p:spPr>
          <a:xfrm>
            <a:off x="108781" y="2142071"/>
            <a:ext cx="8865485" cy="3649131"/>
          </a:xfrm>
        </p:spPr>
        <p:txBody>
          <a:bodyPr lIns="82945" tIns="41473" rIns="82945" bIns="41473">
            <a:normAutofit fontScale="92500" lnSpcReduction="20000"/>
          </a:bodyPr>
          <a:lstStyle/>
          <a:p>
            <a:pPr lvl="0"/>
            <a:r>
              <a:rPr lang="ru-RU" sz="2500" dirty="0">
                <a:latin typeface="Times New Roman" pitchFamily="18"/>
                <a:cs typeface="Times New Roman" pitchFamily="18"/>
              </a:rPr>
              <a:t>Разнообразие материалов, оборудования, инвентаря в группе</a:t>
            </a:r>
          </a:p>
          <a:p>
            <a:pPr lvl="0"/>
            <a:r>
              <a:rPr lang="ru-RU" sz="2500" dirty="0" smtClean="0">
                <a:latin typeface="Times New Roman" pitchFamily="18"/>
                <a:cs typeface="Times New Roman" pitchFamily="18"/>
              </a:rPr>
              <a:t>Соответствует </a:t>
            </a:r>
            <a:r>
              <a:rPr lang="ru-RU" sz="2500" dirty="0">
                <a:latin typeface="Times New Roman" pitchFamily="18"/>
                <a:cs typeface="Times New Roman" pitchFamily="18"/>
              </a:rPr>
              <a:t>возрастным особенностям и содержанию программы</a:t>
            </a:r>
          </a:p>
          <a:p>
            <a:pPr lvl="0"/>
            <a:r>
              <a:rPr lang="ru-RU" sz="2500" dirty="0">
                <a:latin typeface="Times New Roman" pitchFamily="18"/>
                <a:cs typeface="Times New Roman" pitchFamily="18"/>
              </a:rPr>
              <a:t>При моделировании предметно-пространственной развивающей среды для детей в группе, было использовано несколько вариантов ее построения:</a:t>
            </a:r>
          </a:p>
          <a:p>
            <a:pPr lvl="0"/>
            <a:r>
              <a:rPr lang="ru-RU" sz="2500" dirty="0">
                <a:latin typeface="Times New Roman" pitchFamily="18"/>
                <a:cs typeface="Times New Roman" pitchFamily="18"/>
              </a:rPr>
              <a:t>Зонирование пространства </a:t>
            </a:r>
            <a:r>
              <a:rPr lang="ru-RU" sz="2500" dirty="0" smtClean="0">
                <a:latin typeface="Times New Roman" pitchFamily="18"/>
                <a:cs typeface="Times New Roman" pitchFamily="18"/>
              </a:rPr>
              <a:t>осуществлялась </a:t>
            </a:r>
            <a:r>
              <a:rPr lang="ru-RU" sz="2500" dirty="0">
                <a:latin typeface="Times New Roman" pitchFamily="18"/>
                <a:cs typeface="Times New Roman" pitchFamily="18"/>
              </a:rPr>
              <a:t>мобильными средствами – расстановкой мебели и оборудования.</a:t>
            </a:r>
          </a:p>
          <a:p>
            <a:pPr lvl="0"/>
            <a:r>
              <a:rPr lang="ru-RU" sz="2500" dirty="0" smtClean="0">
                <a:latin typeface="Times New Roman" pitchFamily="18"/>
                <a:cs typeface="Times New Roman" pitchFamily="18"/>
              </a:rPr>
              <a:t>Используется помещение </a:t>
            </a:r>
            <a:r>
              <a:rPr lang="ru-RU" sz="2500" dirty="0">
                <a:latin typeface="Times New Roman" pitchFamily="18"/>
                <a:cs typeface="Times New Roman" pitchFamily="18"/>
              </a:rPr>
              <a:t>спальни.</a:t>
            </a:r>
          </a:p>
          <a:p>
            <a:pPr lvl="0"/>
            <a:r>
              <a:rPr lang="ru-RU" sz="2500" dirty="0">
                <a:latin typeface="Times New Roman" pitchFamily="18"/>
                <a:cs typeface="Times New Roman" pitchFamily="18"/>
              </a:rPr>
              <a:t>Один из основных факторов- создание игровой среды, </a:t>
            </a:r>
            <a:r>
              <a:rPr lang="ru-RU" sz="2500" dirty="0" smtClean="0">
                <a:latin typeface="Times New Roman" pitchFamily="18"/>
                <a:cs typeface="Times New Roman" pitchFamily="18"/>
              </a:rPr>
              <a:t>обеспечивает ребёнку </a:t>
            </a:r>
            <a:r>
              <a:rPr lang="ru-RU" sz="2500" dirty="0">
                <a:latin typeface="Times New Roman" pitchFamily="18"/>
                <a:cs typeface="Times New Roman" pitchFamily="18"/>
              </a:rPr>
              <a:t>возможность двигаться.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271948" y="326369"/>
            <a:ext cx="8076846" cy="1183096"/>
          </a:xfrm>
        </p:spPr>
        <p:txBody>
          <a:bodyPr tIns="41473" anchorCtr="1">
            <a:normAutofit fontScale="90000"/>
          </a:bodyPr>
          <a:lstStyle/>
          <a:p>
            <a:pPr lvl="0" algn="ctr"/>
            <a:r>
              <a:rPr lang="ru-RU" sz="2500" b="1" i="1" dirty="0">
                <a:latin typeface="Times New Roman" pitchFamily="18"/>
                <a:cs typeface="Times New Roman" pitchFamily="18"/>
              </a:rPr>
              <a:t>Центры активности организованы на основе интеграции содержания и видов деятельности по следующим направлениям:</a:t>
            </a:r>
            <a:endParaRPr lang="ru-RU" sz="2500" b="1" dirty="0">
              <a:latin typeface="Times New Roman" pitchFamily="18"/>
              <a:cs typeface="Times New Roman" pitchFamily="18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5709" y="1935163"/>
            <a:ext cx="5852582" cy="4389437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100</TotalTime>
  <Words>773</Words>
  <Application>Microsoft Office PowerPoint</Application>
  <PresentationFormat>Экран (4:3)</PresentationFormat>
  <Paragraphs>91</Paragraphs>
  <Slides>21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Поток</vt:lpstr>
      <vt:lpstr>Презентация PowerPoint</vt:lpstr>
      <vt:lpstr>Презентация PowerPoint</vt:lpstr>
      <vt:lpstr>Актуальность  </vt:lpstr>
      <vt:lpstr>Цель </vt:lpstr>
      <vt:lpstr>Задачи </vt:lpstr>
      <vt:lpstr>Ожидаемые результаты</vt:lpstr>
      <vt:lpstr>Развивающая  предметно-пространственная в группе №3 </vt:lpstr>
      <vt:lpstr>Насыщенность среды : </vt:lpstr>
      <vt:lpstr>Центры активности организованы на основе интеграции содержания и видов деятельности по следующим направлениям:</vt:lpstr>
      <vt:lpstr>Направление:  Художественно — эстетическое развитие. </vt:lpstr>
      <vt:lpstr> Направление:  Речевое развитие.</vt:lpstr>
      <vt:lpstr>Центр  «Грамотейка»</vt:lpstr>
      <vt:lpstr>Направление:  Познавательное развитие. Центр «Юный эколог»</vt:lpstr>
      <vt:lpstr>Центр математики (игротека) «Любознайки»</vt:lpstr>
      <vt:lpstr>Конструктивный центр «Самоделки»</vt:lpstr>
      <vt:lpstr>Музыкально — театрализованный центр «Веселые нотки»</vt:lpstr>
      <vt:lpstr>Направление: Социально-коммуникативное развитие. центр «Сюжетно – ролевых игр»</vt:lpstr>
      <vt:lpstr>Направление: патриотическое воспитание.</vt:lpstr>
      <vt:lpstr>Направление: Физическое развитие.</vt:lpstr>
      <vt:lpstr>Английский писатель Оскар Уайльд сказал:  «Лучший способ сделать детей хорошими — это сделать их счастливыми…».</vt:lpstr>
      <vt:lpstr>Спасибо за внимание!!!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Анастасия</dc:creator>
  <cp:lastModifiedBy>TFL</cp:lastModifiedBy>
  <cp:revision>12</cp:revision>
  <dcterms:created xsi:type="dcterms:W3CDTF">2016-02-06T07:06:18Z</dcterms:created>
  <dcterms:modified xsi:type="dcterms:W3CDTF">2019-02-24T18:38:59Z</dcterms:modified>
</cp:coreProperties>
</file>