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6" r:id="rId10"/>
    <p:sldId id="272" r:id="rId11"/>
    <p:sldId id="276" r:id="rId12"/>
    <p:sldId id="277" r:id="rId13"/>
    <p:sldId id="279" r:id="rId14"/>
    <p:sldId id="280" r:id="rId15"/>
  </p:sldIdLst>
  <p:sldSz cx="12192000" cy="6858000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4" d="100"/>
          <a:sy n="84" d="100"/>
        </p:scale>
        <p:origin x="-1051" y="-98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7" name="Рисунок 36"/>
          <p:cNvPicPr/>
          <p:nvPr/>
        </p:nvPicPr>
        <p:blipFill>
          <a:blip r:embed="rId2" cstate="print"/>
          <a:stretch/>
        </p:blipFill>
        <p:spPr>
          <a:xfrm>
            <a:off x="3368880" y="1825560"/>
            <a:ext cx="5452920" cy="4350960"/>
          </a:xfrm>
          <a:prstGeom prst="rect">
            <a:avLst/>
          </a:prstGeom>
          <a:ln>
            <a:noFill/>
          </a:ln>
        </p:spPr>
      </p:pic>
      <p:pic>
        <p:nvPicPr>
          <p:cNvPr id="38" name="Рисунок 37"/>
          <p:cNvPicPr/>
          <p:nvPr/>
        </p:nvPicPr>
        <p:blipFill>
          <a:blip r:embed="rId2" cstate="print"/>
          <a:stretch/>
        </p:blipFill>
        <p:spPr>
          <a:xfrm>
            <a:off x="3368880" y="1825560"/>
            <a:ext cx="5452920" cy="4350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ru-RU" sz="4400" strike="noStrike">
                <a:solidFill>
                  <a:srgbClr val="000000"/>
                </a:solidFill>
                <a:latin typeface="Calibri Light"/>
              </a:rPr>
              <a:t>Для правки текста заголовка щёлкните мышьюОбразец заголовка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/>
          <a:lstStyle/>
          <a:p>
            <a:pPr>
              <a:buSzPct val="45000"/>
              <a:buFont typeface="StarSymbol"/>
              <a:buChar char=""/>
            </a:pPr>
            <a:r>
              <a:rPr lang="ru-RU" sz="2800" strike="noStrike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800" strike="noStrike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800" strike="noStrike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800" strike="noStrike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800" strike="noStrike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800" strike="noStrike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800" strike="noStrike">
                <a:solidFill>
                  <a:srgbClr val="000000"/>
                </a:solidFill>
                <a:latin typeface="Calibri"/>
              </a:rPr>
              <a:t>Седьмой уровень структурыОбразец текста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ru-RU" sz="2400" strike="noStrike">
                <a:solidFill>
                  <a:srgbClr val="000000"/>
                </a:solidFill>
                <a:latin typeface="Calibri"/>
              </a:rPr>
              <a:t>Второй уровень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ru-RU" sz="2000" strike="noStrike">
                <a:solidFill>
                  <a:srgbClr val="000000"/>
                </a:solidFill>
                <a:latin typeface="Calibri"/>
              </a:rPr>
              <a:t>Третий уровень</a:t>
            </a:r>
            <a:endParaRPr/>
          </a:p>
          <a:p>
            <a:pPr lvl="3">
              <a:lnSpc>
                <a:spcPct val="100000"/>
              </a:lnSpc>
              <a:buFont typeface="Arial"/>
              <a:buChar char="•"/>
            </a:pPr>
            <a:r>
              <a:rPr lang="ru-RU" strike="noStrike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/>
          </a:p>
          <a:p>
            <a:pPr lvl="4">
              <a:lnSpc>
                <a:spcPct val="100000"/>
              </a:lnSpc>
              <a:buFont typeface="Arial"/>
              <a:buChar char="•"/>
            </a:pPr>
            <a:r>
              <a:rPr lang="ru-RU" strike="noStrike">
                <a:solidFill>
                  <a:srgbClr val="000000"/>
                </a:solidFill>
                <a:latin typeface="Calibri"/>
              </a:rPr>
              <a:t>Пятый уровень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ru-RU" sz="1200" strike="noStrike">
                <a:solidFill>
                  <a:srgbClr val="8B8B8B"/>
                </a:solidFill>
                <a:latin typeface="Calibri"/>
              </a:rPr>
              <a:t>26.2.18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1F879ADF-421C-42B7-9DF4-F626B10EE10C}" type="slidenum">
              <a:rPr lang="ru-RU" sz="1200" strike="noStrike">
                <a:solidFill>
                  <a:srgbClr val="8B8B8B"/>
                </a:solidFill>
                <a:latin typeface="Calibri"/>
              </a:rPr>
              <a:pPr algn="r">
                <a:lnSpc>
                  <a:spcPct val="100000"/>
                </a:lnSpc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Объект 3"/>
          <p:cNvPicPr/>
          <p:nvPr/>
        </p:nvPicPr>
        <p:blipFill>
          <a:blip r:embed="rId2" cstate="print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ln>
            <a:noFill/>
          </a:ln>
        </p:spPr>
      </p:pic>
      <p:sp>
        <p:nvSpPr>
          <p:cNvPr id="40" name="TextShape 1"/>
          <p:cNvSpPr txBox="1"/>
          <p:nvPr/>
        </p:nvSpPr>
        <p:spPr>
          <a:xfrm>
            <a:off x="409320" y="365040"/>
            <a:ext cx="11422800" cy="29217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4800" b="1" strike="noStrike" dirty="0">
                <a:solidFill>
                  <a:srgbClr val="F2F2F2"/>
                </a:solidFill>
                <a:latin typeface="Calibri Light"/>
              </a:rPr>
              <a:t>Психологическое содержание игрушки 
и её роль в психическом развитии ребёнка дошкольного возраста
</a:t>
            </a:r>
            <a:r>
              <a:rPr lang="ru-RU" sz="2200" b="1" strike="noStrike" dirty="0">
                <a:solidFill>
                  <a:srgbClr val="FFFFFF"/>
                </a:solidFill>
                <a:latin typeface="Calibri Light"/>
              </a:rPr>
              <a:t>
</a:t>
            </a:r>
            <a:endParaRPr dirty="0"/>
          </a:p>
        </p:txBody>
      </p:sp>
      <p:pic>
        <p:nvPicPr>
          <p:cNvPr id="41" name="Рисунок 6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705200" y="3555000"/>
            <a:ext cx="2179440" cy="1603440"/>
          </a:xfrm>
          <a:prstGeom prst="rect">
            <a:avLst/>
          </a:prstGeom>
          <a:ln>
            <a:noFill/>
          </a:ln>
        </p:spPr>
      </p:pic>
      <p:pic>
        <p:nvPicPr>
          <p:cNvPr id="42" name="Рисунок 7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647360" y="3511440"/>
            <a:ext cx="2018880" cy="1621800"/>
          </a:xfrm>
          <a:prstGeom prst="rect">
            <a:avLst/>
          </a:prstGeom>
          <a:ln>
            <a:noFill/>
          </a:ln>
        </p:spPr>
      </p:pic>
      <p:pic>
        <p:nvPicPr>
          <p:cNvPr id="43" name="Рисунок 8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8400" y="5260680"/>
            <a:ext cx="1416960" cy="1436040"/>
          </a:xfrm>
          <a:prstGeom prst="rect">
            <a:avLst/>
          </a:prstGeom>
          <a:ln>
            <a:noFill/>
          </a:ln>
        </p:spPr>
      </p:pic>
      <p:pic>
        <p:nvPicPr>
          <p:cNvPr id="44" name="Рисунок 9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8328248" y="3428202"/>
            <a:ext cx="1634040" cy="1633320"/>
          </a:xfrm>
          <a:prstGeom prst="rect">
            <a:avLst/>
          </a:prstGeom>
          <a:ln>
            <a:noFill/>
          </a:ln>
        </p:spPr>
      </p:pic>
      <p:pic>
        <p:nvPicPr>
          <p:cNvPr id="45" name="Рисунок 10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33000" y="2913120"/>
            <a:ext cx="1657440" cy="1195200"/>
          </a:xfrm>
          <a:prstGeom prst="rect">
            <a:avLst/>
          </a:prstGeom>
          <a:ln>
            <a:noFill/>
          </a:ln>
        </p:spPr>
      </p:pic>
      <p:pic>
        <p:nvPicPr>
          <p:cNvPr id="46" name="Рисунок 11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707640" y="5140440"/>
            <a:ext cx="975240" cy="1598040"/>
          </a:xfrm>
          <a:prstGeom prst="rect">
            <a:avLst/>
          </a:prstGeom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2423592" y="3286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044037" y="5245766"/>
            <a:ext cx="514756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2F2F2"/>
                </a:solidFill>
                <a:latin typeface="Calibri Light"/>
              </a:rPr>
              <a:t>Воспитатель подготовительной группы</a:t>
            </a:r>
          </a:p>
          <a:p>
            <a:r>
              <a:rPr lang="ru-RU" sz="2400" b="1" dirty="0" smtClean="0">
                <a:solidFill>
                  <a:srgbClr val="F2F2F2"/>
                </a:solidFill>
                <a:latin typeface="Calibri Light"/>
              </a:rPr>
              <a:t>Гусева Наталья Владимировна</a:t>
            </a:r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Объект 3"/>
          <p:cNvPicPr/>
          <p:nvPr/>
        </p:nvPicPr>
        <p:blipFill>
          <a:blip r:embed="rId2" cstate="print"/>
          <a:stretch/>
        </p:blipFill>
        <p:spPr>
          <a:xfrm>
            <a:off x="240" y="0"/>
            <a:ext cx="12191760" cy="6857640"/>
          </a:xfrm>
          <a:prstGeom prst="rect">
            <a:avLst/>
          </a:prstGeom>
          <a:ln>
            <a:noFill/>
          </a:ln>
        </p:spPr>
      </p:pic>
      <p:sp>
        <p:nvSpPr>
          <p:cNvPr id="136" name="TextShape 1"/>
          <p:cNvSpPr txBox="1"/>
          <p:nvPr/>
        </p:nvSpPr>
        <p:spPr>
          <a:xfrm>
            <a:off x="463680" y="244800"/>
            <a:ext cx="10889640" cy="14457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ru-RU" sz="2800" b="1" strike="noStrike">
                <a:solidFill>
                  <a:srgbClr val="000000"/>
                </a:solidFill>
                <a:latin typeface="Calibri Light"/>
              </a:rPr>
              <a:t>
</a:t>
            </a:r>
            <a:r>
              <a:rPr lang="ru-RU" sz="3200" b="1" strike="noStrike">
                <a:solidFill>
                  <a:srgbClr val="FFFFFF"/>
                </a:solidFill>
                <a:latin typeface="Calibri Light"/>
              </a:rPr>
              <a:t>Китайские резиновые игрушки ядовитых раскрасок</a:t>
            </a:r>
            <a:r>
              <a:rPr lang="ru-RU" sz="2800" strike="noStrike">
                <a:solidFill>
                  <a:srgbClr val="FFFFFF"/>
                </a:solidFill>
                <a:latin typeface="Calibri Light"/>
              </a:rPr>
              <a:t>
Очень популярные и часто покупаемые недорогие резиновые яркие фигурки и зверюшки, произведенные в Китае, могут вызвать у ребенка сильнейшую аллергию и пищевое отравление, так как содержат большую концентрацию фенола.</a:t>
            </a:r>
            <a:r>
              <a:rPr lang="ru-RU" sz="2800" strike="noStrike">
                <a:solidFill>
                  <a:srgbClr val="000000"/>
                </a:solidFill>
                <a:latin typeface="Calibri Light"/>
              </a:rPr>
              <a:t>
</a:t>
            </a:r>
            <a:endParaRPr/>
          </a:p>
        </p:txBody>
      </p:sp>
      <p:pic>
        <p:nvPicPr>
          <p:cNvPr id="137" name="Объект 4"/>
          <p:cNvPicPr/>
          <p:nvPr/>
        </p:nvPicPr>
        <p:blipFill>
          <a:blip r:embed="rId3" cstate="print"/>
          <a:stretch/>
        </p:blipFill>
        <p:spPr>
          <a:xfrm>
            <a:off x="158760" y="2540196"/>
            <a:ext cx="3180600" cy="3148560"/>
          </a:xfrm>
          <a:prstGeom prst="rect">
            <a:avLst/>
          </a:prstGeom>
          <a:ln>
            <a:noFill/>
          </a:ln>
        </p:spPr>
      </p:pic>
      <p:pic>
        <p:nvPicPr>
          <p:cNvPr id="138" name="Рисунок 5"/>
          <p:cNvPicPr/>
          <p:nvPr/>
        </p:nvPicPr>
        <p:blipFill>
          <a:blip r:embed="rId4"/>
          <a:srcRect/>
          <a:stretch/>
        </p:blipFill>
        <p:spPr>
          <a:xfrm>
            <a:off x="7123320" y="2275200"/>
            <a:ext cx="4833720" cy="2456280"/>
          </a:xfrm>
          <a:prstGeom prst="rect">
            <a:avLst/>
          </a:prstGeom>
          <a:ln>
            <a:noFill/>
          </a:ln>
        </p:spPr>
      </p:pic>
      <p:pic>
        <p:nvPicPr>
          <p:cNvPr id="139" name="Рисунок 2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52184" y="3140968"/>
            <a:ext cx="4088520" cy="2068200"/>
          </a:xfrm>
          <a:prstGeom prst="rect">
            <a:avLst/>
          </a:prstGeom>
          <a:ln>
            <a:noFill/>
          </a:ln>
        </p:spPr>
      </p:pic>
      <p:pic>
        <p:nvPicPr>
          <p:cNvPr id="140" name="Рисунок 6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91744" y="2996952"/>
            <a:ext cx="3504960" cy="2475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Объект 3"/>
          <p:cNvPicPr/>
          <p:nvPr/>
        </p:nvPicPr>
        <p:blipFill>
          <a:blip r:embed="rId2" cstate="print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ln>
            <a:noFill/>
          </a:ln>
        </p:spPr>
      </p:pic>
      <p:sp>
        <p:nvSpPr>
          <p:cNvPr id="164" name="TextShape 1"/>
          <p:cNvSpPr txBox="1"/>
          <p:nvPr/>
        </p:nvSpPr>
        <p:spPr>
          <a:xfrm>
            <a:off x="463680" y="244800"/>
            <a:ext cx="11333160" cy="17254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ru-RU" sz="2800" b="1" strike="noStrike">
                <a:solidFill>
                  <a:srgbClr val="000000"/>
                </a:solidFill>
                <a:latin typeface="Calibri Light"/>
              </a:rPr>
              <a:t>
</a:t>
            </a:r>
            <a:r>
              <a:rPr lang="ru-RU" sz="2800" b="1" strike="noStrike">
                <a:solidFill>
                  <a:srgbClr val="FFFFFF"/>
                </a:solidFill>
                <a:latin typeface="Calibri Light"/>
              </a:rPr>
              <a:t>Неокуб</a:t>
            </a:r>
            <a:r>
              <a:rPr lang="ru-RU" sz="2800" strike="noStrike">
                <a:solidFill>
                  <a:srgbClr val="FFFFFF"/>
                </a:solidFill>
                <a:latin typeface="Calibri Light"/>
              </a:rPr>
              <a:t> - п</a:t>
            </a:r>
            <a:r>
              <a:rPr lang="ru-RU" sz="2400" strike="noStrike">
                <a:solidFill>
                  <a:srgbClr val="FFFFFF"/>
                </a:solidFill>
                <a:latin typeface="Calibri Light"/>
              </a:rPr>
              <a:t>оявившаяся в конце 20 века игрушка, созданная для развития логики и мышления, оказалась очень опасной для детей. Так как из-за маленького размера магнитных шариков маленькие дети их проглатывают, что приводит к тяжелым механическим травмам внутренних органов.</a:t>
            </a:r>
            <a:r>
              <a:rPr lang="ru-RU" sz="2800" b="1" strike="noStrike">
                <a:solidFill>
                  <a:srgbClr val="FFFFFF"/>
                </a:solidFill>
                <a:latin typeface="Calibri Light"/>
              </a:rPr>
              <a:t>
</a:t>
            </a:r>
            <a:r>
              <a:rPr lang="ru-RU" sz="2800" b="1" strike="noStrike">
                <a:solidFill>
                  <a:srgbClr val="000000"/>
                </a:solidFill>
                <a:latin typeface="Calibri Light"/>
              </a:rPr>
              <a:t>
</a:t>
            </a:r>
            <a:endParaRPr/>
          </a:p>
        </p:txBody>
      </p:sp>
      <p:pic>
        <p:nvPicPr>
          <p:cNvPr id="165" name="Объект 4"/>
          <p:cNvPicPr/>
          <p:nvPr/>
        </p:nvPicPr>
        <p:blipFill>
          <a:blip r:embed="rId3" cstate="print"/>
          <a:stretch/>
        </p:blipFill>
        <p:spPr>
          <a:xfrm>
            <a:off x="674640" y="1970640"/>
            <a:ext cx="3677760" cy="4275360"/>
          </a:xfrm>
          <a:prstGeom prst="rect">
            <a:avLst/>
          </a:prstGeom>
          <a:ln>
            <a:noFill/>
          </a:ln>
        </p:spPr>
      </p:pic>
      <p:pic>
        <p:nvPicPr>
          <p:cNvPr id="166" name="Рисунок 5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5551200" y="2215080"/>
            <a:ext cx="5292360" cy="36313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Объект 3"/>
          <p:cNvPicPr/>
          <p:nvPr/>
        </p:nvPicPr>
        <p:blipFill>
          <a:blip r:embed="rId2" cstate="print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ln>
            <a:noFill/>
          </a:ln>
        </p:spPr>
      </p:pic>
      <p:sp>
        <p:nvSpPr>
          <p:cNvPr id="168" name="TextShape 1"/>
          <p:cNvSpPr txBox="1"/>
          <p:nvPr/>
        </p:nvSpPr>
        <p:spPr>
          <a:xfrm>
            <a:off x="838080" y="365040"/>
            <a:ext cx="5479560" cy="54252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ru-RU" sz="4400" b="1" strike="noStrike">
                <a:solidFill>
                  <a:srgbClr val="FFFFFF"/>
                </a:solidFill>
                <a:latin typeface="Calibri Light"/>
              </a:rPr>
              <a:t>Костюм на праздник</a:t>
            </a:r>
            <a:endParaRPr/>
          </a:p>
        </p:txBody>
      </p:sp>
      <p:pic>
        <p:nvPicPr>
          <p:cNvPr id="169" name="Рисунок 5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738160" y="1038600"/>
            <a:ext cx="2407680" cy="3163320"/>
          </a:xfrm>
          <a:prstGeom prst="rect">
            <a:avLst/>
          </a:prstGeom>
          <a:ln>
            <a:noFill/>
          </a:ln>
        </p:spPr>
      </p:pic>
      <p:pic>
        <p:nvPicPr>
          <p:cNvPr id="170" name="Рисунок 6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8458200" y="328680"/>
            <a:ext cx="3402720" cy="3615480"/>
          </a:xfrm>
          <a:prstGeom prst="rect">
            <a:avLst/>
          </a:prstGeom>
          <a:ln>
            <a:noFill/>
          </a:ln>
        </p:spPr>
      </p:pic>
      <p:pic>
        <p:nvPicPr>
          <p:cNvPr id="171" name="Рисунок 7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6920" y="4429080"/>
            <a:ext cx="3343680" cy="2201760"/>
          </a:xfrm>
          <a:prstGeom prst="rect">
            <a:avLst/>
          </a:prstGeom>
          <a:ln>
            <a:noFill/>
          </a:ln>
        </p:spPr>
      </p:pic>
      <p:pic>
        <p:nvPicPr>
          <p:cNvPr id="172" name="Рисунок 8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44600" y="1007640"/>
            <a:ext cx="2014920" cy="3225600"/>
          </a:xfrm>
          <a:prstGeom prst="rect">
            <a:avLst/>
          </a:prstGeom>
          <a:ln>
            <a:noFill/>
          </a:ln>
        </p:spPr>
      </p:pic>
      <p:pic>
        <p:nvPicPr>
          <p:cNvPr id="173" name="Рисунок 9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5310000" y="4202280"/>
            <a:ext cx="2878560" cy="2538360"/>
          </a:xfrm>
          <a:prstGeom prst="rect">
            <a:avLst/>
          </a:prstGeom>
          <a:ln>
            <a:noFill/>
          </a:ln>
        </p:spPr>
      </p:pic>
      <p:pic>
        <p:nvPicPr>
          <p:cNvPr id="174" name="Рисунок 10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5448240" y="1175040"/>
            <a:ext cx="2707560" cy="2707560"/>
          </a:xfrm>
          <a:prstGeom prst="rect">
            <a:avLst/>
          </a:prstGeom>
          <a:ln>
            <a:noFill/>
          </a:ln>
        </p:spPr>
      </p:pic>
      <p:pic>
        <p:nvPicPr>
          <p:cNvPr id="175" name="Рисунок 11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8944200" y="4021920"/>
            <a:ext cx="2757960" cy="2757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Объект 3"/>
          <p:cNvPicPr/>
          <p:nvPr/>
        </p:nvPicPr>
        <p:blipFill>
          <a:blip r:embed="rId2" cstate="print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ln>
            <a:noFill/>
          </a:ln>
        </p:spPr>
      </p:pic>
      <p:sp>
        <p:nvSpPr>
          <p:cNvPr id="181" name="TextShape 1"/>
          <p:cNvSpPr txBox="1"/>
          <p:nvPr/>
        </p:nvSpPr>
        <p:spPr>
          <a:xfrm>
            <a:off x="417240" y="321840"/>
            <a:ext cx="10890360" cy="60786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3200" b="1" strike="noStrike">
                <a:solidFill>
                  <a:srgbClr val="FFFFFF"/>
                </a:solidFill>
                <a:latin typeface="Calibri Light"/>
              </a:rPr>
              <a:t>Человечество веками отрабатывало игрушки, которые наилучшим образом соответствовали бы возможностям ребенка определенного возраста и связанного с ним физического и психического развития. Поэтому прежде, чем купить игрушку, необходимо серьезно задуматься над тем, какую она несет педагогическую и психологическую нагрузку. Чему научит и какие чувства пробудит? 
Играя с игрушками, ребенок примеряет на себя разные роли, которые затем опробует в жизни. Так давайте постараемся, чтобы ему пришлась по вкусу роль доброго, заботливого, благородного человека. 
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Объект 3"/>
          <p:cNvPicPr/>
          <p:nvPr/>
        </p:nvPicPr>
        <p:blipFill>
          <a:blip r:embed="rId2" cstate="print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ln>
            <a:noFill/>
          </a:ln>
        </p:spPr>
      </p:pic>
      <p:sp>
        <p:nvSpPr>
          <p:cNvPr id="181" name="TextShape 1"/>
          <p:cNvSpPr txBox="1"/>
          <p:nvPr/>
        </p:nvSpPr>
        <p:spPr>
          <a:xfrm>
            <a:off x="417240" y="321840"/>
            <a:ext cx="10890360" cy="60786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5400" b="1" dirty="0" smtClean="0">
                <a:solidFill>
                  <a:srgbClr val="FFFFFF"/>
                </a:solidFill>
                <a:latin typeface="Calibri Light"/>
              </a:rPr>
              <a:t>Спасибо за внимание!</a:t>
            </a:r>
            <a:r>
              <a:rPr lang="ru-RU" sz="3200" b="1" strike="noStrike" dirty="0">
                <a:solidFill>
                  <a:srgbClr val="FFFFFF"/>
                </a:solidFill>
                <a:latin typeface="Calibri Light"/>
              </a:rPr>
              <a:t>
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71542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Объект 3"/>
          <p:cNvPicPr/>
          <p:nvPr/>
        </p:nvPicPr>
        <p:blipFill>
          <a:blip r:embed="rId2" cstate="print"/>
          <a:stretch/>
        </p:blipFill>
        <p:spPr>
          <a:xfrm>
            <a:off x="0" y="0"/>
            <a:ext cx="13406040" cy="8358120"/>
          </a:xfrm>
          <a:prstGeom prst="rect">
            <a:avLst/>
          </a:prstGeom>
          <a:ln>
            <a:noFill/>
          </a:ln>
        </p:spPr>
      </p:pic>
      <p:sp>
        <p:nvSpPr>
          <p:cNvPr id="51" name="TextShape 1"/>
          <p:cNvSpPr txBox="1"/>
          <p:nvPr/>
        </p:nvSpPr>
        <p:spPr>
          <a:xfrm>
            <a:off x="270360" y="562320"/>
            <a:ext cx="8619840" cy="10602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3600" b="1" strike="noStrike" dirty="0">
                <a:solidFill>
                  <a:srgbClr val="FFFFFF"/>
                </a:solidFill>
                <a:latin typeface="Arial Unicode MS"/>
                <a:ea typeface="Arial Unicode MS"/>
              </a:rPr>
              <a:t>Объективные показатели негативного влияния игровой продукции на детей</a:t>
            </a:r>
            <a:endParaRPr sz="1400" dirty="0"/>
          </a:p>
        </p:txBody>
      </p:sp>
      <p:sp>
        <p:nvSpPr>
          <p:cNvPr id="52" name="CustomShape 2"/>
          <p:cNvSpPr/>
          <p:nvPr/>
        </p:nvSpPr>
        <p:spPr>
          <a:xfrm>
            <a:off x="168904" y="1700808"/>
            <a:ext cx="11774160" cy="5209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 b="1" strike="noStrike" dirty="0">
                <a:solidFill>
                  <a:srgbClr val="0D0D0D"/>
                </a:solidFill>
                <a:latin typeface="Times New Roman"/>
              </a:rPr>
              <a:t>-    Сенсорная агрессия (цвет, свет, мерцание, звук, </a:t>
            </a:r>
            <a:endParaRPr dirty="0"/>
          </a:p>
          <a:p>
            <a:pPr>
              <a:lnSpc>
                <a:spcPct val="100000"/>
              </a:lnSpc>
            </a:pPr>
            <a:r>
              <a:rPr lang="ru-RU" sz="2800" b="1" strike="noStrike" dirty="0">
                <a:solidFill>
                  <a:srgbClr val="0D0D0D"/>
                </a:solidFill>
                <a:latin typeface="Times New Roman"/>
              </a:rPr>
              <a:t>тактильное ощущение и т.п.),</a:t>
            </a:r>
            <a:endParaRPr dirty="0"/>
          </a:p>
          <a:p>
            <a:pPr>
              <a:lnSpc>
                <a:spcPct val="100000"/>
              </a:lnSpc>
              <a:buFont typeface="StarSymbol"/>
              <a:buChar char="-"/>
            </a:pPr>
            <a:r>
              <a:rPr lang="ru-RU" sz="2800" b="1" strike="noStrike" dirty="0">
                <a:solidFill>
                  <a:srgbClr val="0D0D0D"/>
                </a:solidFill>
                <a:latin typeface="Times New Roman"/>
              </a:rPr>
              <a:t>Провокация к совершению аморальных и безнравственных поступков и формированию негативных установок личности.</a:t>
            </a:r>
            <a:endParaRPr dirty="0"/>
          </a:p>
          <a:p>
            <a:pPr>
              <a:lnSpc>
                <a:spcPct val="100000"/>
              </a:lnSpc>
              <a:buFont typeface="StarSymbol"/>
              <a:buChar char="-"/>
            </a:pPr>
            <a:r>
              <a:rPr lang="ru-RU" sz="2800" b="1" strike="noStrike" dirty="0">
                <a:solidFill>
                  <a:srgbClr val="0D0D0D"/>
                </a:solidFill>
                <a:latin typeface="Times New Roman"/>
              </a:rPr>
              <a:t>Чрезмерное развитие определённых сторон личности (чувства зависти, превосходства над другими, жадности и т.п.).</a:t>
            </a:r>
            <a:endParaRPr dirty="0"/>
          </a:p>
          <a:p>
            <a:pPr>
              <a:lnSpc>
                <a:spcPct val="100000"/>
              </a:lnSpc>
              <a:buFont typeface="StarSymbol"/>
              <a:buChar char="-"/>
            </a:pPr>
            <a:r>
              <a:rPr lang="ru-RU" sz="2800" b="1" strike="noStrike" dirty="0">
                <a:solidFill>
                  <a:srgbClr val="0D0D0D"/>
                </a:solidFill>
                <a:latin typeface="Times New Roman"/>
              </a:rPr>
              <a:t>Формирование преждевременных потребностей ребёнка, в том числе сексуальных.</a:t>
            </a:r>
            <a:endParaRPr dirty="0"/>
          </a:p>
          <a:p>
            <a:pPr>
              <a:lnSpc>
                <a:spcPct val="100000"/>
              </a:lnSpc>
              <a:buFont typeface="StarSymbol"/>
              <a:buChar char="-"/>
            </a:pPr>
            <a:r>
              <a:rPr lang="ru-RU" sz="2800" b="1" strike="noStrike" dirty="0">
                <a:solidFill>
                  <a:srgbClr val="0D0D0D"/>
                </a:solidFill>
                <a:latin typeface="Times New Roman"/>
              </a:rPr>
              <a:t>Снижение активности ребёнка (его несамостоятельность).</a:t>
            </a:r>
            <a:endParaRPr dirty="0"/>
          </a:p>
          <a:p>
            <a:pPr>
              <a:lnSpc>
                <a:spcPct val="100000"/>
              </a:lnSpc>
              <a:buFont typeface="StarSymbol"/>
              <a:buChar char="-"/>
            </a:pPr>
            <a:r>
              <a:rPr lang="ru-RU" sz="2800" b="1" strike="noStrike" dirty="0">
                <a:solidFill>
                  <a:srgbClr val="0D0D0D"/>
                </a:solidFill>
                <a:latin typeface="Times New Roman"/>
              </a:rPr>
              <a:t>Тщеславие от «имения» игрушки, вместо «умения» придумать различные способы игры с ней. </a:t>
            </a:r>
            <a:endParaRPr dirty="0"/>
          </a:p>
          <a:p>
            <a:pPr>
              <a:lnSpc>
                <a:spcPct val="100000"/>
              </a:lnSpc>
              <a:buFont typeface="StarSymbol"/>
              <a:buChar char="-"/>
            </a:pPr>
            <a:r>
              <a:rPr lang="ru-RU" sz="2800" b="1" strike="noStrike" dirty="0">
                <a:solidFill>
                  <a:srgbClr val="0D0D0D"/>
                </a:solidFill>
                <a:latin typeface="Times New Roman"/>
              </a:rPr>
              <a:t>Культивирование индивидуализма вместо развития социальности.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Объект 3"/>
          <p:cNvPicPr/>
          <p:nvPr/>
        </p:nvPicPr>
        <p:blipFill>
          <a:blip r:embed="rId2" cstate="print"/>
          <a:stretch/>
        </p:blipFill>
        <p:spPr>
          <a:xfrm>
            <a:off x="0" y="0"/>
            <a:ext cx="13335480" cy="8035200"/>
          </a:xfrm>
          <a:prstGeom prst="rect">
            <a:avLst/>
          </a:prstGeom>
          <a:ln>
            <a:noFill/>
          </a:ln>
        </p:spPr>
      </p:pic>
      <p:sp>
        <p:nvSpPr>
          <p:cNvPr id="54" name="CustomShape 1"/>
          <p:cNvSpPr/>
          <p:nvPr/>
        </p:nvSpPr>
        <p:spPr>
          <a:xfrm>
            <a:off x="631080" y="4457160"/>
            <a:ext cx="5846760" cy="1970280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5" name="CustomShape 2"/>
          <p:cNvSpPr/>
          <p:nvPr/>
        </p:nvSpPr>
        <p:spPr>
          <a:xfrm>
            <a:off x="440280" y="1848960"/>
            <a:ext cx="4685400" cy="2091600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6" name="CustomShape 3"/>
          <p:cNvSpPr/>
          <p:nvPr/>
        </p:nvSpPr>
        <p:spPr>
          <a:xfrm>
            <a:off x="6509880" y="2575440"/>
            <a:ext cx="4636080" cy="1637280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7" name="TextShape 4"/>
          <p:cNvSpPr txBox="1"/>
          <p:nvPr/>
        </p:nvSpPr>
        <p:spPr>
          <a:xfrm>
            <a:off x="295560" y="-296280"/>
            <a:ext cx="9016920" cy="21632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ru-RU" sz="4400" b="1" strike="noStrike">
                <a:solidFill>
                  <a:srgbClr val="FFFFFF"/>
                </a:solidFill>
                <a:latin typeface="Arial Narrow"/>
              </a:rPr>
              <a:t>Общие принципы отбора игровой продукции для детей-дошкольников</a:t>
            </a:r>
            <a:endParaRPr/>
          </a:p>
        </p:txBody>
      </p:sp>
      <p:sp>
        <p:nvSpPr>
          <p:cNvPr id="58" name="TextShape 5"/>
          <p:cNvSpPr txBox="1"/>
          <p:nvPr/>
        </p:nvSpPr>
        <p:spPr>
          <a:xfrm>
            <a:off x="463680" y="1983240"/>
            <a:ext cx="4919400" cy="19573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200" b="1" strike="noStrike">
                <a:solidFill>
                  <a:srgbClr val="000000"/>
                </a:solidFill>
                <a:latin typeface="Calibri"/>
              </a:rPr>
              <a:t>Принцип безопасности</a:t>
            </a:r>
            <a:endParaRPr/>
          </a:p>
          <a:p>
            <a:pPr>
              <a:lnSpc>
                <a:spcPct val="100000"/>
              </a:lnSpc>
              <a:buFont typeface="Arial"/>
              <a:buChar char="-"/>
            </a:pPr>
            <a:r>
              <a:rPr lang="ru-RU" sz="2800" strike="noStrike">
                <a:solidFill>
                  <a:srgbClr val="000000"/>
                </a:solidFill>
                <a:latin typeface="Calibri"/>
              </a:rPr>
              <a:t> физические риски</a:t>
            </a:r>
            <a:endParaRPr/>
          </a:p>
          <a:p>
            <a:pPr>
              <a:lnSpc>
                <a:spcPct val="100000"/>
              </a:lnSpc>
              <a:buFont typeface="Arial"/>
              <a:buChar char="-"/>
            </a:pPr>
            <a:r>
              <a:rPr lang="ru-RU" sz="2800" strike="noStrike">
                <a:solidFill>
                  <a:srgbClr val="000000"/>
                </a:solidFill>
                <a:latin typeface="Calibri"/>
              </a:rPr>
              <a:t> психологические риски</a:t>
            </a:r>
            <a:endParaRPr/>
          </a:p>
          <a:p>
            <a:pPr>
              <a:lnSpc>
                <a:spcPct val="100000"/>
              </a:lnSpc>
              <a:buFont typeface="Arial"/>
              <a:buChar char="-"/>
            </a:pPr>
            <a:r>
              <a:rPr lang="ru-RU" sz="2800" strike="noStrike">
                <a:solidFill>
                  <a:srgbClr val="000000"/>
                </a:solidFill>
                <a:latin typeface="Calibri"/>
              </a:rPr>
              <a:t> нравственные риски</a:t>
            </a:r>
            <a:endParaRPr/>
          </a:p>
        </p:txBody>
      </p:sp>
      <p:sp>
        <p:nvSpPr>
          <p:cNvPr id="59" name="CustomShape 6"/>
          <p:cNvSpPr/>
          <p:nvPr/>
        </p:nvSpPr>
        <p:spPr>
          <a:xfrm>
            <a:off x="6478200" y="2640240"/>
            <a:ext cx="5151240" cy="1491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3200" b="1" strike="noStrike">
                <a:solidFill>
                  <a:srgbClr val="000000"/>
                </a:solidFill>
                <a:latin typeface="Calibri"/>
              </a:rPr>
              <a:t>Принцип развития 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strike="noStrike">
                <a:solidFill>
                  <a:srgbClr val="000000"/>
                </a:solidFill>
                <a:latin typeface="Calibri"/>
              </a:rPr>
              <a:t>- </a:t>
            </a:r>
            <a:r>
              <a:rPr lang="ru-RU" sz="2800" strike="noStrike">
                <a:solidFill>
                  <a:srgbClr val="000000"/>
                </a:solidFill>
                <a:latin typeface="Calibri"/>
              </a:rPr>
              <a:t>с учётом зоны ближайшего развития ребёнка</a:t>
            </a:r>
            <a:endParaRPr/>
          </a:p>
        </p:txBody>
      </p:sp>
      <p:sp>
        <p:nvSpPr>
          <p:cNvPr id="60" name="CustomShape 7"/>
          <p:cNvSpPr/>
          <p:nvPr/>
        </p:nvSpPr>
        <p:spPr>
          <a:xfrm>
            <a:off x="811440" y="4354200"/>
            <a:ext cx="5782320" cy="1857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3200" b="1" strike="noStrike">
                <a:solidFill>
                  <a:srgbClr val="000000"/>
                </a:solidFill>
                <a:latin typeface="Calibri"/>
              </a:rPr>
              <a:t>Принцип соответствия</a:t>
            </a:r>
            <a:endParaRPr/>
          </a:p>
          <a:p>
            <a:pPr>
              <a:lnSpc>
                <a:spcPct val="100000"/>
              </a:lnSpc>
              <a:buFont typeface="StarSymbol"/>
              <a:buChar char="-"/>
            </a:pPr>
            <a:r>
              <a:rPr lang="ru-RU" sz="2800" strike="noStrike">
                <a:solidFill>
                  <a:srgbClr val="000000"/>
                </a:solidFill>
                <a:latin typeface="Calibri"/>
              </a:rPr>
              <a:t> возрастным (половозрастным) особенностям ребёнка</a:t>
            </a:r>
            <a:endParaRPr/>
          </a:p>
          <a:p>
            <a:pPr>
              <a:lnSpc>
                <a:spcPct val="100000"/>
              </a:lnSpc>
              <a:buFont typeface="StarSymbol"/>
              <a:buChar char="-"/>
            </a:pPr>
            <a:r>
              <a:rPr lang="ru-RU" sz="2800" strike="noStrike">
                <a:solidFill>
                  <a:srgbClr val="000000"/>
                </a:solidFill>
                <a:latin typeface="Calibri"/>
              </a:rPr>
              <a:t> индивидуальным особенностям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Объект 3"/>
          <p:cNvPicPr/>
          <p:nvPr/>
        </p:nvPicPr>
        <p:blipFill>
          <a:blip r:embed="rId2" cstate="print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ln>
            <a:noFill/>
          </a:ln>
        </p:spPr>
      </p:pic>
      <p:sp>
        <p:nvSpPr>
          <p:cNvPr id="62" name="TextShape 1"/>
          <p:cNvSpPr txBox="1"/>
          <p:nvPr/>
        </p:nvSpPr>
        <p:spPr>
          <a:xfrm>
            <a:off x="839416" y="548680"/>
            <a:ext cx="10515240" cy="58114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ru-RU" sz="4000" b="1" strike="noStrike" dirty="0">
                <a:solidFill>
                  <a:srgbClr val="FFFFFF"/>
                </a:solidFill>
                <a:latin typeface="Calibri Light"/>
              </a:rPr>
              <a:t>При оценке безопасности игровой продукции учитывается:
* физическая и экологическая безопасность, 
* психофизиологическая безопасность, 
* нравственно-духовная безопасность,
* психологическая безопасность.
</a:t>
            </a:r>
            <a:r>
              <a:rPr lang="ru-RU" sz="3600" u="sng" strike="noStrike" dirty="0">
                <a:solidFill>
                  <a:schemeClr val="bg1"/>
                </a:solidFill>
                <a:latin typeface="Calibri Light"/>
              </a:rPr>
              <a:t>Психологическая безопасность </a:t>
            </a:r>
            <a:r>
              <a:rPr lang="ru-RU" sz="3600" strike="noStrike" dirty="0">
                <a:solidFill>
                  <a:schemeClr val="bg1"/>
                </a:solidFill>
                <a:latin typeface="Calibri Light"/>
              </a:rPr>
              <a:t>включает в себя
–  отсутствие негативных воздействий на психическое развитие ребёнка, его интеллектуальное, психоэмоциональное, социальное и эстетическое развитие.</a:t>
            </a:r>
            <a:endParaRPr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Объект 3"/>
          <p:cNvPicPr/>
          <p:nvPr/>
        </p:nvPicPr>
        <p:blipFill>
          <a:blip r:embed="rId2" cstate="print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ln>
            <a:noFill/>
          </a:ln>
        </p:spPr>
      </p:pic>
      <p:sp>
        <p:nvSpPr>
          <p:cNvPr id="64" name="TextShape 1"/>
          <p:cNvSpPr txBox="1"/>
          <p:nvPr/>
        </p:nvSpPr>
        <p:spPr>
          <a:xfrm>
            <a:off x="618120" y="365040"/>
            <a:ext cx="1073520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4400" b="1" strike="noStrike">
                <a:solidFill>
                  <a:srgbClr val="FFFFFF"/>
                </a:solidFill>
                <a:latin typeface="Calibri"/>
              </a:rPr>
              <a:t>При покупке игрушек необходимо
учитывать следующие критерии:</a:t>
            </a:r>
            <a:endParaRPr/>
          </a:p>
        </p:txBody>
      </p:sp>
      <p:sp>
        <p:nvSpPr>
          <p:cNvPr id="65" name="TextShape 2"/>
          <p:cNvSpPr txBox="1"/>
          <p:nvPr/>
        </p:nvSpPr>
        <p:spPr>
          <a:xfrm>
            <a:off x="334800" y="1841760"/>
            <a:ext cx="11018520" cy="43347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lnSpc>
                <a:spcPct val="100000"/>
              </a:lnSpc>
              <a:buFont typeface="Arial"/>
              <a:buAutoNum type="arabicPeriod"/>
            </a:pPr>
            <a:r>
              <a:rPr lang="ru-RU" sz="3200" b="1" u="sng" strike="noStrike">
                <a:solidFill>
                  <a:srgbClr val="FFFFFF"/>
                </a:solidFill>
                <a:latin typeface="Calibri"/>
              </a:rPr>
              <a:t>Педагогический</a:t>
            </a:r>
            <a:r>
              <a:rPr lang="ru-RU" sz="3200" strike="noStrike">
                <a:solidFill>
                  <a:srgbClr val="FFFFFF"/>
                </a:solidFill>
                <a:latin typeface="Calibri"/>
              </a:rPr>
              <a:t> – чему научит игрушка. Какие разовьёт умения, творческие способности.</a:t>
            </a:r>
            <a:endParaRPr/>
          </a:p>
          <a:p>
            <a:pPr>
              <a:lnSpc>
                <a:spcPct val="100000"/>
              </a:lnSpc>
              <a:buFont typeface="Arial"/>
              <a:buAutoNum type="arabicPeriod"/>
            </a:pPr>
            <a:r>
              <a:rPr lang="ru-RU" sz="3200" strike="noStrike">
                <a:solidFill>
                  <a:srgbClr val="FFFFFF"/>
                </a:solidFill>
                <a:latin typeface="Calibri"/>
              </a:rPr>
              <a:t> </a:t>
            </a:r>
            <a:r>
              <a:rPr lang="ru-RU" sz="3200" b="1" u="sng" strike="noStrike">
                <a:solidFill>
                  <a:srgbClr val="FFFFFF"/>
                </a:solidFill>
                <a:latin typeface="Calibri"/>
              </a:rPr>
              <a:t>Психоэмоциональный</a:t>
            </a:r>
            <a:r>
              <a:rPr lang="ru-RU" sz="3200" strike="noStrike">
                <a:solidFill>
                  <a:srgbClr val="FFFFFF"/>
                </a:solidFill>
                <a:latin typeface="Calibri"/>
              </a:rPr>
              <a:t> – что несёт в себе игрушка, какие чувства пробудит.</a:t>
            </a:r>
            <a:endParaRPr/>
          </a:p>
          <a:p>
            <a:pPr>
              <a:lnSpc>
                <a:spcPct val="100000"/>
              </a:lnSpc>
              <a:buFont typeface="Arial"/>
              <a:buAutoNum type="arabicPeriod"/>
            </a:pPr>
            <a:r>
              <a:rPr lang="ru-RU" sz="3200" strike="noStrike">
                <a:solidFill>
                  <a:srgbClr val="FFFFFF"/>
                </a:solidFill>
                <a:latin typeface="Calibri"/>
              </a:rPr>
              <a:t> </a:t>
            </a:r>
            <a:r>
              <a:rPr lang="ru-RU" sz="3200" b="1" u="sng" strike="noStrike">
                <a:solidFill>
                  <a:srgbClr val="FFFFFF"/>
                </a:solidFill>
                <a:latin typeface="Calibri"/>
              </a:rPr>
              <a:t>Эстетический</a:t>
            </a:r>
            <a:r>
              <a:rPr lang="ru-RU" sz="3200" strike="noStrike">
                <a:solidFill>
                  <a:srgbClr val="FFFFFF"/>
                </a:solidFill>
                <a:latin typeface="Calibri"/>
              </a:rPr>
              <a:t> – соответствует ли игрушка представлениям о красоте, развивает ли чувства прекрасного.</a:t>
            </a:r>
            <a:endParaRPr/>
          </a:p>
          <a:p>
            <a:pPr>
              <a:lnSpc>
                <a:spcPct val="100000"/>
              </a:lnSpc>
              <a:buFont typeface="Arial"/>
              <a:buAutoNum type="arabicPeriod"/>
            </a:pPr>
            <a:r>
              <a:rPr lang="ru-RU" sz="3200" b="1" u="sng" strike="noStrike">
                <a:solidFill>
                  <a:srgbClr val="FFFFFF"/>
                </a:solidFill>
                <a:latin typeface="Calibri"/>
              </a:rPr>
              <a:t> Социальный </a:t>
            </a:r>
            <a:r>
              <a:rPr lang="ru-RU" sz="3200" strike="noStrike">
                <a:solidFill>
                  <a:srgbClr val="FFFFFF"/>
                </a:solidFill>
                <a:latin typeface="Calibri"/>
              </a:rPr>
              <a:t>– даст ли она возможность совместной деятельности, способствует ли сотрудничеству.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Объект 3"/>
          <p:cNvPicPr/>
          <p:nvPr/>
        </p:nvPicPr>
        <p:blipFill>
          <a:blip r:embed="rId2" cstate="print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ln>
            <a:noFill/>
          </a:ln>
        </p:spPr>
      </p:pic>
      <p:sp>
        <p:nvSpPr>
          <p:cNvPr id="67" name="TextShape 1"/>
          <p:cNvSpPr txBox="1"/>
          <p:nvPr/>
        </p:nvSpPr>
        <p:spPr>
          <a:xfrm>
            <a:off x="399059" y="890364"/>
            <a:ext cx="889884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ru-RU" sz="3600" b="1" strike="noStrike" dirty="0">
                <a:solidFill>
                  <a:srgbClr val="FFFFFF"/>
                </a:solidFill>
                <a:latin typeface="Times New Roman"/>
              </a:rPr>
              <a:t>ПСИХОЛОГИЧЕСКИЕ РИСКИ ИГРОВОЙ ПРОДУКЦИИ:
</a:t>
            </a:r>
            <a:r>
              <a:rPr lang="ru-RU" sz="4400" b="1" strike="noStrike" dirty="0">
                <a:solidFill>
                  <a:srgbClr val="FFFFFF"/>
                </a:solidFill>
                <a:latin typeface="Times New Roman"/>
              </a:rPr>
              <a:t>Игрушки устрашающего характера</a:t>
            </a:r>
            <a:r>
              <a:rPr lang="ru-RU" sz="4400" b="1" strike="noStrike" dirty="0">
                <a:solidFill>
                  <a:srgbClr val="FFFFFF"/>
                </a:solidFill>
                <a:latin typeface="Calibri Light"/>
              </a:rPr>
              <a:t>
</a:t>
            </a:r>
            <a:endParaRPr dirty="0"/>
          </a:p>
        </p:txBody>
      </p:sp>
      <p:pic>
        <p:nvPicPr>
          <p:cNvPr id="68" name="Рисунок 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752960" y="901440"/>
            <a:ext cx="4315320" cy="4198320"/>
          </a:xfrm>
          <a:prstGeom prst="rect">
            <a:avLst/>
          </a:prstGeom>
          <a:ln>
            <a:noFill/>
          </a:ln>
        </p:spPr>
      </p:pic>
      <p:pic>
        <p:nvPicPr>
          <p:cNvPr id="69" name="Рисунок 5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91344" y="2276872"/>
            <a:ext cx="4692960" cy="3971520"/>
          </a:xfrm>
          <a:prstGeom prst="rect">
            <a:avLst/>
          </a:prstGeom>
          <a:ln>
            <a:noFill/>
          </a:ln>
        </p:spPr>
      </p:pic>
      <p:pic>
        <p:nvPicPr>
          <p:cNvPr id="70" name="Рисунок 6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347000" y="2704680"/>
            <a:ext cx="4835160" cy="39002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Объект 3"/>
          <p:cNvPicPr/>
          <p:nvPr/>
        </p:nvPicPr>
        <p:blipFill>
          <a:blip r:embed="rId2" cstate="print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ln>
            <a:noFill/>
          </a:ln>
        </p:spPr>
      </p:pic>
      <p:sp>
        <p:nvSpPr>
          <p:cNvPr id="89" name="TextShape 1"/>
          <p:cNvSpPr txBox="1"/>
          <p:nvPr/>
        </p:nvSpPr>
        <p:spPr>
          <a:xfrm>
            <a:off x="463680" y="244800"/>
            <a:ext cx="11552040" cy="28458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ru-RU" sz="4000" b="1" strike="noStrike">
                <a:solidFill>
                  <a:srgbClr val="FFFFFF"/>
                </a:solidFill>
                <a:latin typeface="Calibri Light"/>
              </a:rPr>
              <a:t>Кукла Барби</a:t>
            </a:r>
            <a:r>
              <a:rPr lang="ru-RU" sz="4000" strike="noStrike">
                <a:solidFill>
                  <a:srgbClr val="FFFFFF"/>
                </a:solidFill>
                <a:latin typeface="Calibri Light"/>
              </a:rPr>
              <a:t> </a:t>
            </a:r>
            <a:r>
              <a:rPr lang="ru-RU" sz="2800" strike="noStrike">
                <a:solidFill>
                  <a:srgbClr val="FFFFFF"/>
                </a:solidFill>
                <a:latin typeface="Calibri Light"/>
              </a:rPr>
              <a:t>считается опасной для развития психики маленьких девочек. Она не вызывает у них природного желания поиграть ею в дочки-матери, не способствует развитию у них материнского инстинкта. Игра с куклой Барби приводит к формированию чувства недовольства собой (особенно внешностью) и стремления к взрослому образу жизни (макияж, вызывающая одежда, привлечение внимания мужчин).
</a:t>
            </a:r>
            <a:r>
              <a:rPr lang="ru-RU" sz="2800" b="1" strike="noStrike">
                <a:solidFill>
                  <a:srgbClr val="FFFFFF"/>
                </a:solidFill>
                <a:latin typeface="Calibri Light"/>
              </a:rPr>
              <a:t>
</a:t>
            </a:r>
            <a:endParaRPr/>
          </a:p>
        </p:txBody>
      </p:sp>
      <p:pic>
        <p:nvPicPr>
          <p:cNvPr id="90" name="Объект 4"/>
          <p:cNvPicPr/>
          <p:nvPr/>
        </p:nvPicPr>
        <p:blipFill>
          <a:blip r:embed="rId3" cstate="print"/>
          <a:stretch/>
        </p:blipFill>
        <p:spPr>
          <a:xfrm>
            <a:off x="360720" y="2779560"/>
            <a:ext cx="3824640" cy="3814200"/>
          </a:xfrm>
          <a:prstGeom prst="rect">
            <a:avLst/>
          </a:prstGeom>
          <a:ln>
            <a:noFill/>
          </a:ln>
        </p:spPr>
      </p:pic>
      <p:pic>
        <p:nvPicPr>
          <p:cNvPr id="91" name="Рисунок 5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87440" y="1880280"/>
            <a:ext cx="2807280" cy="4842000"/>
          </a:xfrm>
          <a:prstGeom prst="rect">
            <a:avLst/>
          </a:prstGeom>
          <a:ln>
            <a:noFill/>
          </a:ln>
        </p:spPr>
      </p:pic>
      <p:pic>
        <p:nvPicPr>
          <p:cNvPr id="92" name="Рисунок 6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546080" y="2864160"/>
            <a:ext cx="4788000" cy="3729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Объект 3"/>
          <p:cNvPicPr/>
          <p:nvPr/>
        </p:nvPicPr>
        <p:blipFill>
          <a:blip r:embed="rId2" cstate="print"/>
          <a:stretch/>
        </p:blipFill>
        <p:spPr>
          <a:xfrm>
            <a:off x="0" y="-1800"/>
            <a:ext cx="12191760" cy="6857640"/>
          </a:xfrm>
          <a:prstGeom prst="rect">
            <a:avLst/>
          </a:prstGeom>
          <a:ln>
            <a:noFill/>
          </a:ln>
        </p:spPr>
      </p:pic>
      <p:sp>
        <p:nvSpPr>
          <p:cNvPr id="94" name="TextShape 1"/>
          <p:cNvSpPr txBox="1"/>
          <p:nvPr/>
        </p:nvSpPr>
        <p:spPr>
          <a:xfrm>
            <a:off x="450720" y="115920"/>
            <a:ext cx="11358720" cy="154512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ru-RU" sz="2800" b="1" strike="noStrike">
                <a:solidFill>
                  <a:srgbClr val="000000"/>
                </a:solidFill>
                <a:latin typeface="Calibri Light"/>
              </a:rPr>
              <a:t>
</a:t>
            </a:r>
            <a:endParaRPr/>
          </a:p>
        </p:txBody>
      </p:sp>
      <p:pic>
        <p:nvPicPr>
          <p:cNvPr id="95" name="Объект 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818080" y="252000"/>
            <a:ext cx="3108600" cy="2486880"/>
          </a:xfrm>
          <a:prstGeom prst="rect">
            <a:avLst/>
          </a:prstGeom>
          <a:ln>
            <a:noFill/>
          </a:ln>
        </p:spPr>
      </p:pic>
      <p:pic>
        <p:nvPicPr>
          <p:cNvPr id="96" name="Объект 5"/>
          <p:cNvPicPr/>
          <p:nvPr/>
        </p:nvPicPr>
        <p:blipFill>
          <a:blip r:embed="rId4" cstate="print"/>
          <a:stretch/>
        </p:blipFill>
        <p:spPr>
          <a:xfrm>
            <a:off x="267840" y="252000"/>
            <a:ext cx="2255400" cy="6674040"/>
          </a:xfrm>
          <a:prstGeom prst="rect">
            <a:avLst/>
          </a:prstGeom>
          <a:ln>
            <a:noFill/>
          </a:ln>
        </p:spPr>
      </p:pic>
      <p:pic>
        <p:nvPicPr>
          <p:cNvPr id="97" name="Рисунок 2"/>
          <p:cNvPicPr/>
          <p:nvPr/>
        </p:nvPicPr>
        <p:blipFill>
          <a:blip r:embed="rId5" cstate="print"/>
          <a:stretch/>
        </p:blipFill>
        <p:spPr>
          <a:xfrm>
            <a:off x="3547440" y="3017520"/>
            <a:ext cx="4763520" cy="3588480"/>
          </a:xfrm>
          <a:prstGeom prst="rect">
            <a:avLst/>
          </a:prstGeom>
          <a:ln>
            <a:noFill/>
          </a:ln>
        </p:spPr>
      </p:pic>
      <p:pic>
        <p:nvPicPr>
          <p:cNvPr id="98" name="Рисунок 6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6221520" y="105480"/>
            <a:ext cx="3506040" cy="2633400"/>
          </a:xfrm>
          <a:prstGeom prst="rect">
            <a:avLst/>
          </a:prstGeom>
          <a:ln>
            <a:noFill/>
          </a:ln>
        </p:spPr>
      </p:pic>
      <p:pic>
        <p:nvPicPr>
          <p:cNvPr id="99" name="Рисунок 7"/>
          <p:cNvPicPr/>
          <p:nvPr/>
        </p:nvPicPr>
        <p:blipFill>
          <a:blip r:embed="rId7"/>
          <a:srcRect/>
          <a:stretch/>
        </p:blipFill>
        <p:spPr>
          <a:xfrm>
            <a:off x="9908640" y="180720"/>
            <a:ext cx="2160360" cy="6425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Объект 3"/>
          <p:cNvPicPr/>
          <p:nvPr/>
        </p:nvPicPr>
        <p:blipFill>
          <a:blip r:embed="rId2" cstate="print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ln>
            <a:noFill/>
          </a:ln>
        </p:spPr>
      </p:pic>
      <p:sp>
        <p:nvSpPr>
          <p:cNvPr id="101" name="TextShape 1"/>
          <p:cNvSpPr txBox="1"/>
          <p:nvPr/>
        </p:nvSpPr>
        <p:spPr>
          <a:xfrm>
            <a:off x="463680" y="244800"/>
            <a:ext cx="11552040" cy="81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ru-RU" sz="2800" b="1" strike="noStrike">
                <a:solidFill>
                  <a:srgbClr val="000000"/>
                </a:solidFill>
                <a:latin typeface="Calibri Light"/>
              </a:rPr>
              <a:t>
</a:t>
            </a:r>
            <a:r>
              <a:rPr lang="ru-RU" sz="4000" b="1" strike="noStrike">
                <a:solidFill>
                  <a:srgbClr val="FFFFFF"/>
                </a:solidFill>
                <a:latin typeface="Calibri Light"/>
              </a:rPr>
              <a:t>Игрушка для девочек – голова животного с волосами</a:t>
            </a:r>
            <a:r>
              <a:rPr lang="ru-RU" sz="2800" b="1" strike="noStrike">
                <a:solidFill>
                  <a:srgbClr val="000000"/>
                </a:solidFill>
                <a:latin typeface="Calibri Light"/>
              </a:rPr>
              <a:t>
</a:t>
            </a:r>
            <a:endParaRPr/>
          </a:p>
        </p:txBody>
      </p:sp>
      <p:pic>
        <p:nvPicPr>
          <p:cNvPr id="102" name="Объект 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3680" y="1059840"/>
            <a:ext cx="5460120" cy="5147640"/>
          </a:xfrm>
          <a:prstGeom prst="rect">
            <a:avLst/>
          </a:prstGeom>
          <a:ln>
            <a:noFill/>
          </a:ln>
        </p:spPr>
      </p:pic>
      <p:pic>
        <p:nvPicPr>
          <p:cNvPr id="103" name="Рисунок 2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5924160" y="1304280"/>
            <a:ext cx="6383160" cy="478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333</Words>
  <Application>Microsoft Office PowerPoint</Application>
  <PresentationFormat>Произвольный</PresentationFormat>
  <Paragraphs>37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Theimer</dc:creator>
  <cp:lastModifiedBy>Theimer</cp:lastModifiedBy>
  <cp:revision>11</cp:revision>
  <dcterms:modified xsi:type="dcterms:W3CDTF">2019-02-24T16:49:11Z</dcterms:modified>
</cp:coreProperties>
</file>