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62" r:id="rId5"/>
    <p:sldId id="266" r:id="rId6"/>
    <p:sldId id="263" r:id="rId7"/>
    <p:sldId id="265" r:id="rId8"/>
    <p:sldId id="264" r:id="rId9"/>
    <p:sldId id="269" r:id="rId10"/>
    <p:sldId id="270" r:id="rId11"/>
    <p:sldId id="261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87" autoAdjust="0"/>
    <p:restoredTop sz="94660"/>
  </p:normalViewPr>
  <p:slideViewPr>
    <p:cSldViewPr>
      <p:cViewPr>
        <p:scale>
          <a:sx n="66" d="100"/>
          <a:sy n="66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97152"/>
            <a:ext cx="5256584" cy="1392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6735" y="6476265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4828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466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426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1107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060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812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74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9632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115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641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0851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B269A-FDEE-45E2-8118-D3540C420828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95DD7-B4C2-43D3-B8A3-4D24EDE80E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89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glosum.ru/%D0%97%D0%BD%D0%B0%D1%87%D0%B5%D0%BD%D0%B8%D0%B5-%D1%81%D0%BB%D0%BE%D0%B2%D0%B0-%D0%9A%D0%B0%D0%BA%D0%BE%D0%B2" TargetMode="External"/><Relationship Id="rId3" Type="http://schemas.openxmlformats.org/officeDocument/2006/relationships/hyperlink" Target="https://glosum.ru/%D0%97%D0%BD%D0%B0%D1%87%D0%B5%D0%BD%D0%B8%D0%B5-%D1%81%D0%BB%D0%BE%D0%B2%D0%B0-%D0%94%D0%B5%D0%BD%D1%8C" TargetMode="External"/><Relationship Id="rId7" Type="http://schemas.openxmlformats.org/officeDocument/2006/relationships/hyperlink" Target="https://glosum.ru/%D0%97%D0%BD%D0%B0%D1%87%D0%B5%D0%BD%D0%B8%D0%B5-%D1%81%D0%BB%D0%BE%D0%B2%D0%B0-%D0%94%D0%BE%D0%BC%D0%BE%D0%B9" TargetMode="External"/><Relationship Id="rId2" Type="http://schemas.openxmlformats.org/officeDocument/2006/relationships/hyperlink" Target="https://glosum.ru/%D0%97%D0%BD%D0%B0%D1%87%D0%B5%D0%BD%D0%B8%D0%B5-%D1%81%D0%BB%D0%BE%D0%B2%D0%B0-%D0%A1%D1%83%D1%82%D0%BE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losum.ru/%D0%97%D0%BD%D0%B0%D1%87%D0%B5%D0%BD%D0%B8%D0%B5-%D1%81%D0%BB%D0%BE%D0%B2%D0%B0-%D0%9F%D1%80%D0%B8%D1%88%D0%B5%D0%BB" TargetMode="External"/><Relationship Id="rId5" Type="http://schemas.openxmlformats.org/officeDocument/2006/relationships/hyperlink" Target="https://glosum.ru/%D0%97%D0%BD%D0%B0%D1%87%D0%B5%D0%BD%D0%B8%D0%B5-%D1%81%D0%BB%D0%BE%D0%B2%D0%B0-%D0%9F%D0%BE%D0%B7%D0%B4%D0%BD%D0%B8%D0%B9" TargetMode="External"/><Relationship Id="rId10" Type="http://schemas.openxmlformats.org/officeDocument/2006/relationships/hyperlink" Target="https://glosum.ru/%D0%97%D0%BD%D0%B0%D1%87%D0%B5%D0%BD%D0%B8%D0%B5-%D1%81%D0%BB%D0%BE%D0%B2%D0%B0-%D0%96%D0%B8%D0%B7%D0%BD%D1%8C" TargetMode="External"/><Relationship Id="rId4" Type="http://schemas.openxmlformats.org/officeDocument/2006/relationships/hyperlink" Target="https://glosum.ru/%D0%97%D0%BD%D0%B0%D1%87%D0%B5%D0%BD%D0%B8%D0%B5-%D1%81%D0%BB%D0%BE%D0%B2%D0%B0-%D0%9D%D0%BE%D1%87%D1%8C" TargetMode="External"/><Relationship Id="rId9" Type="http://schemas.openxmlformats.org/officeDocument/2006/relationships/hyperlink" Target="https://glosum.ru/%D0%97%D0%BD%D0%B0%D1%87%D0%B5%D0%BD%D0%B8%D0%B5-%D1%81%D0%BB%D0%BE%D0%B2%D0%B0-%D0%92%D0%B5%D1%87%D0%B5%D1%80%D0%BE%D0%B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7000892" cy="1857365"/>
          </a:xfrm>
        </p:spPr>
        <p:txBody>
          <a:bodyPr>
            <a:normAutofit/>
          </a:bodyPr>
          <a:lstStyle/>
          <a:p>
            <a:pPr indent="457200"/>
            <a:r>
              <a:rPr lang="ru-RU" sz="3600" b="1" cap="none" dirty="0" smtClean="0">
                <a:solidFill>
                  <a:srgbClr val="C00000"/>
                </a:solidFill>
                <a:latin typeface="Monotype Corsiva" pitchFamily="66" charset="0"/>
              </a:rPr>
              <a:t>Картина Н.П. Крымова «Зимний вечер» (Подготовка к сочинению)</a:t>
            </a:r>
            <a:endParaRPr lang="ru-RU" sz="3600" b="1" cap="none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kartina-krymova-zimnij-vech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57298"/>
            <a:ext cx="6572296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5000628" y="5357826"/>
            <a:ext cx="4143371" cy="150017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6300" dirty="0" smtClean="0">
                <a:solidFill>
                  <a:srgbClr val="002060"/>
                </a:solidFill>
                <a:latin typeface="Monotype Corsiva" pitchFamily="66" charset="0"/>
              </a:rPr>
              <a:t>Макеева Людмила Викторовна, </a:t>
            </a:r>
          </a:p>
          <a:p>
            <a:pPr algn="l"/>
            <a:r>
              <a:rPr lang="ru-RU" sz="4200" dirty="0" smtClean="0">
                <a:solidFill>
                  <a:srgbClr val="002060"/>
                </a:solidFill>
                <a:latin typeface="Monotype Corsiva" pitchFamily="66" charset="0"/>
              </a:rPr>
              <a:t>учитель русского языка и литературы </a:t>
            </a:r>
          </a:p>
          <a:p>
            <a:pPr algn="l"/>
            <a:r>
              <a:rPr lang="ru-RU" sz="4200" dirty="0" smtClean="0">
                <a:solidFill>
                  <a:srgbClr val="002060"/>
                </a:solidFill>
                <a:latin typeface="Monotype Corsiva" pitchFamily="66" charset="0"/>
              </a:rPr>
              <a:t>МКОУ «</a:t>
            </a:r>
            <a:r>
              <a:rPr lang="ru-RU" sz="4200" dirty="0" err="1" smtClean="0">
                <a:solidFill>
                  <a:srgbClr val="002060"/>
                </a:solidFill>
                <a:latin typeface="Monotype Corsiva" pitchFamily="66" charset="0"/>
              </a:rPr>
              <a:t>Фролово-Горетовская</a:t>
            </a:r>
            <a:r>
              <a:rPr lang="ru-RU" sz="4200" dirty="0" smtClean="0">
                <a:solidFill>
                  <a:srgbClr val="002060"/>
                </a:solidFill>
                <a:latin typeface="Monotype Corsiva" pitchFamily="66" charset="0"/>
              </a:rPr>
              <a:t> Основная общеобразовательная школа»</a:t>
            </a:r>
            <a:endParaRPr lang="ru-RU" sz="4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308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1357298"/>
          <a:ext cx="7572428" cy="4789566"/>
        </p:xfrm>
        <a:graphic>
          <a:graphicData uri="http://schemas.openxmlformats.org/drawingml/2006/table">
            <a:tbl>
              <a:tblPr/>
              <a:tblGrid>
                <a:gridCol w="7572428"/>
              </a:tblGrid>
              <a:tr h="4789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Домашнее задание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Сочинение-описание по картине Н.П. Крымова «Зимний вечер»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Сочинение-размышление по картине Н.П. Крымова «Зимний вечер»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Художник и его картина.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Отзыв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 картине Н.П. Крымова «Зимний вечер» 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786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доволен своей работой на уроке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Я хорошо работал, но умею еще лучше –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Работа не получилась, не доволен собой –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цвет.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gray">
          <a:xfrm>
            <a:off x="571472" y="5429264"/>
            <a:ext cx="8001056" cy="121444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828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сотрудничество</a:t>
            </a:r>
            <a:r>
              <a:rPr lang="en-US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rgbClr val="92D050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97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643050"/>
            <a:ext cx="75009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Здравствуй, великий,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6000" b="1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дравствуй, могучий,</a:t>
            </a:r>
            <a:endParaRPr kumimoji="0" lang="ru-RU" sz="6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Здравствуй, любимый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русский язык!</a:t>
            </a:r>
            <a:endParaRPr kumimoji="0" lang="ru-RU" sz="6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phpt2TVoL_Opisanie-zimy_0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28"/>
            <a:ext cx="4000528" cy="568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5429264"/>
            <a:ext cx="6143668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«Живопись – это поэзия, которую видят,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а поэзия – это живопись, которую слышат»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                             Леонардо да Винчи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43438" y="285728"/>
            <a:ext cx="4500562" cy="508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Все в тающей дымке: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Холмы, перелески.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краски не ярки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звуки не резки.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медленны реки,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Туманны озера,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все ускользает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От беглого взора.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мало увидеть,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нужно всмотреться,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Чтоб ясной любовью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Наполнилось сердце.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мало услышать,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Здесь вслушаться нужно,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Чтоб в душу созвучья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Нахлынули дружно.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Чтоб вдруг отразили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Прозрачные воды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Всю прелесть застенчивой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Русской природы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2E2E2E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solidFill>
                  <a:srgbClr val="2E2E2E"/>
                </a:solidFill>
                <a:latin typeface="Monotype Corsiva" pitchFamily="66" charset="0"/>
                <a:cs typeface="Times New Roman" pitchFamily="18" charset="0"/>
              </a:rPr>
              <a:t>           </a:t>
            </a:r>
            <a:r>
              <a:rPr lang="ru-RU" sz="1600" b="1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Николай </a:t>
            </a:r>
            <a:r>
              <a:rPr lang="ru-RU" sz="1600" b="1" i="1" dirty="0" err="1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Рыленков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kartina-krymova-zimnij-vech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792961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− это древнейшее название славянского поселения. До революции 1917 года неотъемлемым элементом села была церковь. Село являлось хозяйственным и административным центром окружающих деревень.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Деревня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небольшое крестьянское селение. На начало XX века основным отличием деревни от села являлись отсутствие церкви в деревне и размеры поселения.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500570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ОКОЛИЦА (обл.).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Изгородь вокруг деревни или у края деревни; вообще край деревни. Выйти за околицу. 2. Место вокруг селения, рядом с ним, окружающая местность. 3. Окольная дорога. Ехать околицей.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1500174"/>
            <a:ext cx="2714644" cy="407196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Крымов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Николай Петрович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itchFamily="66" charset="0"/>
              </a:rPr>
              <a:t>(1884 – 1958)</a:t>
            </a:r>
            <a:r>
              <a:rPr lang="ru-RU" sz="3100" b="1" dirty="0" smtClean="0"/>
              <a:t> </a:t>
            </a:r>
            <a:br>
              <a:rPr lang="ru-RU" sz="3100" b="1" dirty="0" smtClean="0"/>
            </a:br>
            <a:r>
              <a:rPr lang="ru-RU" sz="2200" dirty="0" smtClean="0">
                <a:solidFill>
                  <a:schemeClr val="accent3"/>
                </a:solidFill>
                <a:latin typeface="Monotype Corsiva" pitchFamily="66" charset="0"/>
              </a:rPr>
              <a:t>Русский живописец и педагог, народный художник РСФСР, член-корреспондент Академии художеств СССР.</a:t>
            </a:r>
            <a:r>
              <a:rPr lang="ru-RU" sz="22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solidFill>
                  <a:schemeClr val="accent3"/>
                </a:solidFill>
                <a:latin typeface="Monotype Corsiva" pitchFamily="66" charset="0"/>
              </a:rPr>
              <a:t/>
            </a:r>
            <a:br>
              <a:rPr lang="ru-RU" sz="3100" dirty="0" smtClean="0">
                <a:solidFill>
                  <a:schemeClr val="accent3"/>
                </a:solidFill>
                <a:latin typeface="Monotype Corsiva" pitchFamily="66" charset="0"/>
              </a:rPr>
            </a:br>
            <a:endParaRPr lang="ru-RU" sz="3100" dirty="0">
              <a:solidFill>
                <a:schemeClr val="accent3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krym_3_20140424_18830168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143536" cy="5929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5643578"/>
            <a:ext cx="44291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«Художником рождаются. Таланту научить нельзя, его только можно развить» (Крымов Н.П.)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07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57166"/>
            <a:ext cx="4643438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000892" y="3429000"/>
            <a:ext cx="192882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весне», 1907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307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714882"/>
            <a:ext cx="2928958" cy="214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307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0"/>
            <a:ext cx="3643306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3108" y="4214818"/>
            <a:ext cx="307183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«Крыши под снегом», 1906 г.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krymov2_17_20140424_122572147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4757754"/>
            <a:ext cx="3000364" cy="2100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rymov3_2_20140424_181493291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714884"/>
            <a:ext cx="2928926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 rot="10800000" flipV="1">
            <a:off x="4214810" y="6550223"/>
            <a:ext cx="1928826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«Звенигород», 1922 г.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6550223"/>
            <a:ext cx="142872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«Утро», 1910 г.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7951" y="6488668"/>
            <a:ext cx="27860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«Солнечный день в июне», 1947 г. 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0729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6357982" cy="6429420"/>
          </a:xfr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215206" y="1928802"/>
            <a:ext cx="150019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Изменение в пейзаже отношений по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тону и цвету в разное время суток.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Учебный пейзаж-таблица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500042"/>
            <a:ext cx="7929618" cy="5940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ВЕЧЕР.  1. Часть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суток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сменяющая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день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переходящая в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ночь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Поздний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вечер.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Пришел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домой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под вечер (близко к вечеру). Вечер жизни (перен.: старость; высок.). Еще не вечер (также перен.: еще не старость, будет что-то хорошее впереди). 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Общественное собрание, встреча в это время. Литературный вечер. Танцевальный вечер. Вечер-встреча. 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Встреча друзей, знакомых в вечернее время. Званый вечер. Вечер  по поводу дня рождения. || уменьш. вечерок, -</a:t>
            </a:r>
            <a:r>
              <a:rPr kumimoji="0" lang="ru-RU" sz="200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рка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м. (к 1 и 3 знач.). || прил. вечерний, -</a:t>
            </a:r>
            <a:r>
              <a:rPr kumimoji="0" lang="ru-RU" sz="200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яя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-ее (к 1 знач.). Вечерняя заря. Вечерняя газета. Вечернее платье (нарядное, выходное).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Пословицы.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Вечер покажет (скажет),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каков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был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день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Зови (хвали)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день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по вечеру.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Хвали утро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вечером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День хвалится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вечером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Хвали 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жизнь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при смерти, а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день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вечером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Вечерня - церковная служба, совершаемая по вечеру.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вечерне в колокол - всю работу об угол.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87b2ce4d1d6c52d759953865824a5ffbbbe18"/>
</p:tagLst>
</file>

<file path=ppt/theme/theme1.xml><?xml version="1.0" encoding="utf-8"?>
<a:theme xmlns:a="http://schemas.openxmlformats.org/drawingml/2006/main" name="iskusstvo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iskusstvo</Template>
  <TotalTime>1507</TotalTime>
  <Words>235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iskusstvo</vt:lpstr>
      <vt:lpstr>Картина Н.П. Крымова «Зимний вечер» (Подготовка к сочинению)</vt:lpstr>
      <vt:lpstr>Слайд 2</vt:lpstr>
      <vt:lpstr>Слайд 3</vt:lpstr>
      <vt:lpstr>Слайд 4</vt:lpstr>
      <vt:lpstr>Слайд 5</vt:lpstr>
      <vt:lpstr> Крымов  Николай Петрович (1884 – 1958)  Русский живописец и педагог, народный художник РСФСР, член-корреспондент Академии художеств СССР.   </vt:lpstr>
      <vt:lpstr>Слайд 7</vt:lpstr>
      <vt:lpstr>Слайд 8</vt:lpstr>
      <vt:lpstr>Слайд 9</vt:lpstr>
      <vt:lpstr>Слайд 10</vt:lpstr>
      <vt:lpstr>  Рефлексия «Укрась торт»    - Я доволен своей работой на уроке - красный цвет. - Я хорошо работал, но умею еще лучше – зеленый.    - Работа не получилась, не доволен собой – синий цвет.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Школа</dc:creator>
  <cp:lastModifiedBy>Школа</cp:lastModifiedBy>
  <cp:revision>152</cp:revision>
  <dcterms:created xsi:type="dcterms:W3CDTF">2019-01-13T19:40:27Z</dcterms:created>
  <dcterms:modified xsi:type="dcterms:W3CDTF">2019-02-03T19:28:59Z</dcterms:modified>
</cp:coreProperties>
</file>