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73" r:id="rId7"/>
    <p:sldId id="260" r:id="rId8"/>
    <p:sldId id="261" r:id="rId9"/>
    <p:sldId id="274" r:id="rId10"/>
    <p:sldId id="262" r:id="rId11"/>
    <p:sldId id="263" r:id="rId12"/>
    <p:sldId id="275" r:id="rId13"/>
    <p:sldId id="264" r:id="rId14"/>
    <p:sldId id="265" r:id="rId15"/>
    <p:sldId id="276" r:id="rId16"/>
    <p:sldId id="266" r:id="rId17"/>
    <p:sldId id="267" r:id="rId18"/>
    <p:sldId id="277" r:id="rId19"/>
    <p:sldId id="268" r:id="rId20"/>
    <p:sldId id="269" r:id="rId21"/>
    <p:sldId id="270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6725B-102F-48B3-9DBC-97A6F45769E1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54D04-08E5-453B-9B28-EF46A6494B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Вариант 419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dirty="0"/>
              <a:t>З</a:t>
            </a:r>
            <a:r>
              <a:rPr lang="ru-RU" sz="3100" b="1" dirty="0" smtClean="0"/>
              <a:t>адание 22</a:t>
            </a:r>
            <a:endParaRPr lang="ru-RU" sz="31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      Какие </a:t>
            </a:r>
            <a:r>
              <a:rPr lang="ru-RU" sz="4000" b="1" i="1" u="sng" dirty="0"/>
              <a:t>первоначальные </a:t>
            </a:r>
            <a:r>
              <a:rPr lang="ru-RU" sz="4000" b="1" dirty="0"/>
              <a:t>изменения произойдут в экосистеме озера при сокращении численности хищных рыб?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По </a:t>
            </a:r>
            <a:r>
              <a:rPr lang="ru-RU" sz="3600" b="1" dirty="0"/>
              <a:t>каким признакам </a:t>
            </a:r>
            <a:r>
              <a:rPr lang="ru-RU" sz="3600" b="1" i="1" u="sng" dirty="0"/>
              <a:t>семенные </a:t>
            </a:r>
            <a:r>
              <a:rPr lang="ru-RU" sz="3600" b="1" dirty="0"/>
              <a:t>растения отличаются от мхов? </a:t>
            </a:r>
            <a:r>
              <a:rPr lang="ru-RU" sz="3600" b="1" u="sng" dirty="0"/>
              <a:t>Приведите не менее четырёх признаков.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49006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Критерии оценивания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507288" cy="59046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Элементы ответа:</a:t>
            </a:r>
          </a:p>
          <a:p>
            <a:pPr>
              <a:buNone/>
            </a:pPr>
            <a:r>
              <a:rPr lang="ru-RU" sz="3600" b="1" dirty="0"/>
              <a:t>1) наличие всех типов тканей;</a:t>
            </a:r>
          </a:p>
          <a:p>
            <a:pPr>
              <a:buNone/>
            </a:pPr>
            <a:r>
              <a:rPr lang="ru-RU" sz="3600" b="1" dirty="0"/>
              <a:t>2) наличие корней (развитие корневой системы);</a:t>
            </a:r>
          </a:p>
          <a:p>
            <a:pPr>
              <a:buNone/>
            </a:pPr>
            <a:r>
              <a:rPr lang="ru-RU" sz="3600" b="1" dirty="0"/>
              <a:t>3) размножение семенами, наличие органов, в которых они образуются (шишка, цветок, плод);</a:t>
            </a:r>
          </a:p>
          <a:p>
            <a:pPr>
              <a:buNone/>
            </a:pPr>
            <a:r>
              <a:rPr lang="ru-RU" sz="3600" b="1" dirty="0"/>
              <a:t>4) независимость оплодотворения от наличия воды;</a:t>
            </a:r>
          </a:p>
          <a:p>
            <a:pPr>
              <a:buNone/>
            </a:pPr>
            <a:r>
              <a:rPr lang="ru-RU" sz="3600" b="1" dirty="0"/>
              <a:t>5) преобладание спорофита (бесполое поколение) над гаметофитом (половое поколение) в цикле развития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Ответ включает четыре-пять названных выше элементов, не содержит биологических </a:t>
            </a:r>
            <a:r>
              <a:rPr lang="ru-RU" dirty="0" smtClean="0"/>
              <a:t>ошибок  -3</a:t>
            </a:r>
            <a:endParaRPr lang="ru-RU" dirty="0"/>
          </a:p>
          <a:p>
            <a:pPr>
              <a:buNone/>
            </a:pPr>
            <a:r>
              <a:rPr lang="ru-RU" dirty="0"/>
              <a:t>Ответ включает три из названных выше элементов и не содержит биологических ошибок, </a:t>
            </a:r>
            <a:r>
              <a:rPr lang="ru-RU" b="1" dirty="0"/>
              <a:t>ИЛИ</a:t>
            </a:r>
            <a:r>
              <a:rPr lang="ru-RU" dirty="0"/>
              <a:t> ответ включает четыре-пять названных выше элементов, но содержит биологические </a:t>
            </a:r>
            <a:r>
              <a:rPr lang="ru-RU" dirty="0" smtClean="0"/>
              <a:t>ошибки- 2</a:t>
            </a:r>
            <a:endParaRPr lang="ru-RU" dirty="0"/>
          </a:p>
          <a:p>
            <a:pPr>
              <a:buNone/>
            </a:pPr>
            <a:r>
              <a:rPr lang="ru-RU" dirty="0"/>
              <a:t>Ответ включает два из названных выше элементов и не содержит биологических ошибок, </a:t>
            </a:r>
            <a:r>
              <a:rPr lang="ru-RU" b="1" dirty="0"/>
              <a:t>ИЛИ</a:t>
            </a:r>
            <a:r>
              <a:rPr lang="ru-RU" dirty="0"/>
              <a:t> ответ включает три из названных выше элементов, но содержит биологические ошибки </a:t>
            </a:r>
            <a:r>
              <a:rPr lang="ru-RU" dirty="0" smtClean="0"/>
              <a:t>- 1</a:t>
            </a:r>
            <a:endParaRPr lang="ru-RU" dirty="0"/>
          </a:p>
          <a:p>
            <a:pPr>
              <a:buNone/>
            </a:pPr>
            <a:r>
              <a:rPr lang="ru-RU" dirty="0"/>
              <a:t>Ответ неправильный, </a:t>
            </a:r>
            <a:r>
              <a:rPr lang="ru-RU" b="1" dirty="0"/>
              <a:t>ИЛИ</a:t>
            </a:r>
            <a:r>
              <a:rPr lang="ru-RU" dirty="0"/>
              <a:t> ответ включает один из названных выше </a:t>
            </a:r>
            <a:r>
              <a:rPr lang="ru-RU" dirty="0" smtClean="0"/>
              <a:t>элементов- 0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Renata\Desktop\ФИПИ\2017\Вебинары Эксперт ЕГЭ 17\Работы учащихся по вариантам\419\02-06_2016-06-14_Буранбаева_652793_Blanks_EGE16_C0001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085" t="21450" r="2577" b="4935"/>
          <a:stretch/>
        </p:blipFill>
        <p:spPr bwMode="auto">
          <a:xfrm>
            <a:off x="0" y="-252385"/>
            <a:ext cx="9144000" cy="7362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В чём выражается отрицательное влияние деятельности человека </a:t>
            </a:r>
            <a:r>
              <a:rPr lang="ru-RU" sz="4000" b="1" i="1" u="sng" dirty="0" smtClean="0"/>
              <a:t>на растительный мир </a:t>
            </a:r>
            <a:r>
              <a:rPr lang="ru-RU" sz="4000" b="1" i="1" dirty="0" smtClean="0"/>
              <a:t>биосферы? </a:t>
            </a:r>
          </a:p>
          <a:p>
            <a:pPr>
              <a:buNone/>
            </a:pPr>
            <a:r>
              <a:rPr lang="ru-RU" sz="2800" i="1" dirty="0"/>
              <a:t> </a:t>
            </a:r>
            <a:r>
              <a:rPr lang="ru-RU" sz="2800" i="1" dirty="0" smtClean="0"/>
              <a:t>    </a:t>
            </a:r>
            <a:r>
              <a:rPr lang="ru-RU" sz="3600" dirty="0" smtClean="0"/>
              <a:t>Приведите </a:t>
            </a:r>
            <a:r>
              <a:rPr lang="ru-RU" sz="3600" u="sng" dirty="0" smtClean="0"/>
              <a:t>не </a:t>
            </a:r>
            <a:r>
              <a:rPr lang="ru-RU" sz="3600" b="1" u="sng" dirty="0" smtClean="0"/>
              <a:t>менее четырёх примеров и объясните их влияние</a:t>
            </a:r>
            <a:r>
              <a:rPr lang="ru-RU" sz="3600" u="sng" dirty="0" smtClean="0"/>
              <a:t>.</a:t>
            </a:r>
            <a:endParaRPr lang="ru-RU" sz="3600" u="sng" dirty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63408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Критерии оценивания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363272" cy="58326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dirty="0"/>
              <a:t>Элементы ответа:</a:t>
            </a:r>
          </a:p>
          <a:p>
            <a:pPr>
              <a:buNone/>
            </a:pPr>
            <a:r>
              <a:rPr lang="ru-RU" sz="3400" b="1" dirty="0"/>
              <a:t>1) вырубка деревьев приводит к исчезновению видов, обитающих под пологом леса, к смене растительности сообществ;</a:t>
            </a:r>
          </a:p>
          <a:p>
            <a:pPr>
              <a:buNone/>
            </a:pPr>
            <a:r>
              <a:rPr lang="ru-RU" sz="3400" b="1" dirty="0"/>
              <a:t>2) сбор травянистых растений для букетов и в лечебных целях обедняет </a:t>
            </a:r>
            <a:r>
              <a:rPr lang="ru-RU" sz="3400" b="1" dirty="0" err="1"/>
              <a:t>биоразнообразие</a:t>
            </a:r>
            <a:r>
              <a:rPr lang="ru-RU" sz="3400" b="1" dirty="0"/>
              <a:t>;</a:t>
            </a:r>
          </a:p>
          <a:p>
            <a:pPr>
              <a:buNone/>
            </a:pPr>
            <a:r>
              <a:rPr lang="ru-RU" sz="3400" b="1" dirty="0"/>
              <a:t>3) </a:t>
            </a:r>
            <a:r>
              <a:rPr lang="ru-RU" sz="3400" b="1" dirty="0" err="1"/>
              <a:t>вытаптывание</a:t>
            </a:r>
            <a:r>
              <a:rPr lang="ru-RU" sz="3400" b="1" dirty="0"/>
              <a:t> и уплотнение почвы, её загрязнение ухудшают произрастание растений;</a:t>
            </a:r>
          </a:p>
          <a:p>
            <a:pPr>
              <a:buNone/>
            </a:pPr>
            <a:r>
              <a:rPr lang="ru-RU" sz="3400" b="1" dirty="0"/>
              <a:t>4) постоянный выпас скота на одном месте приводит к быстрому разрушению травяного покрова;</a:t>
            </a:r>
          </a:p>
          <a:p>
            <a:pPr>
              <a:buNone/>
            </a:pPr>
            <a:r>
              <a:rPr lang="ru-RU" sz="3400" b="1" dirty="0"/>
              <a:t>5) строительство дорог, открытые способы разработки полезных ископаемых нарушают среду обитания растений</a:t>
            </a:r>
          </a:p>
          <a:p>
            <a:pPr>
              <a:buNone/>
            </a:pPr>
            <a:r>
              <a:rPr lang="ru-RU" sz="2900" dirty="0"/>
              <a:t> </a:t>
            </a:r>
          </a:p>
          <a:p>
            <a:pPr>
              <a:buNone/>
            </a:pPr>
            <a:r>
              <a:rPr lang="ru-RU" sz="2900" dirty="0"/>
              <a:t>Ответ включает четыре-пять из названных выше элементов, не содержит биологических </a:t>
            </a:r>
            <a:r>
              <a:rPr lang="ru-RU" sz="2900" dirty="0" smtClean="0"/>
              <a:t>ошибок- 3</a:t>
            </a:r>
            <a:endParaRPr lang="ru-RU" sz="2900" dirty="0"/>
          </a:p>
          <a:p>
            <a:pPr>
              <a:buNone/>
            </a:pPr>
            <a:r>
              <a:rPr lang="ru-RU" sz="2900" dirty="0"/>
              <a:t>Ответ включает три из названных выше элементов и не содержит биологических ошибок, </a:t>
            </a:r>
            <a:r>
              <a:rPr lang="ru-RU" sz="2900" b="1" dirty="0"/>
              <a:t>ИЛИ</a:t>
            </a:r>
            <a:r>
              <a:rPr lang="ru-RU" sz="2900" dirty="0"/>
              <a:t> ответ включает четыре-пять из названных выше элементов, но содержит биологические </a:t>
            </a:r>
            <a:r>
              <a:rPr lang="ru-RU" sz="2900" dirty="0" smtClean="0"/>
              <a:t>ошибки- 2</a:t>
            </a:r>
            <a:endParaRPr lang="ru-RU" sz="2900" dirty="0"/>
          </a:p>
          <a:p>
            <a:pPr>
              <a:buNone/>
            </a:pPr>
            <a:r>
              <a:rPr lang="ru-RU" sz="2900" dirty="0"/>
              <a:t>Ответ включает два из названных выше элементов и не содержит биологических ошибок, </a:t>
            </a:r>
            <a:r>
              <a:rPr lang="ru-RU" sz="2900" b="1" dirty="0"/>
              <a:t>ИЛИ</a:t>
            </a:r>
            <a:r>
              <a:rPr lang="ru-RU" sz="2900" dirty="0"/>
              <a:t> ответ включает три из названных выше элементов, но содержит биологические ошибки </a:t>
            </a:r>
            <a:r>
              <a:rPr lang="ru-RU" sz="2900" dirty="0" smtClean="0"/>
              <a:t>- 1</a:t>
            </a:r>
            <a:endParaRPr lang="ru-RU" sz="2900" dirty="0"/>
          </a:p>
          <a:p>
            <a:pPr>
              <a:buNone/>
            </a:pPr>
            <a:r>
              <a:rPr lang="ru-RU" sz="2900" dirty="0"/>
              <a:t>Ответ неправильный, </a:t>
            </a:r>
            <a:r>
              <a:rPr lang="ru-RU" sz="2900" b="1" dirty="0"/>
              <a:t>ИЛИ</a:t>
            </a:r>
            <a:r>
              <a:rPr lang="ru-RU" sz="2900" dirty="0"/>
              <a:t> ответ включает один из названных выше </a:t>
            </a:r>
            <a:r>
              <a:rPr lang="ru-RU" sz="2900" dirty="0" smtClean="0"/>
              <a:t>элементов- 0</a:t>
            </a:r>
            <a:endParaRPr lang="ru-RU" sz="29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Renata\Desktop\ФИПИ\2017\Вебинары Эксперт ЕГЭ 17\Работы учащихся по вариантам\419\02-06_2016-06-14_Буранбаева_652793_Blanks_EGE16_C0001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085" t="21450" r="2577" b="4935"/>
          <a:stretch/>
        </p:blipFill>
        <p:spPr bwMode="auto">
          <a:xfrm>
            <a:off x="0" y="-252385"/>
            <a:ext cx="9144000" cy="7362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56207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Задание 27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2174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Хромосомный </a:t>
            </a:r>
            <a:r>
              <a:rPr lang="ru-RU" b="1" dirty="0"/>
              <a:t>набор соматических клеток овса равен 42. Определите хромосомный набор и число молекул ДНК в ядрах (клетках) семязачатка перед началом мейоза </a:t>
            </a:r>
            <a:r>
              <a:rPr lang="en-US" b="1" dirty="0"/>
              <a:t>I</a:t>
            </a:r>
            <a:r>
              <a:rPr lang="ru-RU" b="1" dirty="0"/>
              <a:t> и в метафазе мейоза </a:t>
            </a:r>
            <a:r>
              <a:rPr lang="en-US" b="1" dirty="0"/>
              <a:t>II</a:t>
            </a:r>
            <a:r>
              <a:rPr lang="ru-RU" b="1" dirty="0"/>
              <a:t>. Объясните все полученные результаты.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Критерии оценивания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68863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>Схема решения задачи включает:</a:t>
            </a:r>
          </a:p>
          <a:p>
            <a:pPr>
              <a:buNone/>
            </a:pPr>
            <a:r>
              <a:rPr lang="ru-RU" sz="3800" b="1" dirty="0"/>
              <a:t>1) перед началом мейоза </a:t>
            </a:r>
            <a:r>
              <a:rPr lang="en-US" sz="3800" b="1" dirty="0"/>
              <a:t>I</a:t>
            </a:r>
            <a:r>
              <a:rPr lang="ru-RU" sz="3800" b="1" dirty="0"/>
              <a:t> число хромосом – 42, число молекул ДНК – 84;</a:t>
            </a:r>
          </a:p>
          <a:p>
            <a:pPr>
              <a:buNone/>
            </a:pPr>
            <a:r>
              <a:rPr lang="ru-RU" sz="3800" b="1" dirty="0"/>
              <a:t>2) перед делением ДНК удваивается, каждая хромосома состоит из двух сестринских хроматид;</a:t>
            </a:r>
          </a:p>
          <a:p>
            <a:pPr>
              <a:buNone/>
            </a:pPr>
            <a:r>
              <a:rPr lang="ru-RU" sz="3800" b="1" dirty="0"/>
              <a:t>3) в метафазе мейоза </a:t>
            </a:r>
            <a:r>
              <a:rPr lang="en-US" sz="3800" b="1" dirty="0"/>
              <a:t>II</a:t>
            </a:r>
            <a:r>
              <a:rPr lang="ru-RU" sz="3800" b="1" dirty="0"/>
              <a:t> число хромосом – 21, число молекул ДНК – 42;</a:t>
            </a:r>
          </a:p>
          <a:p>
            <a:pPr>
              <a:buNone/>
            </a:pPr>
            <a:r>
              <a:rPr lang="ru-RU" sz="3800" b="1" dirty="0"/>
              <a:t>4) после редукционного деления мейоза </a:t>
            </a:r>
            <a:r>
              <a:rPr lang="en-US" sz="3800" b="1" dirty="0"/>
              <a:t>I</a:t>
            </a:r>
            <a:r>
              <a:rPr lang="ru-RU" sz="3800" b="1" dirty="0"/>
              <a:t> число хромосом и число молекул ДНК уменьшились в 2 раза</a:t>
            </a:r>
          </a:p>
          <a:p>
            <a:pPr>
              <a:buNone/>
            </a:pPr>
            <a:r>
              <a:rPr lang="ru-RU" sz="3800" b="1" dirty="0"/>
              <a:t> </a:t>
            </a:r>
          </a:p>
          <a:p>
            <a:pPr>
              <a:buNone/>
            </a:pPr>
            <a:r>
              <a:rPr lang="ru-RU" sz="3800" dirty="0"/>
              <a:t>Ответ правильный и полный, включает все названные выше </a:t>
            </a:r>
            <a:r>
              <a:rPr lang="ru-RU" sz="3800" dirty="0" smtClean="0"/>
              <a:t>элементы- 3</a:t>
            </a:r>
            <a:endParaRPr lang="ru-RU" sz="3800" dirty="0"/>
          </a:p>
          <a:p>
            <a:pPr>
              <a:buNone/>
            </a:pPr>
            <a:r>
              <a:rPr lang="ru-RU" sz="3800" dirty="0"/>
              <a:t>Ответ включает два-три из названных выше элементов и не содержит биологических ошибок, </a:t>
            </a:r>
            <a:r>
              <a:rPr lang="ru-RU" sz="3800" b="1" dirty="0"/>
              <a:t>ИЛИ</a:t>
            </a:r>
            <a:r>
              <a:rPr lang="ru-RU" sz="3800" dirty="0"/>
              <a:t> ответ включает четыре названных выше элемента, но содержит биологические </a:t>
            </a:r>
            <a:r>
              <a:rPr lang="ru-RU" sz="3800" dirty="0" smtClean="0"/>
              <a:t>ошибки- 2</a:t>
            </a:r>
            <a:endParaRPr lang="ru-RU" sz="3800" dirty="0"/>
          </a:p>
          <a:p>
            <a:pPr>
              <a:buNone/>
            </a:pPr>
            <a:r>
              <a:rPr lang="ru-RU" sz="3800" dirty="0"/>
              <a:t>Ответ включает один из названных выше элементов и не содержит биологических ошибок, </a:t>
            </a:r>
            <a:r>
              <a:rPr lang="ru-RU" sz="3800" b="1" dirty="0"/>
              <a:t>ИЛИ</a:t>
            </a:r>
            <a:r>
              <a:rPr lang="ru-RU" sz="3800" dirty="0"/>
              <a:t> ответ включает два-три из названных выше элементов, но содержит биологические </a:t>
            </a:r>
            <a:r>
              <a:rPr lang="ru-RU" sz="3800" dirty="0" smtClean="0"/>
              <a:t>ошибки- 1</a:t>
            </a:r>
            <a:endParaRPr lang="ru-RU" sz="3800" dirty="0"/>
          </a:p>
          <a:p>
            <a:pPr>
              <a:buNone/>
            </a:pPr>
            <a:r>
              <a:rPr lang="ru-RU" sz="3800" dirty="0"/>
              <a:t>Ответ </a:t>
            </a:r>
            <a:r>
              <a:rPr lang="ru-RU" sz="3800" dirty="0" smtClean="0"/>
              <a:t>неправильный- 0</a:t>
            </a:r>
            <a:endParaRPr lang="ru-RU" sz="3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Renata\Desktop\ФИПИ\2017\Вебинары Эксперт ЕГЭ 17\Работы учащихся по вариантам\419\02-06_2016-06-14_Буранбаева_652793_Blanks_EGE16_C0002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6471" r="1749" b="25879"/>
          <a:stretch/>
        </p:blipFill>
        <p:spPr bwMode="auto">
          <a:xfrm>
            <a:off x="0" y="-152400"/>
            <a:ext cx="9144000" cy="7162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Задание 28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У </a:t>
            </a:r>
            <a:r>
              <a:rPr lang="ru-RU" dirty="0"/>
              <a:t>человека глухота – </a:t>
            </a:r>
            <a:r>
              <a:rPr lang="ru-RU" dirty="0" err="1"/>
              <a:t>аутосомный</a:t>
            </a:r>
            <a:r>
              <a:rPr lang="ru-RU" dirty="0"/>
              <a:t>, рецессивный признак; дальтонизм – рецессивный признак, сцепленный с полом (</a:t>
            </a:r>
            <a:r>
              <a:rPr lang="en-US" dirty="0" err="1"/>
              <a:t>X</a:t>
            </a:r>
            <a:r>
              <a:rPr lang="en-US" baseline="30000" dirty="0" err="1"/>
              <a:t>d</a:t>
            </a:r>
            <a:r>
              <a:rPr lang="ru-RU" dirty="0"/>
              <a:t>). Здоровая по двум этим признакам женщина вышла замуж за мужчину, страдающего глухотой и дальтонизмом. У них родились дочь с хорошим слухом и дальтоник и сын, глухой и дальтоник. Составьте схему решения задачи. Определите генотипы родителей, все возможные генотипы и фенотипы детей. </a:t>
            </a:r>
            <a:r>
              <a:rPr lang="ru-RU" i="1" u="sng" dirty="0"/>
              <a:t>Определите вероятность рождения детей, страдающих обеими аномалиями. Какого они будут пола? Укажите их генотипы.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49006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Критерии оценивания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68863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/>
              <a:t>Содержание верного ответа и указания по оцениванию </a:t>
            </a:r>
            <a:endParaRPr lang="ru-RU" dirty="0"/>
          </a:p>
          <a:p>
            <a:pPr>
              <a:buNone/>
            </a:pPr>
            <a:r>
              <a:rPr lang="ru-RU" dirty="0"/>
              <a:t>(допускаются иные формулировки ответа, не искажающие его смысла)</a:t>
            </a:r>
          </a:p>
          <a:p>
            <a:pPr>
              <a:buNone/>
            </a:pPr>
            <a:r>
              <a:rPr lang="ru-RU" b="1" dirty="0"/>
              <a:t>Баллы</a:t>
            </a:r>
            <a:endParaRPr lang="ru-RU" dirty="0"/>
          </a:p>
          <a:p>
            <a:pPr>
              <a:buNone/>
            </a:pPr>
            <a:r>
              <a:rPr lang="ru-RU" sz="5900" b="1" dirty="0"/>
              <a:t>Элементы ответа:</a:t>
            </a:r>
          </a:p>
          <a:p>
            <a:pPr>
              <a:buNone/>
            </a:pPr>
            <a:r>
              <a:rPr lang="ru-RU" sz="5900" b="1" dirty="0"/>
              <a:t>1) увеличение численности растительноядных организмов;</a:t>
            </a:r>
          </a:p>
          <a:p>
            <a:pPr>
              <a:buNone/>
            </a:pPr>
            <a:r>
              <a:rPr lang="ru-RU" sz="5900" b="1" dirty="0"/>
              <a:t>2) уменьшение численности растений, которыми питаются </a:t>
            </a:r>
            <a:r>
              <a:rPr lang="ru-RU" sz="5900" b="1" dirty="0" err="1"/>
              <a:t>консументы</a:t>
            </a:r>
            <a:r>
              <a:rPr lang="ru-RU" sz="5900" b="1" dirty="0"/>
              <a:t> </a:t>
            </a:r>
            <a:r>
              <a:rPr lang="en-US" sz="5900" b="1" dirty="0"/>
              <a:t>I</a:t>
            </a:r>
            <a:r>
              <a:rPr lang="ru-RU" sz="5900" b="1" dirty="0"/>
              <a:t> порядка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7000" dirty="0" smtClean="0"/>
              <a:t>Ответ </a:t>
            </a:r>
            <a:r>
              <a:rPr lang="ru-RU" sz="7000" dirty="0"/>
              <a:t>включает два названных выше элемента и </a:t>
            </a:r>
            <a:r>
              <a:rPr lang="ru-RU" sz="7000" u="sng" dirty="0"/>
              <a:t>не содержит биологических </a:t>
            </a:r>
            <a:r>
              <a:rPr lang="ru-RU" sz="7000" u="sng" dirty="0" smtClean="0"/>
              <a:t>ошибок- 2</a:t>
            </a:r>
            <a:endParaRPr lang="ru-RU" sz="7000" u="sng" dirty="0"/>
          </a:p>
          <a:p>
            <a:pPr>
              <a:buNone/>
            </a:pPr>
            <a:r>
              <a:rPr lang="ru-RU" sz="7000" dirty="0"/>
              <a:t>Ответ включает </a:t>
            </a:r>
            <a:r>
              <a:rPr lang="ru-RU" sz="7000" u="sng" dirty="0"/>
              <a:t>один</a:t>
            </a:r>
            <a:r>
              <a:rPr lang="ru-RU" sz="7000" dirty="0"/>
              <a:t> из названных выше элементов, </a:t>
            </a:r>
            <a:r>
              <a:rPr lang="ru-RU" sz="7000" u="sng" dirty="0"/>
              <a:t>ИЛИ </a:t>
            </a:r>
            <a:r>
              <a:rPr lang="ru-RU" sz="7000" dirty="0"/>
              <a:t>ответ включает </a:t>
            </a:r>
            <a:r>
              <a:rPr lang="ru-RU" sz="7000" u="sng" dirty="0"/>
              <a:t>два названных выше </a:t>
            </a:r>
            <a:r>
              <a:rPr lang="ru-RU" sz="7000" dirty="0"/>
              <a:t>элемента, </a:t>
            </a:r>
            <a:r>
              <a:rPr lang="ru-RU" sz="7000" u="sng" dirty="0"/>
              <a:t>но содержит биологические </a:t>
            </a:r>
            <a:r>
              <a:rPr lang="ru-RU" sz="7000" u="sng" dirty="0" smtClean="0"/>
              <a:t>ошибки- </a:t>
            </a:r>
            <a:r>
              <a:rPr lang="ru-RU" sz="7000" dirty="0" smtClean="0"/>
              <a:t>1</a:t>
            </a:r>
            <a:endParaRPr lang="ru-RU" sz="7000" dirty="0"/>
          </a:p>
          <a:p>
            <a:pPr>
              <a:buNone/>
            </a:pPr>
            <a:r>
              <a:rPr lang="ru-RU" sz="7000" dirty="0"/>
              <a:t>Ответ </a:t>
            </a:r>
            <a:r>
              <a:rPr lang="ru-RU" sz="7000" dirty="0" smtClean="0"/>
              <a:t>неправильный -0</a:t>
            </a:r>
            <a:endParaRPr lang="ru-RU" sz="70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27404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Критерии оценивания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90465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Схема решения задачи включает:</a:t>
            </a:r>
          </a:p>
          <a:p>
            <a:pPr>
              <a:buNone/>
            </a:pPr>
            <a:r>
              <a:rPr lang="ru-RU" sz="3800" b="1" dirty="0"/>
              <a:t>1) генотипы родителей: </a:t>
            </a:r>
          </a:p>
          <a:p>
            <a:pPr>
              <a:buNone/>
            </a:pPr>
            <a:r>
              <a:rPr lang="en-US" sz="3800" b="1" dirty="0"/>
              <a:t>P</a:t>
            </a:r>
            <a:endParaRPr lang="ru-RU" sz="3800" b="1" dirty="0"/>
          </a:p>
          <a:p>
            <a:pPr>
              <a:buNone/>
            </a:pPr>
            <a:r>
              <a:rPr lang="ru-RU" sz="3800" b="1" dirty="0"/>
              <a:t>♀ </a:t>
            </a:r>
            <a:r>
              <a:rPr lang="en-US" sz="3800" b="1" dirty="0" err="1" smtClean="0"/>
              <a:t>AaX</a:t>
            </a:r>
            <a:r>
              <a:rPr lang="en-US" sz="3800" b="1" baseline="30000" dirty="0" err="1" smtClean="0"/>
              <a:t>D</a:t>
            </a:r>
            <a:r>
              <a:rPr lang="en-US" sz="3800" b="1" dirty="0" err="1" smtClean="0"/>
              <a:t>X</a:t>
            </a:r>
            <a:r>
              <a:rPr lang="en-US" sz="3800" b="1" baseline="30000" dirty="0" err="1" smtClean="0"/>
              <a:t>d</a:t>
            </a:r>
            <a:r>
              <a:rPr lang="ru-RU" sz="3800" b="1" baseline="30000" dirty="0" smtClean="0"/>
              <a:t>                 </a:t>
            </a:r>
            <a:r>
              <a:rPr lang="ru-RU" sz="3800" b="1" dirty="0" smtClean="0"/>
              <a:t>×           ♂   </a:t>
            </a:r>
            <a:r>
              <a:rPr lang="en-US" sz="3800" b="1" dirty="0" err="1" smtClean="0"/>
              <a:t>aaX</a:t>
            </a:r>
            <a:r>
              <a:rPr lang="en-US" sz="3800" b="1" baseline="30000" dirty="0" err="1" smtClean="0"/>
              <a:t>d</a:t>
            </a:r>
            <a:r>
              <a:rPr lang="en-US" sz="3800" b="1" dirty="0" err="1" smtClean="0"/>
              <a:t>Y</a:t>
            </a:r>
            <a:endParaRPr lang="ru-RU" sz="3800" b="1" baseline="30000" dirty="0" smtClean="0"/>
          </a:p>
          <a:p>
            <a:pPr>
              <a:buNone/>
            </a:pPr>
            <a:r>
              <a:rPr lang="ru-RU" sz="3800" b="1" dirty="0" smtClean="0"/>
              <a:t>хороший </a:t>
            </a:r>
            <a:r>
              <a:rPr lang="ru-RU" sz="3800" b="1" dirty="0"/>
              <a:t>слух, </a:t>
            </a:r>
            <a:r>
              <a:rPr lang="ru-RU" sz="3800" b="1" dirty="0" smtClean="0"/>
              <a:t>                   </a:t>
            </a:r>
            <a:r>
              <a:rPr lang="ru-RU" sz="3800" b="1" dirty="0" smtClean="0"/>
              <a:t>глухота, дальтоник</a:t>
            </a:r>
          </a:p>
          <a:p>
            <a:pPr>
              <a:buNone/>
            </a:pPr>
            <a:r>
              <a:rPr lang="ru-RU" sz="3800" b="1" dirty="0" smtClean="0"/>
              <a:t>нормальное </a:t>
            </a:r>
          </a:p>
          <a:p>
            <a:pPr>
              <a:buNone/>
            </a:pPr>
            <a:r>
              <a:rPr lang="ru-RU" sz="3800" b="1" dirty="0" smtClean="0"/>
              <a:t>цветовое </a:t>
            </a:r>
            <a:r>
              <a:rPr lang="ru-RU" sz="3800" b="1" dirty="0"/>
              <a:t>зрение</a:t>
            </a:r>
          </a:p>
          <a:p>
            <a:pPr>
              <a:buNone/>
            </a:pPr>
            <a:endParaRPr lang="ru-RU" sz="3800" b="1" dirty="0"/>
          </a:p>
          <a:p>
            <a:pPr>
              <a:buNone/>
            </a:pPr>
            <a:r>
              <a:rPr lang="en-US" sz="3800" b="1" dirty="0" smtClean="0"/>
              <a:t>G</a:t>
            </a:r>
            <a:r>
              <a:rPr lang="ru-RU" sz="3800" b="1" dirty="0" smtClean="0"/>
              <a:t>   </a:t>
            </a:r>
            <a:r>
              <a:rPr lang="en-US" sz="3800" b="1" dirty="0" smtClean="0"/>
              <a:t>AX</a:t>
            </a:r>
            <a:r>
              <a:rPr lang="en-US" sz="3800" b="1" baseline="30000" dirty="0" smtClean="0"/>
              <a:t>D</a:t>
            </a:r>
            <a:r>
              <a:rPr lang="ru-RU" sz="3800" b="1" dirty="0"/>
              <a:t>, </a:t>
            </a:r>
            <a:r>
              <a:rPr lang="en-US" sz="3800" b="1" dirty="0" err="1"/>
              <a:t>aX</a:t>
            </a:r>
            <a:r>
              <a:rPr lang="en-US" sz="3800" b="1" baseline="30000" dirty="0" err="1"/>
              <a:t>D</a:t>
            </a:r>
            <a:r>
              <a:rPr lang="ru-RU" sz="3800" b="1" dirty="0"/>
              <a:t>, </a:t>
            </a:r>
            <a:r>
              <a:rPr lang="en-US" sz="3800" b="1" dirty="0" err="1"/>
              <a:t>AX</a:t>
            </a:r>
            <a:r>
              <a:rPr lang="en-US" sz="3800" b="1" baseline="30000" dirty="0" err="1"/>
              <a:t>d</a:t>
            </a:r>
            <a:r>
              <a:rPr lang="ru-RU" sz="3800" b="1" dirty="0"/>
              <a:t>, </a:t>
            </a:r>
            <a:r>
              <a:rPr lang="en-US" sz="3800" b="1" dirty="0" err="1" smtClean="0"/>
              <a:t>aX</a:t>
            </a:r>
            <a:r>
              <a:rPr lang="en-US" sz="3800" b="1" baseline="30000" dirty="0" err="1" smtClean="0"/>
              <a:t>d</a:t>
            </a:r>
            <a:r>
              <a:rPr lang="ru-RU" sz="3800" b="1" baseline="30000" dirty="0" smtClean="0"/>
              <a:t>                     </a:t>
            </a:r>
            <a:r>
              <a:rPr lang="en-US" sz="3800" b="1" dirty="0" err="1" smtClean="0"/>
              <a:t>aX</a:t>
            </a:r>
            <a:r>
              <a:rPr lang="en-US" sz="3800" b="1" baseline="30000" dirty="0" err="1" smtClean="0"/>
              <a:t>d</a:t>
            </a:r>
            <a:r>
              <a:rPr lang="en-US" sz="3800" b="1" baseline="30000" dirty="0" smtClean="0"/>
              <a:t> </a:t>
            </a:r>
            <a:r>
              <a:rPr lang="ru-RU" sz="3800" b="1" dirty="0"/>
              <a:t>, </a:t>
            </a:r>
            <a:r>
              <a:rPr lang="en-US" sz="3800" b="1" dirty="0" err="1"/>
              <a:t>aY</a:t>
            </a:r>
            <a:endParaRPr lang="ru-RU" sz="3800" b="1" dirty="0"/>
          </a:p>
          <a:p>
            <a:pPr>
              <a:buNone/>
            </a:pPr>
            <a:r>
              <a:rPr lang="ru-RU" dirty="0"/>
              <a:t>2) возможные генотипы и фенотипы детей:</a:t>
            </a:r>
          </a:p>
          <a:p>
            <a:pPr>
              <a:buNone/>
            </a:pPr>
            <a:r>
              <a:rPr lang="en-US" sz="3800" b="1" dirty="0"/>
              <a:t>F</a:t>
            </a:r>
            <a:r>
              <a:rPr lang="ru-RU" sz="3800" b="1" baseline="-25000" dirty="0"/>
              <a:t>1</a:t>
            </a:r>
            <a:endParaRPr lang="ru-RU" sz="3800" b="1" dirty="0"/>
          </a:p>
          <a:p>
            <a:pPr>
              <a:buNone/>
            </a:pPr>
            <a:r>
              <a:rPr lang="ru-RU" sz="3800" b="1" dirty="0"/>
              <a:t>девочки: </a:t>
            </a:r>
            <a:r>
              <a:rPr lang="en-US" sz="3800" b="1" dirty="0" err="1"/>
              <a:t>AaX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ru-RU" sz="3800" b="1" dirty="0"/>
              <a:t> – нормальный слух, нормальное зрение;</a:t>
            </a:r>
          </a:p>
          <a:p>
            <a:pPr>
              <a:buNone/>
            </a:pPr>
            <a:r>
              <a:rPr lang="ru-RU" sz="3800" b="1" dirty="0" err="1"/>
              <a:t>аа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ru-RU" sz="3800" b="1" dirty="0"/>
              <a:t> – глухота, нормальное зрение;</a:t>
            </a:r>
          </a:p>
          <a:p>
            <a:pPr>
              <a:buNone/>
            </a:pPr>
            <a:r>
              <a:rPr lang="en-US" sz="3800" b="1" dirty="0" err="1"/>
              <a:t>AaX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ru-RU" sz="3800" b="1" dirty="0"/>
              <a:t> – нормальный слух, дальтоник;</a:t>
            </a:r>
          </a:p>
          <a:p>
            <a:pPr>
              <a:buNone/>
            </a:pPr>
            <a:r>
              <a:rPr lang="ru-RU" sz="3800" b="1" dirty="0" err="1"/>
              <a:t>аа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ru-RU" sz="3800" b="1" dirty="0"/>
              <a:t> – с двумя аномалиями;</a:t>
            </a:r>
          </a:p>
          <a:p>
            <a:pPr>
              <a:buNone/>
            </a:pPr>
            <a:r>
              <a:rPr lang="ru-RU" sz="3800" b="1" dirty="0"/>
              <a:t>мальчики: </a:t>
            </a:r>
            <a:r>
              <a:rPr lang="en-US" sz="3800" b="1" dirty="0" err="1"/>
              <a:t>AaX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Y</a:t>
            </a:r>
            <a:r>
              <a:rPr lang="ru-RU" sz="3800" b="1" dirty="0"/>
              <a:t> – нормальный слух, нормальное зрение;</a:t>
            </a:r>
          </a:p>
          <a:p>
            <a:pPr>
              <a:buNone/>
            </a:pPr>
            <a:r>
              <a:rPr lang="en-US" sz="3800" b="1" dirty="0" err="1"/>
              <a:t>aaX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Y</a:t>
            </a:r>
            <a:r>
              <a:rPr lang="ru-RU" sz="3800" b="1" dirty="0"/>
              <a:t> – глухота, нормальное зрение;</a:t>
            </a:r>
          </a:p>
          <a:p>
            <a:pPr>
              <a:buNone/>
            </a:pPr>
            <a:r>
              <a:rPr lang="en-US" sz="3800" b="1" dirty="0" err="1"/>
              <a:t>AaX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Y</a:t>
            </a:r>
            <a:r>
              <a:rPr lang="ru-RU" sz="3800" b="1" dirty="0"/>
              <a:t> – нормальный слух, дальтоник;</a:t>
            </a:r>
          </a:p>
          <a:p>
            <a:pPr>
              <a:buNone/>
            </a:pPr>
            <a:r>
              <a:rPr lang="en-US" sz="3800" b="1" dirty="0" err="1"/>
              <a:t>aaX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Y</a:t>
            </a:r>
            <a:r>
              <a:rPr lang="ru-RU" sz="3800" b="1" dirty="0"/>
              <a:t> – с двумя аномалиями;</a:t>
            </a:r>
          </a:p>
          <a:p>
            <a:pPr>
              <a:buNone/>
            </a:pPr>
            <a:r>
              <a:rPr lang="ru-RU" sz="3800" b="1" dirty="0"/>
              <a:t>3) вероятность рождения детей с обеими аномалиями – 25%; девочки – с генотипом </a:t>
            </a:r>
            <a:r>
              <a:rPr lang="ru-RU" sz="3800" b="1" dirty="0" err="1"/>
              <a:t>аа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X</a:t>
            </a:r>
            <a:r>
              <a:rPr lang="en-US" sz="3800" b="1" baseline="30000" dirty="0" err="1"/>
              <a:t>d</a:t>
            </a:r>
            <a:r>
              <a:rPr lang="ru-RU" sz="3800" b="1" dirty="0"/>
              <a:t>, мальчики – с генотипом </a:t>
            </a:r>
            <a:r>
              <a:rPr lang="en-US" sz="3800" b="1" dirty="0" err="1"/>
              <a:t>aaX</a:t>
            </a:r>
            <a:r>
              <a:rPr lang="en-US" sz="3800" b="1" baseline="30000" dirty="0" err="1"/>
              <a:t>d</a:t>
            </a:r>
            <a:r>
              <a:rPr lang="en-US" sz="3800" b="1" dirty="0" err="1"/>
              <a:t>Y</a:t>
            </a:r>
            <a:r>
              <a:rPr lang="ru-RU" sz="3800" b="1" dirty="0"/>
              <a:t>.</a:t>
            </a:r>
          </a:p>
          <a:p>
            <a:pPr>
              <a:buNone/>
            </a:pPr>
            <a:r>
              <a:rPr lang="ru-RU" dirty="0"/>
              <a:t>(Допускается иная генетическая символика.)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41805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Критерии оценивания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36145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Ответ включает все названные выше элементы и не содержит биологических ошибок- 3</a:t>
            </a:r>
          </a:p>
          <a:p>
            <a:pPr>
              <a:buNone/>
            </a:pPr>
            <a:r>
              <a:rPr lang="ru-RU" dirty="0" smtClean="0"/>
              <a:t>Ответ включает два из названных выше элементов и не содержит биологических ошибок, </a:t>
            </a:r>
            <a:r>
              <a:rPr lang="ru-RU" b="1" dirty="0" smtClean="0"/>
              <a:t>ИЛИ</a:t>
            </a:r>
            <a:r>
              <a:rPr lang="ru-RU" dirty="0" smtClean="0"/>
              <a:t> ответ включает три названных выше элемента, но содержит биологические ошибки-2</a:t>
            </a:r>
          </a:p>
          <a:p>
            <a:pPr>
              <a:buNone/>
            </a:pPr>
            <a:r>
              <a:rPr lang="ru-RU" dirty="0" smtClean="0"/>
              <a:t>Ответ включает один из названных выше элементов и не содержит биологических ошибок, </a:t>
            </a:r>
            <a:r>
              <a:rPr lang="ru-RU" b="1" dirty="0" smtClean="0"/>
              <a:t>ИЛИ</a:t>
            </a:r>
            <a:r>
              <a:rPr lang="ru-RU" dirty="0" smtClean="0"/>
              <a:t> ответ включает два из названных выше элементов, но содержит биологические ошибки- 1</a:t>
            </a:r>
          </a:p>
          <a:p>
            <a:pPr>
              <a:buNone/>
            </a:pPr>
            <a:r>
              <a:rPr lang="ru-RU" dirty="0" smtClean="0"/>
              <a:t>Ответ неправильный- 0</a:t>
            </a:r>
          </a:p>
          <a:p>
            <a:pPr>
              <a:buNone/>
            </a:pPr>
            <a:r>
              <a:rPr lang="ru-RU" i="1" dirty="0" smtClean="0"/>
              <a:t>Максимальный балл- 3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Renata\Desktop\ФИПИ\2017\Вебинары Эксперт ЕГЭ 17\Работы учащихся по вариантам\419\02-06_2016-06-14_Буранбаева_652793_Blanks_EGE16_C0002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6471" r="1749" b="25879"/>
          <a:stretch/>
        </p:blipFill>
        <p:spPr bwMode="auto">
          <a:xfrm>
            <a:off x="0" y="-152400"/>
            <a:ext cx="9144000" cy="7162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Renata\Desktop\ФИПИ\2017\Вебинары Эксперт ЕГЭ 17\Работы учащихся по вариантам\419\02-06_2016-06-14_Буранбаева_652793_Blanks_EGE16_C0001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085" t="21450" r="2577" b="4935"/>
          <a:stretch/>
        </p:blipFill>
        <p:spPr bwMode="auto">
          <a:xfrm>
            <a:off x="0" y="-252385"/>
            <a:ext cx="9144000" cy="7362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 23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Какие </a:t>
            </a:r>
            <a:r>
              <a:rPr lang="ru-RU" b="1" dirty="0"/>
              <a:t>части зуба обозначены на рисунке буквами А, Б, В? Какая группа животных имеет зубы такого строения и как дифференцированы их зубы?</a:t>
            </a:r>
          </a:p>
          <a:p>
            <a:endParaRPr lang="ru-RU" dirty="0"/>
          </a:p>
        </p:txBody>
      </p:sp>
      <p:pic>
        <p:nvPicPr>
          <p:cNvPr id="4" name="Рисунок 3" descr="зуб1 copy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8609" r="11443" b="4991"/>
          <a:stretch>
            <a:fillRect/>
          </a:stretch>
        </p:blipFill>
        <p:spPr bwMode="auto">
          <a:xfrm>
            <a:off x="5652120" y="3140968"/>
            <a:ext cx="3041034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56207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Критерии оценивания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7606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>
              <a:buNone/>
            </a:pPr>
            <a:r>
              <a:rPr lang="ru-RU" sz="6400" b="1" dirty="0"/>
              <a:t>Содержание верного ответа и указания по оцениванию </a:t>
            </a:r>
            <a:endParaRPr lang="ru-RU" sz="6400" dirty="0"/>
          </a:p>
          <a:p>
            <a:pPr>
              <a:buNone/>
            </a:pPr>
            <a:r>
              <a:rPr lang="ru-RU" sz="6400" dirty="0"/>
              <a:t>(допускаются иные формулировки ответа, не искажающие его смысла)</a:t>
            </a:r>
          </a:p>
          <a:p>
            <a:pPr>
              <a:buNone/>
            </a:pPr>
            <a:r>
              <a:rPr lang="ru-RU" sz="6400" b="1" dirty="0" smtClean="0"/>
              <a:t>Баллы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9600" b="1" dirty="0"/>
              <a:t>Элементы ответа:</a:t>
            </a:r>
          </a:p>
          <a:p>
            <a:pPr>
              <a:buNone/>
            </a:pPr>
            <a:r>
              <a:rPr lang="ru-RU" sz="9600" b="1" dirty="0"/>
              <a:t>1) А – коронка; Б – шейка; В – корень зуба;</a:t>
            </a:r>
          </a:p>
          <a:p>
            <a:pPr>
              <a:buNone/>
            </a:pPr>
            <a:r>
              <a:rPr lang="ru-RU" sz="9600" b="1" dirty="0"/>
              <a:t>2) такие зубы имеют млекопитающие животные;</a:t>
            </a:r>
          </a:p>
          <a:p>
            <a:pPr>
              <a:buNone/>
            </a:pPr>
            <a:r>
              <a:rPr lang="ru-RU" sz="9600" b="1" dirty="0"/>
              <a:t>3) зубы млекопитающих дифференцированы на резцы, клыки, коренные </a:t>
            </a:r>
            <a:endParaRPr lang="ru-RU" sz="9600" b="1" dirty="0" smtClean="0"/>
          </a:p>
          <a:p>
            <a:pPr>
              <a:buNone/>
            </a:pPr>
            <a:endParaRPr lang="ru-RU" sz="4200" b="1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7200" dirty="0"/>
              <a:t>Ответ включает все названные выше элементы, не содержит биологических </a:t>
            </a:r>
            <a:r>
              <a:rPr lang="ru-RU" sz="7200" dirty="0" smtClean="0"/>
              <a:t>ошибок- 3</a:t>
            </a:r>
            <a:endParaRPr lang="ru-RU" sz="7200" dirty="0"/>
          </a:p>
          <a:p>
            <a:pPr>
              <a:buNone/>
            </a:pPr>
            <a:r>
              <a:rPr lang="ru-RU" sz="7200" dirty="0"/>
              <a:t>Ответ включает два из названных выше элементов и не содержит биологических ошибок, </a:t>
            </a:r>
            <a:r>
              <a:rPr lang="ru-RU" sz="7200" b="1" dirty="0"/>
              <a:t>ИЛИ</a:t>
            </a:r>
            <a:r>
              <a:rPr lang="ru-RU" sz="7200" dirty="0"/>
              <a:t> ответ включает три названных выше элемента, но содержит биологические </a:t>
            </a:r>
            <a:r>
              <a:rPr lang="ru-RU" sz="7200" dirty="0" smtClean="0"/>
              <a:t>ошибки- 2</a:t>
            </a:r>
            <a:endParaRPr lang="ru-RU" sz="7200" dirty="0"/>
          </a:p>
          <a:p>
            <a:pPr>
              <a:buNone/>
            </a:pPr>
            <a:r>
              <a:rPr lang="ru-RU" sz="7200" dirty="0"/>
              <a:t>Ответ включает один из названных выше элементов и не содержит биологических ошибок, </a:t>
            </a:r>
            <a:r>
              <a:rPr lang="ru-RU" sz="7200" b="1" dirty="0"/>
              <a:t>ИЛИ</a:t>
            </a:r>
            <a:r>
              <a:rPr lang="ru-RU" sz="7200" dirty="0"/>
              <a:t> ответ включает два из названных выше элементов, но содержит биологические ошибки </a:t>
            </a:r>
            <a:r>
              <a:rPr lang="ru-RU" sz="7200" dirty="0" smtClean="0"/>
              <a:t>- 1</a:t>
            </a:r>
            <a:endParaRPr lang="ru-RU" sz="7200" dirty="0"/>
          </a:p>
          <a:p>
            <a:pPr>
              <a:buNone/>
            </a:pPr>
            <a:r>
              <a:rPr lang="ru-RU" sz="7200" dirty="0"/>
              <a:t>Ответ </a:t>
            </a:r>
            <a:r>
              <a:rPr lang="ru-RU" sz="7200" dirty="0" smtClean="0"/>
              <a:t>неправильный- 0</a:t>
            </a:r>
            <a:endParaRPr lang="ru-RU" sz="7200" dirty="0"/>
          </a:p>
          <a:p>
            <a:pPr>
              <a:buNone/>
            </a:pPr>
            <a:r>
              <a:rPr lang="ru-RU" sz="7200" i="1" dirty="0"/>
              <a:t>Максимальный </a:t>
            </a:r>
            <a:r>
              <a:rPr lang="ru-RU" sz="7200" i="1" dirty="0" smtClean="0"/>
              <a:t>балл- 3</a:t>
            </a:r>
            <a:endParaRPr lang="ru-RU" sz="7200" dirty="0"/>
          </a:p>
          <a:p>
            <a:pPr>
              <a:buNone/>
            </a:pPr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Renata\Desktop\ФИПИ\2017\Вебинары Эксперт ЕГЭ 17\Работы учащихся по вариантам\419\02-06_2016-06-14_Буранбаева_652793_Blanks_EGE16_C0001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085" t="21450" r="2577" b="4935"/>
          <a:stretch/>
        </p:blipFill>
        <p:spPr bwMode="auto">
          <a:xfrm>
            <a:off x="0" y="-252385"/>
            <a:ext cx="9144000" cy="7362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0609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Задание 24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147248" cy="5145435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pPr>
              <a:buNone/>
            </a:pPr>
            <a:r>
              <a:rPr lang="ru-RU" dirty="0" smtClean="0"/>
              <a:t>          Найдите </a:t>
            </a:r>
            <a:r>
              <a:rPr lang="ru-RU" dirty="0"/>
              <a:t>три ошибки в приведённом тексте. Укажите номера предложений, </a:t>
            </a:r>
            <a:br>
              <a:rPr lang="ru-RU" dirty="0"/>
            </a:br>
            <a:r>
              <a:rPr lang="ru-RU" dirty="0"/>
              <a:t>в которых сделаны ошибки, </a:t>
            </a:r>
            <a:r>
              <a:rPr lang="ru-RU" u="sng" dirty="0"/>
              <a:t>исправьте их.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1.</a:t>
            </a:r>
            <a:r>
              <a:rPr lang="ru-RU" dirty="0"/>
              <a:t> Грибы и бактерии относят к прокариотам. 2. Среди грибов встречается большое разнообразие: дрожжи, плесневые, шляпочные грибы и др. 3. Общей особенностью многоклеточных грибов является образование вегетативного тела из тонких ветвящихся нитей, образующих грибницу. 4. Грибная клетка имеет клеточную стенку, состоящую из хитина, и мембранные органоиды. 5. Запасным питательным веществом является гликоген. 6. Грибы обладают автотрофным типом питания. 7. Рост грибов прекращается после созревания спор.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3408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Критерии оценивания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5446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/>
              <a:t>Содержание верного ответа и указания по оцениванию </a:t>
            </a:r>
            <a:endParaRPr lang="ru-RU" dirty="0"/>
          </a:p>
          <a:p>
            <a:pPr>
              <a:buNone/>
            </a:pPr>
            <a:r>
              <a:rPr lang="ru-RU" dirty="0"/>
              <a:t>(допускаются иные формулировки ответа, не искажающие его смысла)</a:t>
            </a:r>
          </a:p>
          <a:p>
            <a:pPr>
              <a:buNone/>
            </a:pPr>
            <a:r>
              <a:rPr lang="ru-RU" b="1" dirty="0"/>
              <a:t>Баллы</a:t>
            </a:r>
            <a:endParaRPr lang="ru-RU" dirty="0"/>
          </a:p>
          <a:p>
            <a:pPr>
              <a:buNone/>
            </a:pPr>
            <a:r>
              <a:rPr lang="ru-RU" dirty="0"/>
              <a:t>Элементы ответа:</a:t>
            </a:r>
          </a:p>
          <a:p>
            <a:pPr>
              <a:buNone/>
            </a:pPr>
            <a:r>
              <a:rPr lang="ru-RU" dirty="0"/>
              <a:t>ошибки допущены в предложениях:</a:t>
            </a:r>
          </a:p>
          <a:p>
            <a:pPr>
              <a:buNone/>
            </a:pPr>
            <a:r>
              <a:rPr lang="ru-RU" sz="4200" b="1" dirty="0"/>
              <a:t>1) 1 – грибы – это эукариоты;</a:t>
            </a:r>
          </a:p>
          <a:p>
            <a:pPr>
              <a:buNone/>
            </a:pPr>
            <a:r>
              <a:rPr lang="ru-RU" sz="4200" b="1" dirty="0"/>
              <a:t>2) 6 – у грибов гетеротрофный тип питания;</a:t>
            </a:r>
          </a:p>
          <a:p>
            <a:pPr>
              <a:buNone/>
            </a:pPr>
            <a:r>
              <a:rPr lang="ru-RU" sz="4200" b="1" dirty="0"/>
              <a:t>3) 7 – грибы растут в течение всей жизни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В ответе указаны и исправлены все ошибки. Ответ не содержит лишней неверной информации</a:t>
            </a:r>
          </a:p>
          <a:p>
            <a:pPr>
              <a:buNone/>
            </a:pPr>
            <a:r>
              <a:rPr lang="ru-RU" dirty="0"/>
              <a:t>3</a:t>
            </a:r>
          </a:p>
          <a:p>
            <a:pPr>
              <a:buNone/>
            </a:pPr>
            <a:r>
              <a:rPr lang="ru-RU" dirty="0"/>
              <a:t>В ответе указаны две-три ошибки, но исправлены только две. За неправильно названные и исправленные предложения баллы не снижаются</a:t>
            </a:r>
          </a:p>
          <a:p>
            <a:pPr>
              <a:buNone/>
            </a:pPr>
            <a:r>
              <a:rPr lang="ru-RU" dirty="0"/>
              <a:t>2</a:t>
            </a:r>
          </a:p>
          <a:p>
            <a:pPr>
              <a:buNone/>
            </a:pPr>
            <a:r>
              <a:rPr lang="ru-RU" dirty="0"/>
              <a:t>В ответе указаны одна–три ошибки, но исправлена только одна. За неправильно названные и исправленные предложения баллы не снижаются</a:t>
            </a:r>
          </a:p>
          <a:p>
            <a:pPr>
              <a:buNone/>
            </a:pPr>
            <a:r>
              <a:rPr lang="ru-RU" dirty="0"/>
              <a:t>1</a:t>
            </a:r>
          </a:p>
          <a:p>
            <a:pPr>
              <a:buNone/>
            </a:pPr>
            <a:r>
              <a:rPr lang="ru-RU" dirty="0"/>
              <a:t>Ответ неправильный: ошибки определены и исправлены неверно, </a:t>
            </a:r>
            <a:r>
              <a:rPr lang="ru-RU" b="1" dirty="0"/>
              <a:t>ИЛИ</a:t>
            </a:r>
            <a:r>
              <a:rPr lang="ru-RU" dirty="0"/>
              <a:t> указаны одна–три ошибки, но не исправлена ни одна из них</a:t>
            </a:r>
          </a:p>
          <a:p>
            <a:pPr>
              <a:buNone/>
            </a:pPr>
            <a:r>
              <a:rPr lang="ru-RU" dirty="0"/>
              <a:t>0</a:t>
            </a:r>
          </a:p>
          <a:p>
            <a:pPr>
              <a:buNone/>
            </a:pPr>
            <a:r>
              <a:rPr lang="ru-RU" i="1" dirty="0"/>
              <a:t>Максимальный балл</a:t>
            </a:r>
            <a:endParaRPr lang="ru-RU" dirty="0"/>
          </a:p>
          <a:p>
            <a:pPr>
              <a:buNone/>
            </a:pPr>
            <a:r>
              <a:rPr lang="ru-RU" i="1" dirty="0"/>
              <a:t>3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Renata\Desktop\ФИПИ\2017\Вебинары Эксперт ЕГЭ 17\Работы учащихся по вариантам\419\02-06_2016-06-14_Буранбаева_652793_Blanks_EGE16_C0001.ti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085" t="21450" r="2577" b="4935"/>
          <a:stretch/>
        </p:blipFill>
        <p:spPr bwMode="auto">
          <a:xfrm>
            <a:off x="0" y="-252385"/>
            <a:ext cx="9144000" cy="7362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418</Words>
  <Application>Microsoft Office PowerPoint</Application>
  <PresentationFormat>Экран (4:3)</PresentationFormat>
  <Paragraphs>133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Вариант 419 Задание 22</vt:lpstr>
      <vt:lpstr>Критерии оценивания</vt:lpstr>
      <vt:lpstr>Слайд 3</vt:lpstr>
      <vt:lpstr>Задание 23</vt:lpstr>
      <vt:lpstr>Критерии оценивания</vt:lpstr>
      <vt:lpstr>Слайд 6</vt:lpstr>
      <vt:lpstr>Задание 24</vt:lpstr>
      <vt:lpstr>Критерии оценивания</vt:lpstr>
      <vt:lpstr>Слайд 9</vt:lpstr>
      <vt:lpstr>Задание 25</vt:lpstr>
      <vt:lpstr>Критерии оценивания</vt:lpstr>
      <vt:lpstr>Слайд 12</vt:lpstr>
      <vt:lpstr>Задание 26</vt:lpstr>
      <vt:lpstr>Критерии оценивания</vt:lpstr>
      <vt:lpstr>Слайд 15</vt:lpstr>
      <vt:lpstr>Задание 27</vt:lpstr>
      <vt:lpstr>Критерии оценивания</vt:lpstr>
      <vt:lpstr>Слайд 18</vt:lpstr>
      <vt:lpstr>Задание 28</vt:lpstr>
      <vt:lpstr>Критерии оценивания</vt:lpstr>
      <vt:lpstr>Критерии оценивания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Левинский</dc:creator>
  <cp:lastModifiedBy>Левинский</cp:lastModifiedBy>
  <cp:revision>21</cp:revision>
  <dcterms:created xsi:type="dcterms:W3CDTF">2017-11-22T23:26:31Z</dcterms:created>
  <dcterms:modified xsi:type="dcterms:W3CDTF">2017-11-23T01:21:13Z</dcterms:modified>
</cp:coreProperties>
</file>