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57" r:id="rId3"/>
    <p:sldId id="262" r:id="rId4"/>
    <p:sldId id="266" r:id="rId5"/>
    <p:sldId id="270" r:id="rId6"/>
    <p:sldId id="271" r:id="rId7"/>
    <p:sldId id="273" r:id="rId8"/>
    <p:sldId id="274" r:id="rId9"/>
    <p:sldId id="275" r:id="rId10"/>
    <p:sldId id="276" r:id="rId11"/>
    <p:sldId id="264" r:id="rId12"/>
    <p:sldId id="267" r:id="rId13"/>
    <p:sldId id="277" r:id="rId14"/>
    <p:sldId id="278" r:id="rId15"/>
    <p:sldId id="279" r:id="rId16"/>
    <p:sldId id="280" r:id="rId17"/>
    <p:sldId id="282" r:id="rId18"/>
    <p:sldId id="283" r:id="rId19"/>
    <p:sldId id="265" r:id="rId20"/>
    <p:sldId id="268" r:id="rId21"/>
    <p:sldId id="284" r:id="rId22"/>
    <p:sldId id="285" r:id="rId23"/>
    <p:sldId id="286" r:id="rId24"/>
    <p:sldId id="287" r:id="rId25"/>
    <p:sldId id="288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34" autoAdjust="0"/>
    <p:restoredTop sz="94638" autoAdjust="0"/>
  </p:normalViewPr>
  <p:slideViewPr>
    <p:cSldViewPr snapToGrid="0">
      <p:cViewPr varScale="1">
        <p:scale>
          <a:sx n="103" d="100"/>
          <a:sy n="103" d="100"/>
        </p:scale>
        <p:origin x="-18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5087415-E04E-4B17-989D-C35A28439C9B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6EBFEDD5-1629-474B-9F2E-5179E3C0411A}">
      <dgm:prSet phldrT="[Текст]" custT="1"/>
      <dgm:spPr/>
      <dgm:t>
        <a:bodyPr/>
        <a:lstStyle/>
        <a:p>
          <a:pPr>
            <a:lnSpc>
              <a:spcPct val="100000"/>
            </a:lnSpc>
          </a:pPr>
          <a:r>
            <a: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Методы эмпирического уровня</a:t>
          </a:r>
          <a:endParaRPr lang="ru-RU" sz="2800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BD905504-3080-49AB-91E5-B97A696FDC2D}" type="parTrans" cxnId="{DAE1149E-1FDE-4255-8A28-3B351FF8148C}">
      <dgm:prSet/>
      <dgm:spPr/>
      <dgm:t>
        <a:bodyPr/>
        <a:lstStyle/>
        <a:p>
          <a:endParaRPr lang="ru-RU"/>
        </a:p>
      </dgm:t>
    </dgm:pt>
    <dgm:pt modelId="{92D3859F-CCE8-45ED-BFA7-30AA8AFA6DBE}" type="sibTrans" cxnId="{DAE1149E-1FDE-4255-8A28-3B351FF8148C}">
      <dgm:prSet/>
      <dgm:spPr/>
      <dgm:t>
        <a:bodyPr/>
        <a:lstStyle/>
        <a:p>
          <a:endParaRPr lang="ru-RU"/>
        </a:p>
      </dgm:t>
    </dgm:pt>
    <dgm:pt modelId="{C735A97A-2FD9-49E7-9257-EA3C283163C6}">
      <dgm:prSet phldrT="[Текст]" custT="1"/>
      <dgm:spPr/>
      <dgm:t>
        <a:bodyPr/>
        <a:lstStyle/>
        <a:p>
          <a:pPr>
            <a:lnSpc>
              <a:spcPct val="100000"/>
            </a:lnSpc>
          </a:pPr>
          <a:r>
            <a: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Методы</a:t>
          </a:r>
        </a:p>
        <a:p>
          <a:pPr>
            <a:lnSpc>
              <a:spcPct val="100000"/>
            </a:lnSpc>
          </a:pPr>
          <a:r>
            <a: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экспериментально – теоретического уровня</a:t>
          </a:r>
          <a:endParaRPr lang="ru-RU" sz="2800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5A8778DA-BE58-4BE7-A9EE-077138EEEF6A}" type="parTrans" cxnId="{6FA77CE8-FC3F-4056-B12F-AF5883E2E3C8}">
      <dgm:prSet/>
      <dgm:spPr/>
      <dgm:t>
        <a:bodyPr/>
        <a:lstStyle/>
        <a:p>
          <a:endParaRPr lang="ru-RU"/>
        </a:p>
      </dgm:t>
    </dgm:pt>
    <dgm:pt modelId="{42D7B662-7106-4288-8A5F-76A0ABCCF08D}" type="sibTrans" cxnId="{6FA77CE8-FC3F-4056-B12F-AF5883E2E3C8}">
      <dgm:prSet/>
      <dgm:spPr/>
      <dgm:t>
        <a:bodyPr/>
        <a:lstStyle/>
        <a:p>
          <a:endParaRPr lang="ru-RU"/>
        </a:p>
      </dgm:t>
    </dgm:pt>
    <dgm:pt modelId="{045B5521-C3F8-43B5-A105-C79D5F8763FA}">
      <dgm:prSet phldrT="[Текст]" custT="1"/>
      <dgm:spPr/>
      <dgm:t>
        <a:bodyPr/>
        <a:lstStyle/>
        <a:p>
          <a:pPr>
            <a:lnSpc>
              <a:spcPct val="100000"/>
            </a:lnSpc>
          </a:pPr>
          <a:r>
            <a: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Методы теоретического уровня</a:t>
          </a:r>
          <a:endParaRPr lang="ru-RU" sz="2800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31502CA0-8B08-42C3-B20C-91145329CF42}" type="parTrans" cxnId="{98ADDED9-B7BC-45EF-837A-76CAA9A843D6}">
      <dgm:prSet/>
      <dgm:spPr/>
      <dgm:t>
        <a:bodyPr/>
        <a:lstStyle/>
        <a:p>
          <a:endParaRPr lang="ru-RU"/>
        </a:p>
      </dgm:t>
    </dgm:pt>
    <dgm:pt modelId="{65764F40-28C6-4357-BF75-FE88E4C38943}" type="sibTrans" cxnId="{98ADDED9-B7BC-45EF-837A-76CAA9A843D6}">
      <dgm:prSet/>
      <dgm:spPr/>
      <dgm:t>
        <a:bodyPr/>
        <a:lstStyle/>
        <a:p>
          <a:endParaRPr lang="ru-RU"/>
        </a:p>
      </dgm:t>
    </dgm:pt>
    <dgm:pt modelId="{4FBD40CF-B965-4FD9-B530-D684B73DB33A}" type="pres">
      <dgm:prSet presAssocID="{95087415-E04E-4B17-989D-C35A28439C9B}" presName="compositeShape" presStyleCnt="0">
        <dgm:presLayoutVars>
          <dgm:chMax val="7"/>
          <dgm:dir/>
          <dgm:resizeHandles val="exact"/>
        </dgm:presLayoutVars>
      </dgm:prSet>
      <dgm:spPr/>
    </dgm:pt>
    <dgm:pt modelId="{8AD74D21-620F-4FE7-8E7B-714898B558BC}" type="pres">
      <dgm:prSet presAssocID="{6EBFEDD5-1629-474B-9F2E-5179E3C0411A}" presName="circ1" presStyleLbl="vennNode1" presStyleIdx="0" presStyleCnt="3" custScaleX="154718" custScaleY="83818" custLinFactNeighborX="-966" custLinFactNeighborY="-7706"/>
      <dgm:spPr/>
      <dgm:t>
        <a:bodyPr/>
        <a:lstStyle/>
        <a:p>
          <a:endParaRPr lang="ru-RU"/>
        </a:p>
      </dgm:t>
    </dgm:pt>
    <dgm:pt modelId="{E827EABC-C139-44AB-88A9-229BB0FF56C6}" type="pres">
      <dgm:prSet presAssocID="{6EBFEDD5-1629-474B-9F2E-5179E3C0411A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B42DEC-F82F-42F3-A87A-0115D4A9AF76}" type="pres">
      <dgm:prSet presAssocID="{C735A97A-2FD9-49E7-9257-EA3C283163C6}" presName="circ2" presStyleLbl="vennNode1" presStyleIdx="1" presStyleCnt="3" custScaleX="153554" custScaleY="86091" custLinFactNeighborX="22188" custLinFactNeighborY="-12358"/>
      <dgm:spPr/>
      <dgm:t>
        <a:bodyPr/>
        <a:lstStyle/>
        <a:p>
          <a:endParaRPr lang="ru-RU"/>
        </a:p>
      </dgm:t>
    </dgm:pt>
    <dgm:pt modelId="{3A9C86BD-A474-41CD-98D0-E98269321DCA}" type="pres">
      <dgm:prSet presAssocID="{C735A97A-2FD9-49E7-9257-EA3C283163C6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4F9B96-FAA7-4C40-9FCF-303231691D05}" type="pres">
      <dgm:prSet presAssocID="{045B5521-C3F8-43B5-A105-C79D5F8763FA}" presName="circ3" presStyleLbl="vennNode1" presStyleIdx="2" presStyleCnt="3" custScaleX="155895" custScaleY="85931" custLinFactNeighborX="-22260" custLinFactNeighborY="-13017"/>
      <dgm:spPr/>
      <dgm:t>
        <a:bodyPr/>
        <a:lstStyle/>
        <a:p>
          <a:endParaRPr lang="ru-RU"/>
        </a:p>
      </dgm:t>
    </dgm:pt>
    <dgm:pt modelId="{A654ED8A-EA4A-4C40-BEF9-07027DD30B73}" type="pres">
      <dgm:prSet presAssocID="{045B5521-C3F8-43B5-A105-C79D5F8763FA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0144B89-80A4-454C-9E4E-CE95C6EC889D}" type="presOf" srcId="{045B5521-C3F8-43B5-A105-C79D5F8763FA}" destId="{A654ED8A-EA4A-4C40-BEF9-07027DD30B73}" srcOrd="1" destOrd="0" presId="urn:microsoft.com/office/officeart/2005/8/layout/venn1"/>
    <dgm:cxn modelId="{868423C8-8379-418A-A0E5-D8AA18E8D223}" type="presOf" srcId="{6EBFEDD5-1629-474B-9F2E-5179E3C0411A}" destId="{8AD74D21-620F-4FE7-8E7B-714898B558BC}" srcOrd="0" destOrd="0" presId="urn:microsoft.com/office/officeart/2005/8/layout/venn1"/>
    <dgm:cxn modelId="{6FA77CE8-FC3F-4056-B12F-AF5883E2E3C8}" srcId="{95087415-E04E-4B17-989D-C35A28439C9B}" destId="{C735A97A-2FD9-49E7-9257-EA3C283163C6}" srcOrd="1" destOrd="0" parTransId="{5A8778DA-BE58-4BE7-A9EE-077138EEEF6A}" sibTransId="{42D7B662-7106-4288-8A5F-76A0ABCCF08D}"/>
    <dgm:cxn modelId="{98ADDED9-B7BC-45EF-837A-76CAA9A843D6}" srcId="{95087415-E04E-4B17-989D-C35A28439C9B}" destId="{045B5521-C3F8-43B5-A105-C79D5F8763FA}" srcOrd="2" destOrd="0" parTransId="{31502CA0-8B08-42C3-B20C-91145329CF42}" sibTransId="{65764F40-28C6-4357-BF75-FE88E4C38943}"/>
    <dgm:cxn modelId="{DAE1149E-1FDE-4255-8A28-3B351FF8148C}" srcId="{95087415-E04E-4B17-989D-C35A28439C9B}" destId="{6EBFEDD5-1629-474B-9F2E-5179E3C0411A}" srcOrd="0" destOrd="0" parTransId="{BD905504-3080-49AB-91E5-B97A696FDC2D}" sibTransId="{92D3859F-CCE8-45ED-BFA7-30AA8AFA6DBE}"/>
    <dgm:cxn modelId="{28ED1CB6-A6EC-4D23-B31A-A1547B9D976D}" type="presOf" srcId="{6EBFEDD5-1629-474B-9F2E-5179E3C0411A}" destId="{E827EABC-C139-44AB-88A9-229BB0FF56C6}" srcOrd="1" destOrd="0" presId="urn:microsoft.com/office/officeart/2005/8/layout/venn1"/>
    <dgm:cxn modelId="{B8F8A70F-F946-4D28-A7F0-8F500A5404EA}" type="presOf" srcId="{95087415-E04E-4B17-989D-C35A28439C9B}" destId="{4FBD40CF-B965-4FD9-B530-D684B73DB33A}" srcOrd="0" destOrd="0" presId="urn:microsoft.com/office/officeart/2005/8/layout/venn1"/>
    <dgm:cxn modelId="{77E6EC75-5BA2-4136-A2CD-CFD1B3B7A9B5}" type="presOf" srcId="{C735A97A-2FD9-49E7-9257-EA3C283163C6}" destId="{DCB42DEC-F82F-42F3-A87A-0115D4A9AF76}" srcOrd="0" destOrd="0" presId="urn:microsoft.com/office/officeart/2005/8/layout/venn1"/>
    <dgm:cxn modelId="{8799701E-4E3C-400C-88C7-4C6923E1E1AE}" type="presOf" srcId="{045B5521-C3F8-43B5-A105-C79D5F8763FA}" destId="{D44F9B96-FAA7-4C40-9FCF-303231691D05}" srcOrd="0" destOrd="0" presId="urn:microsoft.com/office/officeart/2005/8/layout/venn1"/>
    <dgm:cxn modelId="{ECF51428-86BA-433F-93F1-01957FB9976A}" type="presOf" srcId="{C735A97A-2FD9-49E7-9257-EA3C283163C6}" destId="{3A9C86BD-A474-41CD-98D0-E98269321DCA}" srcOrd="1" destOrd="0" presId="urn:microsoft.com/office/officeart/2005/8/layout/venn1"/>
    <dgm:cxn modelId="{BD72ED93-7049-4891-BA04-B9CF1DD27AA8}" type="presParOf" srcId="{4FBD40CF-B965-4FD9-B530-D684B73DB33A}" destId="{8AD74D21-620F-4FE7-8E7B-714898B558BC}" srcOrd="0" destOrd="0" presId="urn:microsoft.com/office/officeart/2005/8/layout/venn1"/>
    <dgm:cxn modelId="{324B7E4B-5057-48C8-AD31-FAF8440304A3}" type="presParOf" srcId="{4FBD40CF-B965-4FD9-B530-D684B73DB33A}" destId="{E827EABC-C139-44AB-88A9-229BB0FF56C6}" srcOrd="1" destOrd="0" presId="urn:microsoft.com/office/officeart/2005/8/layout/venn1"/>
    <dgm:cxn modelId="{E0A80AA2-3504-4FC9-83A2-828FE96D4423}" type="presParOf" srcId="{4FBD40CF-B965-4FD9-B530-D684B73DB33A}" destId="{DCB42DEC-F82F-42F3-A87A-0115D4A9AF76}" srcOrd="2" destOrd="0" presId="urn:microsoft.com/office/officeart/2005/8/layout/venn1"/>
    <dgm:cxn modelId="{69AC8ED3-D2A6-4B0F-8E6A-CB93779DFA55}" type="presParOf" srcId="{4FBD40CF-B965-4FD9-B530-D684B73DB33A}" destId="{3A9C86BD-A474-41CD-98D0-E98269321DCA}" srcOrd="3" destOrd="0" presId="urn:microsoft.com/office/officeart/2005/8/layout/venn1"/>
    <dgm:cxn modelId="{DEC01535-6E47-4A94-B418-989858E7E098}" type="presParOf" srcId="{4FBD40CF-B965-4FD9-B530-D684B73DB33A}" destId="{D44F9B96-FAA7-4C40-9FCF-303231691D05}" srcOrd="4" destOrd="0" presId="urn:microsoft.com/office/officeart/2005/8/layout/venn1"/>
    <dgm:cxn modelId="{5DA81061-CE27-4330-AAF9-3F5CD3007A1A}" type="presParOf" srcId="{4FBD40CF-B965-4FD9-B530-D684B73DB33A}" destId="{A654ED8A-EA4A-4C40-BEF9-07027DD30B73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D74D21-620F-4FE7-8E7B-714898B558BC}">
      <dsp:nvSpPr>
        <dsp:cNvPr id="0" name=""/>
        <dsp:cNvSpPr/>
      </dsp:nvSpPr>
      <dsp:spPr>
        <a:xfrm>
          <a:off x="2023734" y="142786"/>
          <a:ext cx="4750819" cy="257374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Методы эмпирического уровня</a:t>
          </a:r>
          <a:endParaRPr lang="ru-RU" sz="2800" kern="1200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657177" y="593191"/>
        <a:ext cx="3483934" cy="1158183"/>
      </dsp:txXfrm>
    </dsp:sp>
    <dsp:sp modelId="{DCB42DEC-F82F-42F3-A87A-0115D4A9AF76}">
      <dsp:nvSpPr>
        <dsp:cNvPr id="0" name=""/>
        <dsp:cNvSpPr/>
      </dsp:nvSpPr>
      <dsp:spPr>
        <a:xfrm>
          <a:off x="3860566" y="1884188"/>
          <a:ext cx="4715077" cy="264353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Методы</a:t>
          </a:r>
        </a:p>
        <a:p>
          <a:pPr lvl="0" algn="ctr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экспериментально – теоретического уровня</a:t>
          </a:r>
          <a:endParaRPr lang="ru-RU" sz="2800" kern="1200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302593" y="2567101"/>
        <a:ext cx="2829046" cy="1453945"/>
      </dsp:txXfrm>
    </dsp:sp>
    <dsp:sp modelId="{D44F9B96-FAA7-4C40-9FCF-303231691D05}">
      <dsp:nvSpPr>
        <dsp:cNvPr id="0" name=""/>
        <dsp:cNvSpPr/>
      </dsp:nvSpPr>
      <dsp:spPr>
        <a:xfrm>
          <a:off x="243817" y="1866409"/>
          <a:ext cx="4786961" cy="263862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Методы теоретического уровня</a:t>
          </a:r>
          <a:endParaRPr lang="ru-RU" sz="2800" kern="1200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94589" y="2548053"/>
        <a:ext cx="2872176" cy="14512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B17687-73E5-4251-B134-5E8DC43C8EDD}" type="datetimeFigureOut">
              <a:rPr lang="ru-RU" smtClean="0"/>
              <a:pPr/>
              <a:t>24.02.2019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DC6AA2-F316-47CA-A63D-4D854ADDDD4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9735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DC6AA2-F316-47CA-A63D-4D854ADDDD4A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53462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DC6AA2-F316-47CA-A63D-4D854ADDDD4A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90396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DC6AA2-F316-47CA-A63D-4D854ADDDD4A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38305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DC6AA2-F316-47CA-A63D-4D854ADDDD4A}" type="slidenum">
              <a:rPr lang="ru-RU" smtClean="0"/>
              <a:pPr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90396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DC6AA2-F316-47CA-A63D-4D854ADDDD4A}" type="slidenum">
              <a:rPr lang="ru-RU" smtClean="0"/>
              <a:pPr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38305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DC6AA2-F316-47CA-A63D-4D854ADDDD4A}" type="slidenum">
              <a:rPr lang="ru-RU" smtClean="0"/>
              <a:pPr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90396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DC6AA2-F316-47CA-A63D-4D854ADDDD4A}" type="slidenum">
              <a:rPr lang="ru-RU" smtClean="0"/>
              <a:pPr/>
              <a:t>16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86444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DC6AA2-F316-47CA-A63D-4D854ADDDD4A}" type="slidenum">
              <a:rPr lang="ru-RU" smtClean="0"/>
              <a:pPr/>
              <a:t>19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38305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DC6AA2-F316-47CA-A63D-4D854ADDDD4A}" type="slidenum">
              <a:rPr lang="ru-RU" smtClean="0"/>
              <a:pPr/>
              <a:t>20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9039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13676-2CB1-46F9-99C4-E3011AE2D36D}" type="datetime1">
              <a:rPr lang="ru-RU" smtClean="0"/>
              <a:pPr/>
              <a:t>24.02.2019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84C8F-2489-4E34-8426-D6CAC85766F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9150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B07AE-F273-4319-B501-05B681FEFC90}" type="datetime1">
              <a:rPr lang="ru-RU" smtClean="0"/>
              <a:pPr/>
              <a:t>24.02.2019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84C8F-2489-4E34-8426-D6CAC85766F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133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4E4F8-2274-4E9A-96B4-22C4A9537401}" type="datetime1">
              <a:rPr lang="ru-RU" smtClean="0"/>
              <a:pPr/>
              <a:t>24.02.2019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84C8F-2489-4E34-8426-D6CAC85766F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6480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47AC1-C368-4D9E-86AD-D0D1485C3EA1}" type="datetime1">
              <a:rPr lang="ru-RU" smtClean="0"/>
              <a:pPr/>
              <a:t>24.02.2019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84C8F-2489-4E34-8426-D6CAC85766F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2833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9872-AFD7-434A-A0CD-768BFC941CF3}" type="datetime1">
              <a:rPr lang="ru-RU" smtClean="0"/>
              <a:pPr/>
              <a:t>24.02.2019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84C8F-2489-4E34-8426-D6CAC85766F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2959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6DEE6-FDE6-40C5-9C13-63D207BB8541}" type="datetime1">
              <a:rPr lang="ru-RU" smtClean="0"/>
              <a:pPr/>
              <a:t>24.02.2019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84C8F-2489-4E34-8426-D6CAC85766F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291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03287-135D-4847-8E35-769DF830EAF6}" type="datetime1">
              <a:rPr lang="ru-RU" smtClean="0"/>
              <a:pPr/>
              <a:t>24.02.2019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84C8F-2489-4E34-8426-D6CAC85766F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3344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5DCA8-3F7F-4BDF-AEEF-9969815769C0}" type="datetime1">
              <a:rPr lang="ru-RU" smtClean="0"/>
              <a:pPr/>
              <a:t>24.02.2019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84C8F-2489-4E34-8426-D6CAC85766F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0356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353D3-B021-4029-B783-3D1ADB4BDA17}" type="datetime1">
              <a:rPr lang="ru-RU" smtClean="0"/>
              <a:pPr/>
              <a:t>24.02.2019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84C8F-2489-4E34-8426-D6CAC85766F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0567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2868B-7433-4693-8CAE-96FF244D6734}" type="datetime1">
              <a:rPr lang="ru-RU" smtClean="0"/>
              <a:pPr/>
              <a:t>24.02.2019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84C8F-2489-4E34-8426-D6CAC85766F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9764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D6A02-E680-4DCB-8FF4-46DB0121A5B7}" type="datetime1">
              <a:rPr lang="ru-RU" smtClean="0"/>
              <a:pPr/>
              <a:t>24.02.2019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84C8F-2489-4E34-8426-D6CAC85766F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0904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4D02A1-3A2C-4F6C-9C97-040817BF748C}" type="datetime1">
              <a:rPr lang="ru-RU" smtClean="0"/>
              <a:pPr/>
              <a:t>24.02.2019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384C8F-2489-4E34-8426-D6CAC85766F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7218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image" Target="../media/image3.gif"/><Relationship Id="rId7" Type="http://schemas.openxmlformats.org/officeDocument/2006/relationships/slide" Target="slide1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5.xml"/><Relationship Id="rId11" Type="http://schemas.openxmlformats.org/officeDocument/2006/relationships/slide" Target="slide19.xml"/><Relationship Id="rId5" Type="http://schemas.openxmlformats.org/officeDocument/2006/relationships/slide" Target="slide14.xml"/><Relationship Id="rId10" Type="http://schemas.openxmlformats.org/officeDocument/2006/relationships/image" Target="../media/image14.png"/><Relationship Id="rId4" Type="http://schemas.openxmlformats.org/officeDocument/2006/relationships/slide" Target="slide13.xml"/><Relationship Id="rId9" Type="http://schemas.openxmlformats.org/officeDocument/2006/relationships/slide" Target="slide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2.xml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3.gif"/><Relationship Id="rId7" Type="http://schemas.openxmlformats.org/officeDocument/2006/relationships/slide" Target="slide2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3.xml"/><Relationship Id="rId5" Type="http://schemas.openxmlformats.org/officeDocument/2006/relationships/slide" Target="slide22.xml"/><Relationship Id="rId4" Type="http://schemas.openxmlformats.org/officeDocument/2006/relationships/slide" Target="slide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20.xml"/><Relationship Id="rId4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hyperlink" Target="http://&#1091;&#1095;&#1077;&#1073;&#1085;&#1099;&#1077;&#1087;&#1088;&#1077;&#1079;&#1077;&#1085;&#1090;&#1072;&#1094;&#1080;&#1080;.&#1088;&#1092;/" TargetMode="External"/><Relationship Id="rId7" Type="http://schemas.openxmlformats.org/officeDocument/2006/relationships/hyperlink" Target="https://www.google.ru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umer.info/bogoslov_Buks/Philos/savrush2/16.php" TargetMode="External"/><Relationship Id="rId5" Type="http://schemas.openxmlformats.org/officeDocument/2006/relationships/hyperlink" Target="http://idschool225.narod.ru/metod.htm" TargetMode="External"/><Relationship Id="rId4" Type="http://schemas.openxmlformats.org/officeDocument/2006/relationships/hyperlink" Target="http://obuchonok.ru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image" Target="../media/image3.gif"/><Relationship Id="rId7" Type="http://schemas.openxmlformats.org/officeDocument/2006/relationships/slide" Target="slide8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slide" Target="slide7.xml"/><Relationship Id="rId11" Type="http://schemas.openxmlformats.org/officeDocument/2006/relationships/slide" Target="slide11.xml"/><Relationship Id="rId5" Type="http://schemas.openxmlformats.org/officeDocument/2006/relationships/slide" Target="slide6.xml"/><Relationship Id="rId10" Type="http://schemas.openxmlformats.org/officeDocument/2006/relationships/image" Target="../media/image4.png"/><Relationship Id="rId4" Type="http://schemas.openxmlformats.org/officeDocument/2006/relationships/slide" Target="slide5.xml"/><Relationship Id="rId9" Type="http://schemas.openxmlformats.org/officeDocument/2006/relationships/slide" Target="slide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8423" y="778933"/>
            <a:ext cx="8197265" cy="1512711"/>
          </a:xfrm>
          <a:prstGeom prst="rect">
            <a:avLst/>
          </a:prstGeom>
          <a:solidFill>
            <a:schemeClr val="lt1">
              <a:alpha val="77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54756" y="967814"/>
            <a:ext cx="671450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90000"/>
              </a:lnSpc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Конкурсная работа</a:t>
            </a:r>
          </a:p>
          <a:p>
            <a:pPr>
              <a:lnSpc>
                <a:spcPct val="90000"/>
              </a:lnSpc>
            </a:pP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«Методы исследований»</a:t>
            </a:r>
          </a:p>
          <a:p>
            <a:pPr>
              <a:lnSpc>
                <a:spcPct val="90000"/>
              </a:lnSpc>
            </a:pP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4842" y="4624323"/>
            <a:ext cx="8908330" cy="1512525"/>
          </a:xfrm>
          <a:prstGeom prst="rect">
            <a:avLst/>
          </a:prstGeom>
          <a:solidFill>
            <a:schemeClr val="lt1">
              <a:alpha val="77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84842" y="4869196"/>
            <a:ext cx="8708097" cy="1255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Выполнила Языкова Анастасия, ученица 8б класса МОУ «Благоевская СОШ»</a:t>
            </a:r>
          </a:p>
          <a:p>
            <a:pPr>
              <a:lnSpc>
                <a:spcPct val="90000"/>
              </a:lnSpc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Руководитель – Георгиева Надежда Константиновна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8053330" y="6356351"/>
            <a:ext cx="462020" cy="365125"/>
          </a:xfrm>
        </p:spPr>
        <p:txBody>
          <a:bodyPr/>
          <a:lstStyle/>
          <a:p>
            <a:fld id="{4E384C8F-2489-4E34-8426-D6CAC85766FE}" type="slidenum">
              <a:rPr lang="ru-RU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pPr/>
              <a:t>1</a:t>
            </a:fld>
            <a:endParaRPr lang="ru-RU" dirty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1321" y="1921514"/>
            <a:ext cx="1924050" cy="3000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03066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8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                      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0287" y="2293257"/>
            <a:ext cx="8519884" cy="4339772"/>
          </a:xfrm>
        </p:spPr>
        <p:txBody>
          <a:bodyPr/>
          <a:lstStyle/>
          <a:p>
            <a:pPr marL="0" indent="0" algn="just">
              <a:spcBef>
                <a:spcPts val="1200"/>
              </a:spcBef>
              <a:spcAft>
                <a:spcPts val="1200"/>
              </a:spcAft>
              <a:buNone/>
            </a:pPr>
            <a:r>
              <a:rPr lang="ru-RU" b="1" dirty="0">
                <a:solidFill>
                  <a:srgbClr val="FF0000"/>
                </a:solidFill>
                <a:latin typeface="Times New Roman"/>
                <a:ea typeface="Times New Roman"/>
              </a:rPr>
              <a:t>Сравнение</a:t>
            </a:r>
            <a:r>
              <a:rPr lang="ru-RU" dirty="0">
                <a:latin typeface="Times New Roman"/>
                <a:ea typeface="Times New Roman"/>
              </a:rPr>
              <a:t> 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— познавательная операция, выявляющая сходство или различие объектов (либо ступеней развития одного и того же объекта), т. е. их тождество и различия. Оно имеет смысл только в совокупности однородных предметов, образующих класс. Сравнение предметов в классе осуществляется по признакам, существенным для данного рассмотрения. При этом предметы, сравниваемые по одному признаку, могут быть несравнимы по другому.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84C8F-2489-4E34-8426-D6CAC85766FE}" type="slidenum">
              <a:rPr lang="ru-RU" smtClean="0"/>
              <a:pPr/>
              <a:t>10</a:t>
            </a:fld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4157" y="224962"/>
            <a:ext cx="3619500" cy="1966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4086" y="224962"/>
            <a:ext cx="3559629" cy="1966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Стрелка углом 4">
            <a:hlinkClick r:id="rId5" action="ppaction://hlinksldjump"/>
          </p:cNvPr>
          <p:cNvSpPr/>
          <p:nvPr/>
        </p:nvSpPr>
        <p:spPr>
          <a:xfrm>
            <a:off x="604156" y="6196511"/>
            <a:ext cx="600529" cy="538117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5070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31355" y="275423"/>
            <a:ext cx="8681291" cy="6389782"/>
          </a:xfrm>
          <a:prstGeom prst="rect">
            <a:avLst/>
          </a:prstGeom>
          <a:solidFill>
            <a:schemeClr val="lt1">
              <a:alpha val="77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Методы экспериментально-теоретического уровня </a:t>
            </a: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это методы, помогающие не только собрать факты, но и проверить их, систематизировать, выявить неслучайные зависимости и определить причины и следствия.</a:t>
            </a:r>
            <a:endParaRPr lang="ru-RU" sz="4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8053330" y="6356351"/>
            <a:ext cx="462020" cy="365125"/>
          </a:xfrm>
        </p:spPr>
        <p:txBody>
          <a:bodyPr/>
          <a:lstStyle/>
          <a:p>
            <a:fld id="{4E384C8F-2489-4E34-8426-D6CAC85766FE}" type="slidenum">
              <a:rPr lang="ru-RU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pPr/>
              <a:t>11</a:t>
            </a:fld>
            <a:endParaRPr lang="ru-RU" dirty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4702898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1355" y="1266939"/>
            <a:ext cx="8648240" cy="5453349"/>
          </a:xfrm>
          <a:prstGeom prst="rect">
            <a:avLst/>
          </a:prstGeom>
          <a:solidFill>
            <a:schemeClr val="lt1">
              <a:alpha val="77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numCol="1" rtlCol="0" anchor="t"/>
          <a:lstStyle/>
          <a:p>
            <a:endParaRPr lang="ru-RU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Эксперимент</a:t>
            </a: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Анализ, синтез</a:t>
            </a: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Моделирование</a:t>
            </a: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7" action="ppaction://hlinksldjump"/>
              </a:rPr>
              <a:t>Исторический, логический</a:t>
            </a: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8" action="ppaction://hlinksldjump"/>
              </a:rPr>
              <a:t>Индукция, дедукция</a:t>
            </a: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9" action="ppaction://hlinksldjump"/>
              </a:rPr>
              <a:t>Гипотетический</a:t>
            </a: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231354" y="132201"/>
            <a:ext cx="8648241" cy="1112705"/>
          </a:xfrm>
          <a:prstGeom prst="rect">
            <a:avLst/>
          </a:prstGeom>
          <a:solidFill>
            <a:schemeClr val="lt1">
              <a:alpha val="77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Методы экспериментально-теоретического уровня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8053330" y="6356351"/>
            <a:ext cx="462020" cy="365125"/>
          </a:xfrm>
        </p:spPr>
        <p:txBody>
          <a:bodyPr/>
          <a:lstStyle/>
          <a:p>
            <a:fld id="{4E384C8F-2489-4E34-8426-D6CAC85766FE}" type="slidenum">
              <a:rPr lang="ru-RU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pPr/>
              <a:t>12</a:t>
            </a:fld>
            <a:endParaRPr lang="ru-RU" dirty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solidFill>
            <a:srgbClr val="CEAB82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-38088" tIns="0" rIns="0" bIns="-182505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4734" y="1730903"/>
            <a:ext cx="3508759" cy="3508759"/>
          </a:xfrm>
          <a:prstGeom prst="rect">
            <a:avLst/>
          </a:prstGeom>
        </p:spPr>
      </p:pic>
      <p:sp>
        <p:nvSpPr>
          <p:cNvPr id="10" name="Выноска с четырьмя стрелками 9">
            <a:hlinkClick r:id="rId11" action="ppaction://hlinksldjump"/>
          </p:cNvPr>
          <p:cNvSpPr/>
          <p:nvPr/>
        </p:nvSpPr>
        <p:spPr>
          <a:xfrm>
            <a:off x="581891" y="5585508"/>
            <a:ext cx="932874" cy="918657"/>
          </a:xfrm>
          <a:prstGeom prst="quad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7914501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800" decel="100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 decel="100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800" decel="100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800" decel="100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800" decel="100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                     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84C8F-2489-4E34-8426-D6CAC85766FE}" type="slidenum">
              <a:rPr lang="ru-RU" smtClean="0"/>
              <a:pPr/>
              <a:t>13</a:t>
            </a:fld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72955" y="204717"/>
            <a:ext cx="8639033" cy="6482686"/>
          </a:xfrm>
          <a:prstGeom prst="rect">
            <a:avLst/>
          </a:prstGeom>
          <a:solidFill>
            <a:schemeClr val="lt1">
              <a:alpha val="77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Эксперимент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— активное и целенаправленное вмешательство в протекание изучаемого процесса, соответствующее изменение исследуемого объекта или его воспроизведение в специально созданных и контролируемых условиях, определяемых целями эксперимента. В его ходе изучаемый объект изолируется от влияния побочных, затемняющих его сущность обстоятельств и представляется в «чистом виде».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/>
              </a:rPr>
              <a:t>   Основные </a:t>
            </a:r>
            <a:r>
              <a:rPr lang="ru-RU" dirty="0">
                <a:solidFill>
                  <a:srgbClr val="FF0000"/>
                </a:solidFill>
                <a:latin typeface="Times New Roman"/>
              </a:rPr>
              <a:t>особенности эксперимента: </a:t>
            </a:r>
            <a:endParaRPr lang="ru-RU" sz="1600" dirty="0">
              <a:latin typeface="Times New Roman"/>
              <a:ea typeface="Times New Roman"/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/>
              </a:rPr>
              <a:t>   а</a:t>
            </a:r>
            <a:r>
              <a:rPr lang="ru-RU" dirty="0">
                <a:solidFill>
                  <a:srgbClr val="002060"/>
                </a:solidFill>
                <a:latin typeface="Times New Roman"/>
              </a:rPr>
              <a:t>) более активное (чем при наблюдении) отношение к объекту    исследования, вплоть до его изменения и преобразования; </a:t>
            </a:r>
            <a:endParaRPr lang="ru-RU" sz="1600" dirty="0">
              <a:latin typeface="Times New Roman"/>
              <a:ea typeface="Times New Roman"/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/>
              </a:rPr>
              <a:t>   б</a:t>
            </a:r>
            <a:r>
              <a:rPr lang="ru-RU" dirty="0">
                <a:solidFill>
                  <a:srgbClr val="002060"/>
                </a:solidFill>
                <a:latin typeface="Times New Roman"/>
              </a:rPr>
              <a:t>) возможность контроля за поведением объекта и проверки результатов; </a:t>
            </a:r>
            <a:endParaRPr lang="ru-RU" sz="1600" dirty="0">
              <a:latin typeface="Times New Roman"/>
              <a:ea typeface="Times New Roman"/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/>
              </a:rPr>
              <a:t>   в</a:t>
            </a:r>
            <a:r>
              <a:rPr lang="ru-RU" dirty="0">
                <a:solidFill>
                  <a:srgbClr val="002060"/>
                </a:solidFill>
                <a:latin typeface="Times New Roman"/>
              </a:rPr>
              <a:t>) многократная </a:t>
            </a:r>
            <a:r>
              <a:rPr lang="ru-RU" dirty="0" err="1">
                <a:solidFill>
                  <a:srgbClr val="002060"/>
                </a:solidFill>
                <a:latin typeface="Times New Roman"/>
              </a:rPr>
              <a:t>воспроизводимость</a:t>
            </a:r>
            <a:r>
              <a:rPr lang="ru-RU" dirty="0">
                <a:solidFill>
                  <a:srgbClr val="002060"/>
                </a:solidFill>
                <a:latin typeface="Times New Roman"/>
              </a:rPr>
              <a:t> </a:t>
            </a:r>
            <a:endParaRPr lang="ru-RU" sz="1600" dirty="0">
              <a:latin typeface="Times New Roman"/>
              <a:ea typeface="Times New Roman"/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/>
              </a:rPr>
              <a:t>   изучаемого </a:t>
            </a:r>
            <a:r>
              <a:rPr lang="ru-RU" dirty="0">
                <a:solidFill>
                  <a:srgbClr val="002060"/>
                </a:solidFill>
                <a:latin typeface="Times New Roman"/>
              </a:rPr>
              <a:t>объекта по желанию </a:t>
            </a:r>
            <a:endParaRPr lang="ru-RU" sz="1600" dirty="0">
              <a:latin typeface="Times New Roman"/>
              <a:ea typeface="Times New Roman"/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/>
              </a:rPr>
              <a:t>   исследователя</a:t>
            </a:r>
            <a:r>
              <a:rPr lang="ru-RU" dirty="0">
                <a:solidFill>
                  <a:srgbClr val="002060"/>
                </a:solidFill>
                <a:latin typeface="Times New Roman"/>
              </a:rPr>
              <a:t>;</a:t>
            </a:r>
            <a:endParaRPr lang="ru-RU" sz="1600" dirty="0">
              <a:latin typeface="Times New Roman"/>
              <a:ea typeface="Times New Roman"/>
            </a:endParaRPr>
          </a:p>
          <a:p>
            <a:pPr>
              <a:buNone/>
            </a:pPr>
            <a:r>
              <a:rPr lang="ru-RU" dirty="0">
                <a:solidFill>
                  <a:srgbClr val="002060"/>
                </a:solidFill>
                <a:latin typeface="Times New Roman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/>
              </a:rPr>
              <a:t>  г</a:t>
            </a:r>
            <a:r>
              <a:rPr lang="ru-RU" dirty="0">
                <a:solidFill>
                  <a:srgbClr val="002060"/>
                </a:solidFill>
                <a:latin typeface="Times New Roman"/>
              </a:rPr>
              <a:t>) возможность обнаружения таких </a:t>
            </a:r>
            <a:endParaRPr lang="ru-RU" sz="1600" dirty="0">
              <a:latin typeface="Times New Roman"/>
              <a:ea typeface="Times New Roman"/>
            </a:endParaRPr>
          </a:p>
          <a:p>
            <a:pPr>
              <a:buNone/>
            </a:pPr>
            <a:r>
              <a:rPr lang="ru-RU" dirty="0">
                <a:solidFill>
                  <a:srgbClr val="002060"/>
                </a:solidFill>
                <a:latin typeface="Times New Roman"/>
              </a:rPr>
              <a:t>   </a:t>
            </a:r>
            <a:r>
              <a:rPr lang="ru-RU" dirty="0" smtClean="0">
                <a:solidFill>
                  <a:srgbClr val="002060"/>
                </a:solidFill>
                <a:latin typeface="Times New Roman"/>
              </a:rPr>
              <a:t>свойств </a:t>
            </a:r>
            <a:r>
              <a:rPr lang="ru-RU" dirty="0">
                <a:solidFill>
                  <a:srgbClr val="002060"/>
                </a:solidFill>
                <a:latin typeface="Times New Roman"/>
              </a:rPr>
              <a:t>явлений, которые не </a:t>
            </a:r>
            <a:endParaRPr lang="ru-RU" sz="1600" dirty="0">
              <a:latin typeface="Times New Roman"/>
              <a:ea typeface="Times New Roman"/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/>
              </a:rPr>
              <a:t>   наблюдаются  </a:t>
            </a:r>
            <a:r>
              <a:rPr lang="ru-RU" dirty="0">
                <a:solidFill>
                  <a:srgbClr val="002060"/>
                </a:solidFill>
                <a:latin typeface="Times New Roman"/>
              </a:rPr>
              <a:t>в естественных условиях.</a:t>
            </a:r>
            <a:endParaRPr lang="ru-RU" sz="1600" dirty="0">
              <a:latin typeface="Times New Roman"/>
              <a:ea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400" dirty="0">
                <a:ea typeface="Calibri"/>
                <a:cs typeface="Times New Roman"/>
              </a:rPr>
              <a:t> </a:t>
            </a:r>
          </a:p>
        </p:txBody>
      </p:sp>
      <p:sp>
        <p:nvSpPr>
          <p:cNvPr id="10" name="Стрелка углом 9">
            <a:hlinkClick r:id="rId2" action="ppaction://hlinksldjump"/>
          </p:cNvPr>
          <p:cNvSpPr/>
          <p:nvPr/>
        </p:nvSpPr>
        <p:spPr>
          <a:xfrm>
            <a:off x="348344" y="6226629"/>
            <a:ext cx="624114" cy="406399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35613" y="3648529"/>
            <a:ext cx="3384925" cy="2418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                        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84C8F-2489-4E34-8426-D6CAC85766FE}" type="slidenum">
              <a:rPr lang="ru-RU" smtClean="0"/>
              <a:pPr/>
              <a:t>14</a:t>
            </a:fld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32012" y="272955"/>
            <a:ext cx="8720919" cy="6346208"/>
          </a:xfrm>
          <a:prstGeom prst="rect">
            <a:avLst/>
          </a:prstGeom>
          <a:solidFill>
            <a:schemeClr val="lt1">
              <a:alpha val="77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>
              <a:buNone/>
            </a:pP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Анализ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разложение единой системы на составные части и изучение их по отдельности.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Синтез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объединение в единую систему всех полученных результатов проведенного анализа, позволяющее расширить знание, сконструировать нечто новое.</a:t>
            </a:r>
          </a:p>
          <a:p>
            <a:pPr>
              <a:buNone/>
            </a:pPr>
            <a:endParaRPr lang="ru-RU" dirty="0">
              <a:hlinkClick r:id="rId2" action="ppaction://hlinksldjump"/>
            </a:endParaRPr>
          </a:p>
        </p:txBody>
      </p:sp>
      <p:pic>
        <p:nvPicPr>
          <p:cNvPr id="9" name="Рисунок 8" descr="https://repetitru.files.wordpress.com/2015/07/22.jpg?w=640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5527" y="797992"/>
            <a:ext cx="2660186" cy="1617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uspeh-success.ru/wp-content/uploads/2013/05/image3.pn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7785" y="877247"/>
            <a:ext cx="2496971" cy="1552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Стрелка углом 11">
            <a:hlinkClick r:id="rId2" action="ppaction://hlinksldjump"/>
          </p:cNvPr>
          <p:cNvSpPr/>
          <p:nvPr/>
        </p:nvSpPr>
        <p:spPr>
          <a:xfrm>
            <a:off x="442469" y="5936344"/>
            <a:ext cx="660617" cy="476244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                    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84C8F-2489-4E34-8426-D6CAC85766FE}" type="slidenum">
              <a:rPr lang="ru-RU" smtClean="0"/>
              <a:pPr/>
              <a:t>15</a:t>
            </a:fld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72955" y="286604"/>
            <a:ext cx="8461612" cy="6400800"/>
          </a:xfrm>
          <a:prstGeom prst="rect">
            <a:avLst/>
          </a:prstGeom>
          <a:solidFill>
            <a:schemeClr val="lt1">
              <a:alpha val="77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  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Моделирование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— это изучение объекта посредством моделей с переносом полученных знаний на оригинал.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Предметное моделирование — создание моделей уменьшенных копий с определённым дублирующими оригинальными свойствами.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Мысленное моделирование — с использованием мысленных образов.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Математическое моделирование – замена реальной системы на абстрактную, в результате чего задача превращается в математическую, поскольку состоит из набора конкретных математических объектов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Знаковое или символическое — представляет собой использование формул, чертежей.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dirty="0" smtClean="0">
                <a:solidFill>
                  <a:srgbClr val="002060"/>
                </a:solidFill>
                <a:latin typeface="Times New Roman"/>
              </a:rPr>
              <a:t>Компьютерное </a:t>
            </a:r>
            <a:r>
              <a:rPr lang="ru-RU" dirty="0">
                <a:solidFill>
                  <a:srgbClr val="002060"/>
                </a:solidFill>
                <a:latin typeface="Times New Roman"/>
              </a:rPr>
              <a:t>моделирование — </a:t>
            </a:r>
            <a:endParaRPr lang="ru-RU" sz="1400" dirty="0">
              <a:latin typeface="Times New Roman"/>
              <a:ea typeface="Times New Roman"/>
            </a:endParaRP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Times New Roman"/>
              </a:rPr>
              <a:t>  </a:t>
            </a:r>
            <a:r>
              <a:rPr lang="ru-RU" dirty="0" smtClean="0">
                <a:solidFill>
                  <a:srgbClr val="002060"/>
                </a:solidFill>
                <a:latin typeface="Times New Roman"/>
              </a:rPr>
              <a:t> моделью </a:t>
            </a:r>
            <a:r>
              <a:rPr lang="ru-RU" dirty="0">
                <a:solidFill>
                  <a:srgbClr val="002060"/>
                </a:solidFill>
                <a:latin typeface="Times New Roman"/>
              </a:rPr>
              <a:t>является компьютерная </a:t>
            </a:r>
            <a:endParaRPr lang="ru-RU" sz="1400" dirty="0" smtClean="0">
              <a:latin typeface="Times New Roman"/>
              <a:ea typeface="Times New Roman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/>
              </a:rPr>
              <a:t>   программа.</a:t>
            </a:r>
            <a:endParaRPr lang="ru-RU" sz="1400" dirty="0" smtClean="0">
              <a:latin typeface="Times New Roman"/>
              <a:ea typeface="Times New Roman"/>
            </a:endParaRPr>
          </a:p>
          <a:p>
            <a:pPr>
              <a:buNone/>
            </a:pP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углом 7">
            <a:hlinkClick r:id="rId2" action="ppaction://hlinksldjump"/>
          </p:cNvPr>
          <p:cNvSpPr/>
          <p:nvPr/>
        </p:nvSpPr>
        <p:spPr>
          <a:xfrm>
            <a:off x="393835" y="6169811"/>
            <a:ext cx="549594" cy="43434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6057" y="4649577"/>
            <a:ext cx="3044714" cy="2054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                       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84C8F-2489-4E34-8426-D6CAC85766FE}" type="slidenum">
              <a:rPr lang="ru-RU" smtClean="0"/>
              <a:pPr/>
              <a:t>16</a:t>
            </a:fld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59657" y="245661"/>
            <a:ext cx="8820569" cy="6369816"/>
          </a:xfrm>
          <a:prstGeom prst="rect">
            <a:avLst/>
          </a:prstGeom>
          <a:solidFill>
            <a:schemeClr val="lt1">
              <a:alpha val="77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>
              <a:buNone/>
            </a:pPr>
            <a:r>
              <a:rPr lang="ru-RU" b="1" dirty="0" smtClean="0"/>
              <a:t>      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Исторический метод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способ исследования, при котором изучается появление, становление и развитие объекта. Этот метод предполагает анализ возникновения, формирования и развития объектов в хронологической последовательности, в результате чего исследователь получает дополнительные знания об изучаемом объекте (явлении) в процессе его развития.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Логический метод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способ воспроизведения развивающегося объекта в его существенных закономерностях и связях.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7" name="Рисунок 6" descr="http://planeta.moy.su/_bl/765/s53547276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645" y="5174902"/>
            <a:ext cx="1953620" cy="1440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yazyki.ru/wp-content/uploads/2015/02/millz_n1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3525" y="5183874"/>
            <a:ext cx="2134376" cy="1435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трелка углом 8">
            <a:hlinkClick r:id="rId5" action="ppaction://hlinksldjump"/>
          </p:cNvPr>
          <p:cNvSpPr/>
          <p:nvPr/>
        </p:nvSpPr>
        <p:spPr>
          <a:xfrm>
            <a:off x="277721" y="6024308"/>
            <a:ext cx="651193" cy="43434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                     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84C8F-2489-4E34-8426-D6CAC85766FE}" type="slidenum">
              <a:rPr lang="ru-RU" smtClean="0"/>
              <a:pPr/>
              <a:t>17</a:t>
            </a:fld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32229" y="191590"/>
            <a:ext cx="8731749" cy="6484981"/>
          </a:xfrm>
          <a:prstGeom prst="rect">
            <a:avLst/>
          </a:prstGeom>
          <a:solidFill>
            <a:schemeClr val="lt1">
              <a:alpha val="77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marL="82296" lvl="0" indent="0">
              <a:lnSpc>
                <a:spcPct val="100000"/>
              </a:lnSpc>
              <a:spcBef>
                <a:spcPts val="600"/>
              </a:spcBef>
              <a:buClr>
                <a:srgbClr val="3891A7"/>
              </a:buClr>
              <a:buSzPct val="80000"/>
              <a:buNone/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Индуктивный метод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рассуждение, при котором, опираясь на ряд частных результатов приходят к одному общему выводу.</a:t>
            </a:r>
          </a:p>
          <a:p>
            <a:pPr>
              <a:buNone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296" lvl="0" indent="0">
              <a:lnSpc>
                <a:spcPct val="100000"/>
              </a:lnSpc>
              <a:spcBef>
                <a:spcPts val="600"/>
              </a:spcBef>
              <a:buClr>
                <a:srgbClr val="3891A7"/>
              </a:buClr>
              <a:buSzPct val="8000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Дедуктивный метод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это рассуждение, исходным моментом  которого является общее утверждение, а заключительным – частный результат.</a:t>
            </a:r>
          </a:p>
          <a:p>
            <a:pPr>
              <a:buNone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hlinkClick r:id="rId2" action="ppaction://hlinksldjump"/>
            </a:endParaRPr>
          </a:p>
        </p:txBody>
      </p:sp>
      <p:sp>
        <p:nvSpPr>
          <p:cNvPr id="9" name="Стрелка углом 8">
            <a:hlinkClick r:id="rId2" action="ppaction://hlinksldjump"/>
          </p:cNvPr>
          <p:cNvSpPr/>
          <p:nvPr/>
        </p:nvSpPr>
        <p:spPr>
          <a:xfrm>
            <a:off x="352241" y="6226629"/>
            <a:ext cx="475073" cy="324818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3258" y="1489720"/>
            <a:ext cx="2757714" cy="1648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1772" y="4649978"/>
            <a:ext cx="2757714" cy="1739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                  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84C8F-2489-4E34-8426-D6CAC85766FE}" type="slidenum">
              <a:rPr lang="ru-RU" smtClean="0"/>
              <a:pPr/>
              <a:t>18</a:t>
            </a:fld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76640" y="191069"/>
            <a:ext cx="8567110" cy="6414448"/>
          </a:xfrm>
          <a:prstGeom prst="rect">
            <a:avLst/>
          </a:prstGeom>
          <a:solidFill>
            <a:schemeClr val="lt1">
              <a:alpha val="77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>
            <a:normAutofit/>
          </a:bodyPr>
          <a:lstStyle/>
          <a:p>
            <a:pPr algn="just">
              <a:buNone/>
            </a:pPr>
            <a:r>
              <a:rPr lang="ru-RU" b="1" dirty="0" smtClean="0"/>
              <a:t>       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Гипотетический метод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исследования предполагает разработку научной гипотезы. </a:t>
            </a:r>
          </a:p>
          <a:p>
            <a:pPr algn="just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Рабочая гипотеза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это обоснованное предположение о вероятной причине возникновения наблюдаемых фактов либо о предположительном развитии процесса или явления. Она формируется на основе изучения физической, химической или другой сущности исследуемого явления. Выдвинутая в результате исследования гипотеза в дальнейшем подвергается анализу и в случае ее подтверждения становится основой для дальнейших исследований.</a:t>
            </a:r>
          </a:p>
          <a:p>
            <a:pPr>
              <a:buNone/>
            </a:pPr>
            <a:endParaRPr lang="ru-RU" dirty="0">
              <a:hlinkClick r:id="rId2" action="ppaction://hlinksldjump"/>
            </a:endParaRPr>
          </a:p>
        </p:txBody>
      </p:sp>
      <p:pic>
        <p:nvPicPr>
          <p:cNvPr id="7" name="Рисунок 6" descr="http://www.arbconsulting.ru/netcat_files/Image/MM_shadow-people-illus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6944" y="4636655"/>
            <a:ext cx="3939241" cy="184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трелка углом 7">
            <a:hlinkClick r:id="rId2" action="ppaction://hlinksldjump"/>
          </p:cNvPr>
          <p:cNvSpPr/>
          <p:nvPr/>
        </p:nvSpPr>
        <p:spPr>
          <a:xfrm>
            <a:off x="366755" y="6044536"/>
            <a:ext cx="578622" cy="43434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31355" y="275423"/>
            <a:ext cx="8769427" cy="6389782"/>
          </a:xfrm>
          <a:prstGeom prst="rect">
            <a:avLst/>
          </a:prstGeom>
          <a:solidFill>
            <a:schemeClr val="lt1">
              <a:alpha val="77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 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Методы теоретического уровня</a:t>
            </a:r>
            <a:r>
              <a:rPr lang="ru-RU" sz="4800" dirty="0" smtClean="0">
                <a:solidFill>
                  <a:srgbClr val="002060"/>
                </a:solidFill>
              </a:rPr>
              <a:t>- </a:t>
            </a: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методы, позволяющие проводить логическое исследование собранных фактов, вырабатывать понятия и суждения, делать умозаключения и теоретические обобщения.</a:t>
            </a:r>
            <a:endParaRPr lang="ru-RU" sz="4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8053330" y="6356351"/>
            <a:ext cx="462020" cy="365125"/>
          </a:xfrm>
        </p:spPr>
        <p:txBody>
          <a:bodyPr/>
          <a:lstStyle/>
          <a:p>
            <a:fld id="{4E384C8F-2489-4E34-8426-D6CAC85766FE}" type="slidenum">
              <a:rPr lang="ru-RU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pPr/>
              <a:t>19</a:t>
            </a:fld>
            <a:endParaRPr lang="ru-RU" dirty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4702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109" y="1329179"/>
            <a:ext cx="8821671" cy="5354425"/>
          </a:xfrm>
          <a:prstGeom prst="rect">
            <a:avLst/>
          </a:prstGeom>
          <a:solidFill>
            <a:schemeClr val="lt1">
              <a:alpha val="77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75422" y="122548"/>
            <a:ext cx="8725359" cy="964839"/>
          </a:xfrm>
          <a:prstGeom prst="rect">
            <a:avLst/>
          </a:prstGeom>
          <a:solidFill>
            <a:schemeClr val="lt1">
              <a:alpha val="77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00252" y="122545"/>
            <a:ext cx="8843748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Методы исследования </a:t>
            </a: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это способы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достижения </a:t>
            </a: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цели исследовательской работы</a:t>
            </a: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</a:rPr>
              <a:t>. 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8053330" y="6356351"/>
            <a:ext cx="462020" cy="365125"/>
          </a:xfrm>
        </p:spPr>
        <p:txBody>
          <a:bodyPr/>
          <a:lstStyle/>
          <a:p>
            <a:fld id="{4E384C8F-2489-4E34-8426-D6CAC85766FE}" type="slidenum">
              <a:rPr lang="ru-RU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pPr/>
              <a:t>2</a:t>
            </a:fld>
            <a:endParaRPr lang="ru-RU" dirty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solidFill>
            <a:srgbClr val="CEAB82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-38088" tIns="0" rIns="0" bIns="-182505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0078" y="2887669"/>
            <a:ext cx="3172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50404" y="5821820"/>
            <a:ext cx="4175393" cy="646331"/>
          </a:xfrm>
          <a:prstGeom prst="rect">
            <a:avLst/>
          </a:prstGeom>
          <a:noFill/>
        </p:spPr>
        <p:txBody>
          <a:bodyPr wrap="square" rtlCol="0" anchor="b" anchorCtr="1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94872" y="2688116"/>
            <a:ext cx="3349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380968534"/>
              </p:ext>
            </p:extLst>
          </p:nvPr>
        </p:nvGraphicFramePr>
        <p:xfrm>
          <a:off x="161164" y="1397000"/>
          <a:ext cx="8821672" cy="52866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27914501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1355" y="1266939"/>
            <a:ext cx="8648240" cy="5453349"/>
          </a:xfrm>
          <a:prstGeom prst="rect">
            <a:avLst/>
          </a:prstGeom>
          <a:solidFill>
            <a:schemeClr val="lt1">
              <a:alpha val="77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numCol="1" rtlCol="0" anchor="t"/>
          <a:lstStyle/>
          <a:p>
            <a:pPr>
              <a:buBlip>
                <a:blip r:embed="rId3"/>
              </a:buBlip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Изучение и обобщение</a:t>
            </a: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Абстрагирование</a:t>
            </a: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Формализация, идеализация</a:t>
            </a: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Анализ и синтез</a:t>
            </a:r>
          </a:p>
          <a:p>
            <a:pPr>
              <a:buBlip>
                <a:blip r:embed="rId3"/>
              </a:buBlip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Индукция и дедукция</a:t>
            </a:r>
          </a:p>
          <a:p>
            <a:pPr>
              <a:buBlip>
                <a:blip r:embed="rId3"/>
              </a:buBlip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7" action="ppaction://hlinksldjump"/>
              </a:rPr>
              <a:t>Аксиоматика</a:t>
            </a: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231354" y="132201"/>
            <a:ext cx="8648241" cy="1112705"/>
          </a:xfrm>
          <a:prstGeom prst="rect">
            <a:avLst/>
          </a:prstGeom>
          <a:solidFill>
            <a:schemeClr val="lt1">
              <a:alpha val="77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Методы теоретического уровня: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8053330" y="6356351"/>
            <a:ext cx="462020" cy="365125"/>
          </a:xfrm>
        </p:spPr>
        <p:txBody>
          <a:bodyPr/>
          <a:lstStyle/>
          <a:p>
            <a:fld id="{4E384C8F-2489-4E34-8426-D6CAC85766FE}" type="slidenum">
              <a:rPr lang="ru-RU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pPr/>
              <a:t>20</a:t>
            </a:fld>
            <a:endParaRPr lang="ru-RU" dirty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solidFill>
            <a:srgbClr val="CEAB82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-38088" tIns="0" rIns="0" bIns="-182505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4143" y="4121287"/>
            <a:ext cx="2242021" cy="2242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914501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800" decel="100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 decel="100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800" decel="100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800" decel="100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800" decel="100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8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             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3829" y="217714"/>
            <a:ext cx="8534400" cy="64008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/>
                <a:ea typeface="Calibri"/>
              </a:rPr>
              <a:t>    Изучение</a:t>
            </a:r>
            <a:r>
              <a:rPr lang="ru-RU" b="1" dirty="0" smtClean="0">
                <a:solidFill>
                  <a:srgbClr val="000000"/>
                </a:solidFill>
                <a:latin typeface="Times New Roman"/>
                <a:ea typeface="Calibri"/>
              </a:rPr>
              <a:t>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Calibri"/>
              </a:rPr>
              <a:t>данных о предмете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Calibri"/>
              </a:rPr>
              <a:t>               исследования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Calibri"/>
              </a:rPr>
              <a:t>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Calibri"/>
              </a:rPr>
              <a:t> дает возможность узнать,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Calibri"/>
              </a:rPr>
              <a:t>                    какие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Calibri"/>
              </a:rPr>
              <a:t>стороны и проблемы уже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Calibri"/>
              </a:rPr>
              <a:t>                             достаточно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Calibri"/>
              </a:rPr>
              <a:t>хорошо изучены, по каким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Calibri"/>
              </a:rPr>
              <a:t>                      ведутся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Calibri"/>
              </a:rPr>
              <a:t>научные дискуссии, что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Calibri"/>
              </a:rPr>
              <a:t>                               устарело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Calibri"/>
              </a:rPr>
              <a:t>, а какие вопросы еще не решены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Calibri"/>
              </a:rPr>
              <a:t>.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    </a:t>
            </a:r>
            <a:r>
              <a:rPr lang="ru-RU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Обобщение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Calibri"/>
                <a:cs typeface="Times New Roman"/>
              </a:rPr>
              <a:t>– это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  <a:cs typeface="Times New Roman"/>
              </a:rPr>
              <a:t>метод приращения знания путем мысленного перехода от частного к общему, которому соответствует и переход на более высокую ступень абстракции. Обобщение — одно из важнейших средств научного познания, позволяющее извлекать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  <a:cs typeface="Times New Roman"/>
              </a:rPr>
              <a:t>общие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  <a:cs typeface="Times New Roman"/>
              </a:rPr>
              <a:t>принципы из хаоса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  <a:cs typeface="Times New Roman"/>
              </a:rPr>
              <a:t> затемняющих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  <a:cs typeface="Times New Roman"/>
              </a:rPr>
              <a:t>их явлений и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  <a:cs typeface="Times New Roman"/>
              </a:rPr>
              <a:t>в  рамках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  <a:cs typeface="Times New Roman"/>
              </a:rPr>
              <a:t>того или иного понятия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  <a:cs typeface="Times New Roman"/>
              </a:rPr>
              <a:t>                          отождествлять  множества  различных                            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  <a:cs typeface="Times New Roman"/>
              </a:rPr>
              <a:t>вещей и явлений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  <a:cs typeface="Times New Roman"/>
              </a:rPr>
              <a:t>. 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84C8F-2489-4E34-8426-D6CAC85766FE}" type="slidenum">
              <a:rPr lang="ru-RU" smtClean="0"/>
              <a:pPr/>
              <a:t>21</a:t>
            </a:fld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52345" y="130628"/>
            <a:ext cx="2091655" cy="197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8514" y="5268281"/>
            <a:ext cx="2525486" cy="1589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Стрелка углом 4">
            <a:hlinkClick r:id="rId5" action="ppaction://hlinksldjump"/>
          </p:cNvPr>
          <p:cNvSpPr/>
          <p:nvPr/>
        </p:nvSpPr>
        <p:spPr>
          <a:xfrm>
            <a:off x="3483428" y="6090536"/>
            <a:ext cx="566058" cy="43434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8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        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5143" y="232011"/>
            <a:ext cx="8869476" cy="6463384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Абстрагирование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- 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отвлечение в процессе исследования от некоторых свойств объекта с целью углубленного исследования одной определенной его стороны (результат абстрагирования — абстрактные понятия, такие, как цвет, кривизна, красота и т.д.)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84C8F-2489-4E34-8426-D6CAC85766FE}" type="slidenum">
              <a:rPr lang="ru-RU" smtClean="0"/>
              <a:pPr/>
              <a:t>22</a:t>
            </a:fld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08807" y="3628571"/>
            <a:ext cx="3405812" cy="3066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Стрелка углом 4">
            <a:hlinkClick r:id="rId4" action="ppaction://hlinksldjump"/>
          </p:cNvPr>
          <p:cNvSpPr/>
          <p:nvPr/>
        </p:nvSpPr>
        <p:spPr>
          <a:xfrm>
            <a:off x="464457" y="6207307"/>
            <a:ext cx="522514" cy="43434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8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           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9657" y="261257"/>
            <a:ext cx="8563429" cy="6355080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dirty="0" smtClean="0">
                <a:latin typeface="Times New Roman"/>
                <a:ea typeface="Calibri"/>
                <a:cs typeface="Times New Roman"/>
              </a:rPr>
              <a:t>  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Формализация</a:t>
            </a:r>
            <a:r>
              <a:rPr lang="ru-RU" sz="3200" dirty="0" smtClean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rgbClr val="000000"/>
                </a:solidFill>
                <a:latin typeface="Times New Roman"/>
              </a:rPr>
              <a:t>- </a:t>
            </a:r>
            <a:r>
              <a:rPr lang="ru-RU" sz="3200" dirty="0">
                <a:solidFill>
                  <a:srgbClr val="000000"/>
                </a:solidFill>
                <a:latin typeface="Times New Roman"/>
              </a:rPr>
              <a:t>метод теоретического познания, заключающийся в использовании специальной символики, позволяющей отвлечься от изучения реальных объектов, от содержания описывающих их теоретических положений и оперировать вместо этого некоторым множеством символов (знаков</a:t>
            </a:r>
            <a:r>
              <a:rPr lang="ru-RU" sz="3200" dirty="0" smtClean="0">
                <a:solidFill>
                  <a:srgbClr val="000000"/>
                </a:solidFill>
                <a:latin typeface="Times New Roman"/>
              </a:rPr>
              <a:t>). 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2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lang="ru-RU" sz="3200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Идеализация</a:t>
            </a:r>
            <a:r>
              <a:rPr lang="ru-RU" sz="32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– создание мысленных предметов и их изменений в соответствии с требуемыми целями проводимого </a:t>
            </a:r>
            <a:r>
              <a:rPr lang="ru-RU" sz="32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исследования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3200" dirty="0">
              <a:ea typeface="Calibri"/>
              <a:cs typeface="Times New Roman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84C8F-2489-4E34-8426-D6CAC85766FE}" type="slidenum">
              <a:rPr lang="ru-RU" smtClean="0"/>
              <a:pPr/>
              <a:t>23</a:t>
            </a:fld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0217" y="5155045"/>
            <a:ext cx="2608263" cy="163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Стрелка углом 4">
            <a:hlinkClick r:id="rId4" action="ppaction://hlinksldjump"/>
          </p:cNvPr>
          <p:cNvSpPr/>
          <p:nvPr/>
        </p:nvSpPr>
        <p:spPr>
          <a:xfrm>
            <a:off x="682171" y="6183086"/>
            <a:ext cx="696686" cy="433251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8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               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4171" y="145143"/>
            <a:ext cx="8737599" cy="653142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Аксиоматический </a:t>
            </a:r>
            <a:r>
              <a:rPr lang="ru-RU" sz="36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метод</a:t>
            </a:r>
            <a:r>
              <a:rPr lang="ru-RU" dirty="0">
                <a:latin typeface="Times New Roman"/>
                <a:ea typeface="Calibri"/>
                <a:cs typeface="Times New Roman"/>
              </a:rPr>
              <a:t> 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200" dirty="0" smtClean="0">
                <a:latin typeface="Times New Roman"/>
                <a:ea typeface="Calibri"/>
                <a:cs typeface="Times New Roman"/>
              </a:rPr>
              <a:t>- 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это способ построения какой-либо науки или ее раздела, когда из всех истинных утверждений избирается некоторое конечное их подмножество и кладется в основу в качестве исходных аксиом, из которых после, путем логических </a:t>
            </a:r>
            <a:r>
              <a:rPr lang="ru-RU" sz="3200" dirty="0" smtClean="0">
                <a:latin typeface="Times New Roman"/>
                <a:ea typeface="Calibri"/>
                <a:cs typeface="Times New Roman"/>
              </a:rPr>
              <a:t>умозаключений, выводятся 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все </a:t>
            </a:r>
            <a:r>
              <a:rPr lang="ru-RU" sz="3200" dirty="0" smtClean="0">
                <a:latin typeface="Times New Roman"/>
                <a:ea typeface="Calibri"/>
                <a:cs typeface="Times New Roman"/>
              </a:rPr>
              <a:t>остальные                       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истинные </a:t>
            </a:r>
            <a:r>
              <a:rPr lang="ru-RU" sz="3200" dirty="0" smtClean="0">
                <a:latin typeface="Times New Roman"/>
                <a:ea typeface="Calibri"/>
                <a:cs typeface="Times New Roman"/>
              </a:rPr>
              <a:t>утверждения                                     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взятого раздела или в целом </a:t>
            </a:r>
            <a:r>
              <a:rPr lang="ru-RU" sz="3200" dirty="0" smtClean="0">
                <a:latin typeface="Times New Roman"/>
                <a:ea typeface="Calibri"/>
                <a:cs typeface="Times New Roman"/>
              </a:rPr>
              <a:t>                     данной 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науки.</a:t>
            </a:r>
            <a:endParaRPr lang="ru-RU" sz="3200" dirty="0">
              <a:ea typeface="Calibri"/>
              <a:cs typeface="Times New Roman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84C8F-2489-4E34-8426-D6CAC85766FE}" type="slidenum">
              <a:rPr lang="ru-RU" smtClean="0"/>
              <a:pPr/>
              <a:t>24</a:t>
            </a:fld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08332" y="3639627"/>
            <a:ext cx="3193596" cy="3091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66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2206" y="0"/>
            <a:ext cx="7886700" cy="1325563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ru-RU" sz="4800" dirty="0">
                <a:solidFill>
                  <a:srgbClr val="002060"/>
                </a:solidFill>
                <a:latin typeface="Century Gothic" panose="020B0502020202020204" pitchFamily="34" charset="0"/>
                <a:ea typeface="+mn-ea"/>
                <a:cs typeface="+mn-cs"/>
              </a:rPr>
              <a:t>Список источников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0918" y="1283759"/>
            <a:ext cx="7886700" cy="4351338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hlinkClick r:id="rId3"/>
              </a:rPr>
              <a:t>http://xn--80ablbaanka7beun6ae4de9e.xn--p1ai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3"/>
              </a:rPr>
              <a:t>/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hlinkClick r:id="rId4"/>
              </a:rPr>
              <a:t>http://obuchonok.ru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4"/>
              </a:rPr>
              <a:t>/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hlinkClick r:id="rId5"/>
              </a:rPr>
              <a:t>http://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5"/>
              </a:rPr>
              <a:t>idschool225.narod.ru/metod.htm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hlinkClick r:id="rId6"/>
              </a:rPr>
              <a:t>http://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6"/>
              </a:rPr>
              <a:t>www.gumer.info/bogoslov_Buks/Philos/savrush2/16.php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hlinkClick r:id="rId7"/>
              </a:rPr>
              <a:t>https://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7"/>
              </a:rPr>
              <a:t>www.google.ru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latin typeface="Century Gothic" pitchFamily="34" charset="0"/>
              </a:rPr>
              <a:t>Спасибо за внимание!</a:t>
            </a:r>
            <a:endParaRPr lang="ru-RU" dirty="0">
              <a:solidFill>
                <a:srgbClr val="002060"/>
              </a:solidFill>
              <a:latin typeface="Century Gothic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84C8F-2489-4E34-8426-D6CAC85766FE}" type="slidenum">
              <a:rPr lang="ru-RU" smtClean="0"/>
              <a:pPr/>
              <a:t>25</a:t>
            </a:fld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855" y="4510663"/>
            <a:ext cx="4571145" cy="2556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5293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31355" y="275423"/>
            <a:ext cx="8659257" cy="6389782"/>
          </a:xfrm>
          <a:prstGeom prst="rect">
            <a:avLst/>
          </a:prstGeom>
          <a:solidFill>
            <a:schemeClr val="lt1">
              <a:alpha val="77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Методы эмпирического уровня </a:t>
            </a:r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это методы с помощью которых изучаются конкретные явления, на основе которых формируются гипотезы</a:t>
            </a:r>
            <a:r>
              <a:rPr lang="ru-RU" sz="4800" dirty="0" smtClean="0">
                <a:solidFill>
                  <a:srgbClr val="002060"/>
                </a:solidFill>
              </a:rPr>
              <a:t>.</a:t>
            </a:r>
            <a:endParaRPr lang="ru-RU" sz="4800" dirty="0">
              <a:solidFill>
                <a:srgbClr val="002060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8053330" y="6356351"/>
            <a:ext cx="462020" cy="365125"/>
          </a:xfrm>
        </p:spPr>
        <p:txBody>
          <a:bodyPr/>
          <a:lstStyle/>
          <a:p>
            <a:fld id="{4E384C8F-2489-4E34-8426-D6CAC85766FE}" type="slidenum">
              <a:rPr lang="ru-RU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pPr/>
              <a:t>3</a:t>
            </a:fld>
            <a:endParaRPr lang="ru-RU" dirty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4702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1355" y="1134738"/>
            <a:ext cx="8659258" cy="5517224"/>
          </a:xfrm>
          <a:prstGeom prst="rect">
            <a:avLst/>
          </a:prstGeom>
          <a:solidFill>
            <a:schemeClr val="lt1">
              <a:alpha val="77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numCol="1" rtlCol="0" anchor="t"/>
          <a:lstStyle/>
          <a:p>
            <a:pPr>
              <a:buBlip>
                <a:blip r:embed="rId3"/>
              </a:buBlip>
            </a:pPr>
            <a:r>
              <a:rPr lang="ru-RU" sz="3200" dirty="0"/>
              <a:t>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Наблюдение</a:t>
            </a: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Интервью, беседа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Blip>
                <a:blip r:embed="rId3"/>
              </a:buBlip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Анкетирование</a:t>
            </a: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7" action="ppaction://hlinksldjump"/>
              </a:rPr>
              <a:t>Тестирование</a:t>
            </a: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8" action="ppaction://hlinksldjump"/>
              </a:rPr>
              <a:t>Счёт, измерение </a:t>
            </a: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9" action="ppaction://hlinksldjump"/>
              </a:rPr>
              <a:t>Сравнение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endParaRPr lang="ru-RU" sz="4000" dirty="0" smtClean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3389" y="250106"/>
            <a:ext cx="8637224" cy="884632"/>
          </a:xfrm>
          <a:prstGeom prst="rect">
            <a:avLst/>
          </a:prstGeom>
          <a:solidFill>
            <a:schemeClr val="lt1">
              <a:alpha val="77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Методы эмпирического уровня: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8053330" y="6356351"/>
            <a:ext cx="462020" cy="365125"/>
          </a:xfrm>
        </p:spPr>
        <p:txBody>
          <a:bodyPr/>
          <a:lstStyle/>
          <a:p>
            <a:fld id="{4E384C8F-2489-4E34-8426-D6CAC85766FE}" type="slidenum">
              <a:rPr lang="ru-RU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pPr/>
              <a:t>4</a:t>
            </a:fld>
            <a:endParaRPr lang="ru-RU" dirty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solidFill>
            <a:srgbClr val="CEAB82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-38088" tIns="0" rIns="0" bIns="-182505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6692" y="2905890"/>
            <a:ext cx="3445273" cy="3464308"/>
          </a:xfrm>
          <a:prstGeom prst="rect">
            <a:avLst/>
          </a:prstGeom>
        </p:spPr>
      </p:pic>
      <p:sp>
        <p:nvSpPr>
          <p:cNvPr id="10" name="Выноска с четырьмя стрелками 9">
            <a:hlinkClick r:id="rId11" action="ppaction://hlinksldjump"/>
          </p:cNvPr>
          <p:cNvSpPr/>
          <p:nvPr/>
        </p:nvSpPr>
        <p:spPr>
          <a:xfrm>
            <a:off x="586854" y="5732060"/>
            <a:ext cx="706237" cy="709683"/>
          </a:xfrm>
          <a:prstGeom prst="quad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7914501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79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4277179" cy="17190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                     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0914" y="348343"/>
            <a:ext cx="8094436" cy="5828620"/>
          </a:xfrm>
        </p:spPr>
        <p:txBody>
          <a:bodyPr/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    </a:t>
            </a:r>
            <a:r>
              <a:rPr lang="ru-RU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Наблюдение</a:t>
            </a:r>
            <a:r>
              <a:rPr lang="ru-RU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  <a:cs typeface="Times New Roman"/>
              </a:rPr>
              <a:t>—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  <a:cs typeface="Times New Roman"/>
              </a:rPr>
              <a:t>целенаправленное восприятие какого-либо явления, в процессе которого исследователь получает конкретный фактический материал. При этом ведутся записи (протоколы) наблюдений. Наблюдение проводится обычно по заранее намеченному плану с выделением конкретных объектов наблюдения. 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84C8F-2489-4E34-8426-D6CAC85766FE}" type="slidenum">
              <a:rPr lang="ru-RU" smtClean="0"/>
              <a:pPr/>
              <a:t>5</a:t>
            </a:fld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1772" y="3896631"/>
            <a:ext cx="3810000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Стрелка углом 6">
            <a:hlinkClick r:id="rId4" action="ppaction://hlinksldjump"/>
          </p:cNvPr>
          <p:cNvSpPr/>
          <p:nvPr/>
        </p:nvSpPr>
        <p:spPr>
          <a:xfrm>
            <a:off x="736980" y="5636525"/>
            <a:ext cx="559558" cy="641445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4659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8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                      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5429" y="377371"/>
            <a:ext cx="8079921" cy="4934858"/>
          </a:xfrm>
        </p:spPr>
        <p:txBody>
          <a:bodyPr>
            <a:normAutofit/>
          </a:bodyPr>
          <a:lstStyle/>
          <a:p>
            <a:pPr marL="0" lvl="0" indent="0" algn="just">
              <a:lnSpc>
                <a:spcPct val="100000"/>
              </a:lnSpc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Важным методом сбора информации является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интервью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Интервью  в научных исследованиях -  разновидность беседы с целью сбора материала для изучения и обобщения. В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беседе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идет разговор, то есть взаимообмен информацией, каждый из участников может задать или ответить на вопрос. В интервью один спрашивает другого, сам свое мнение не высказывает. Интервью бывает индивидуальным и групповым.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84C8F-2489-4E34-8426-D6CAC85766FE}" type="slidenum">
              <a:rPr lang="ru-RU" smtClean="0"/>
              <a:pPr/>
              <a:t>6</a:t>
            </a:fld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24500" y="4448174"/>
            <a:ext cx="3619500" cy="240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Стрелка углом 6">
            <a:hlinkClick r:id="rId4" action="ppaction://hlinksldjump"/>
          </p:cNvPr>
          <p:cNvSpPr/>
          <p:nvPr/>
        </p:nvSpPr>
        <p:spPr>
          <a:xfrm>
            <a:off x="272956" y="6005015"/>
            <a:ext cx="559558" cy="641445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1971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8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                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1886" y="290286"/>
            <a:ext cx="8123464" cy="5886677"/>
          </a:xfrm>
        </p:spPr>
        <p:txBody>
          <a:bodyPr/>
          <a:lstStyle/>
          <a:p>
            <a:pPr marL="0" lvl="0" indent="0">
              <a:lnSpc>
                <a:spcPct val="100000"/>
              </a:lnSpc>
              <a:buNone/>
            </a:pPr>
            <a:r>
              <a:rPr lang="ru-RU" sz="3200" b="1" dirty="0">
                <a:solidFill>
                  <a:srgbClr val="FF0000"/>
                </a:solidFill>
                <a:latin typeface="Times New Roman"/>
                <a:ea typeface="Times New Roman"/>
              </a:rPr>
              <a:t>Анкетирование</a:t>
            </a:r>
            <a:r>
              <a:rPr lang="ru-RU" sz="3200" dirty="0">
                <a:solidFill>
                  <a:prstClr val="black"/>
                </a:solidFill>
                <a:latin typeface="Times New Roman"/>
                <a:ea typeface="Times New Roman"/>
              </a:rPr>
              <a:t> 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— метод массового сбора материала с помощью анкеты. Те, кому адресованы анкеты, дают письменные ответы на вопросы. 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ru-RU" dirty="0" smtClean="0"/>
              <a:t>                      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84C8F-2489-4E34-8426-D6CAC85766FE}" type="slidenum">
              <a:rPr lang="ru-RU" smtClean="0"/>
              <a:pPr/>
              <a:t>7</a:t>
            </a:fld>
            <a:endParaRPr lang="ru-RU" dirty="0"/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4942" y="3760109"/>
            <a:ext cx="38100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26742" y="2369458"/>
            <a:ext cx="3628571" cy="3083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Стрелка углом 6">
            <a:hlinkClick r:id="rId5" action="ppaction://hlinksldjump"/>
          </p:cNvPr>
          <p:cNvSpPr/>
          <p:nvPr/>
        </p:nvSpPr>
        <p:spPr>
          <a:xfrm>
            <a:off x="272956" y="6005015"/>
            <a:ext cx="559558" cy="641445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9549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8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                        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1258" y="159657"/>
            <a:ext cx="8766628" cy="6589486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dirty="0">
                <a:solidFill>
                  <a:srgbClr val="FF0000"/>
                </a:solidFill>
                <a:latin typeface="Times New Roman"/>
                <a:ea typeface="Calibri"/>
              </a:rPr>
              <a:t>Тестирование</a:t>
            </a: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Calibri"/>
              </a:rPr>
              <a:t>— это метод исследования, который позволяет выявить уровень знаний, умений и навыков, способностей и других качеств личности, а также их соответствие определенным нормам путем анализа способов выполнения испытуемым ряда специальных заданий.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Calibri"/>
              </a:rPr>
              <a:t>С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Calibri"/>
                <a:cs typeface="Times New Roman"/>
              </a:rPr>
              <a:t>помощью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Calibri"/>
                <a:cs typeface="Times New Roman"/>
              </a:rPr>
              <a:t>тестирования можно определить имеющийся уровень развития некоторого свойства в объекте исследования и сравнить его с эталоном или с развитием этого качества у испытуемого в более ранний период.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 smtClean="0">
              <a:latin typeface="Times New Roman"/>
              <a:ea typeface="Calibri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84C8F-2489-4E34-8426-D6CAC85766FE}" type="slidenum">
              <a:rPr lang="ru-RU" smtClean="0"/>
              <a:pPr/>
              <a:t>8</a:t>
            </a:fld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12229" y="4688114"/>
            <a:ext cx="3659188" cy="2169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Стрелка углом 5">
            <a:hlinkClick r:id="rId4" action="ppaction://hlinksldjump"/>
          </p:cNvPr>
          <p:cNvSpPr/>
          <p:nvPr/>
        </p:nvSpPr>
        <p:spPr>
          <a:xfrm>
            <a:off x="272956" y="6005015"/>
            <a:ext cx="559558" cy="641445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15798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8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               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0286" y="258082"/>
            <a:ext cx="8636001" cy="4351338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   </a:t>
            </a:r>
            <a:r>
              <a:rPr lang="ru-RU" sz="32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Счет</a:t>
            </a:r>
            <a:r>
              <a:rPr lang="ru-RU" sz="3200" dirty="0">
                <a:latin typeface="Times New Roman"/>
                <a:ea typeface="Times New Roman"/>
              </a:rPr>
              <a:t> 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– это нахождение числа, определяющего количественное соотношение однотипных объектов или их параметров, характеризующих те или иные свойства;</a:t>
            </a:r>
          </a:p>
          <a:p>
            <a:pPr marL="0" indent="0">
              <a:buNone/>
            </a:pPr>
            <a:r>
              <a:rPr lang="ru-RU" sz="3200" b="1" dirty="0" smtClean="0">
                <a:latin typeface="Times New Roman"/>
                <a:ea typeface="Times New Roman"/>
              </a:rPr>
              <a:t>   </a:t>
            </a:r>
            <a:r>
              <a:rPr lang="ru-RU" sz="32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Измерение</a:t>
            </a:r>
            <a:r>
              <a:rPr lang="ru-RU" sz="3200" dirty="0">
                <a:latin typeface="Times New Roman"/>
                <a:ea typeface="Times New Roman"/>
              </a:rPr>
              <a:t> 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– это физический процесс определения численного значения некоторой величины путем сравнения ее с эталоном.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84C8F-2489-4E34-8426-D6CAC85766FE}" type="slidenum">
              <a:rPr lang="ru-RU" smtClean="0"/>
              <a:pPr/>
              <a:t>9</a:t>
            </a:fld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6964" y="3730783"/>
            <a:ext cx="3551958" cy="2548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418" y="3730783"/>
            <a:ext cx="3841428" cy="2548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Стрелка углом 7">
            <a:hlinkClick r:id="rId5" action="ppaction://hlinksldjump"/>
          </p:cNvPr>
          <p:cNvSpPr/>
          <p:nvPr/>
        </p:nvSpPr>
        <p:spPr>
          <a:xfrm>
            <a:off x="425356" y="6157415"/>
            <a:ext cx="559558" cy="641445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4579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1369</TotalTime>
  <Words>569</Words>
  <Application>Microsoft Office PowerPoint</Application>
  <PresentationFormat>Экран (4:3)</PresentationFormat>
  <Paragraphs>148</Paragraphs>
  <Slides>25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                          </vt:lpstr>
      <vt:lpstr>                                                                     </vt:lpstr>
      <vt:lpstr>                                                               </vt:lpstr>
      <vt:lpstr>                                                                       </vt:lpstr>
      <vt:lpstr>                                                              </vt:lpstr>
      <vt:lpstr>                                                                     </vt:lpstr>
      <vt:lpstr>Презентация PowerPoint</vt:lpstr>
      <vt:lpstr>Презентация PowerPoint</vt:lpstr>
      <vt:lpstr>                                                                   </vt:lpstr>
      <vt:lpstr>                                                                      </vt:lpstr>
      <vt:lpstr>                                                                  </vt:lpstr>
      <vt:lpstr>                                                                     </vt:lpstr>
      <vt:lpstr>                                                                   </vt:lpstr>
      <vt:lpstr>                                                                </vt:lpstr>
      <vt:lpstr>Презентация PowerPoint</vt:lpstr>
      <vt:lpstr>Презентация PowerPoint</vt:lpstr>
      <vt:lpstr>                                                                </vt:lpstr>
      <vt:lpstr>                                                           </vt:lpstr>
      <vt:lpstr>                                                              </vt:lpstr>
      <vt:lpstr>                                                                  </vt:lpstr>
      <vt:lpstr>Список источников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База Шарташская</dc:creator>
  <cp:lastModifiedBy>Надежда</cp:lastModifiedBy>
  <cp:revision>114</cp:revision>
  <dcterms:created xsi:type="dcterms:W3CDTF">2014-09-10T04:53:24Z</dcterms:created>
  <dcterms:modified xsi:type="dcterms:W3CDTF">2019-02-24T20:02:36Z</dcterms:modified>
</cp:coreProperties>
</file>