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6" r:id="rId5"/>
    <p:sldId id="271" r:id="rId6"/>
    <p:sldId id="277" r:id="rId7"/>
    <p:sldId id="263" r:id="rId8"/>
    <p:sldId id="264" r:id="rId9"/>
    <p:sldId id="265" r:id="rId10"/>
    <p:sldId id="266" r:id="rId11"/>
    <p:sldId id="297" r:id="rId12"/>
    <p:sldId id="267" r:id="rId13"/>
    <p:sldId id="298" r:id="rId14"/>
    <p:sldId id="272" r:id="rId15"/>
    <p:sldId id="275" r:id="rId16"/>
    <p:sldId id="295" r:id="rId17"/>
    <p:sldId id="269" r:id="rId18"/>
    <p:sldId id="268" r:id="rId19"/>
    <p:sldId id="274" r:id="rId20"/>
    <p:sldId id="273" r:id="rId21"/>
    <p:sldId id="296" r:id="rId22"/>
    <p:sldId id="286" r:id="rId23"/>
    <p:sldId id="299" r:id="rId24"/>
    <p:sldId id="287" r:id="rId25"/>
    <p:sldId id="288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295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630" autoAdjust="0"/>
  </p:normalViewPr>
  <p:slideViewPr>
    <p:cSldViewPr>
      <p:cViewPr varScale="1">
        <p:scale>
          <a:sx n="56" d="100"/>
          <a:sy n="56" d="100"/>
        </p:scale>
        <p:origin x="18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5-4209-A24C-E93AC345BF1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B5-4209-A24C-E93AC345BF1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11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B5-4209-A24C-E93AC345BF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8283240"/>
        <c:axId val="398289512"/>
      </c:barChart>
      <c:catAx>
        <c:axId val="398283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98289512"/>
        <c:crosses val="autoZero"/>
        <c:auto val="1"/>
        <c:lblAlgn val="ctr"/>
        <c:lblOffset val="100"/>
        <c:noMultiLvlLbl val="0"/>
      </c:catAx>
      <c:valAx>
        <c:axId val="398289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82832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  <a:lum bright="-8000" contrast="2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848F8-0A33-468B-8FB9-2A9D6437016F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920880" cy="331236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Опыт работы по теме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: 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Развитие мелкой моторики  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у старших дошкольников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посредством оригами»  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229200"/>
            <a:ext cx="6400800" cy="1238284"/>
          </a:xfrm>
        </p:spPr>
        <p:txBody>
          <a:bodyPr>
            <a:normAutofit fontScale="85000" lnSpcReduction="2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Воспитателя МБДОУ «Детский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сад»Сеспель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  <a:p>
            <a:endParaRPr lang="ru-RU" sz="1800" b="1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с.Красноармейское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 Чувашской Республики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</a:p>
          <a:p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Вашуркиной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 Ольги Самуиловны</a:t>
            </a:r>
            <a:endParaRPr lang="ru-RU" sz="1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236332"/>
            <a:ext cx="3168352" cy="1434725"/>
          </a:xfrm>
          <a:prstGeom prst="round2DiagRect">
            <a:avLst>
              <a:gd name="adj1" fmla="val 22660"/>
              <a:gd name="adj2" fmla="val 0"/>
            </a:avLst>
          </a:prstGeom>
          <a:noFill/>
          <a:ln w="63500" cap="sq" cmpd="sng">
            <a:solidFill>
              <a:srgbClr val="002060"/>
            </a:solidFill>
            <a:prstDash val="solid"/>
            <a:beve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620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Предварительная работа.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1119227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" y="1113329"/>
            <a:ext cx="7859216" cy="5479957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2" descr="KOzBt7-muR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5900" y="1676400"/>
            <a:ext cx="3276600" cy="1844675"/>
          </a:xfrm>
          <a:prstGeom prst="rect">
            <a:avLst/>
          </a:prstGeom>
          <a:noFill/>
          <a:ln w="76200" cmpd="tri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13" descr="b11AqJF63k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4495800"/>
            <a:ext cx="3581400" cy="1925638"/>
          </a:xfrm>
          <a:prstGeom prst="rect">
            <a:avLst/>
          </a:prstGeom>
          <a:noFill/>
          <a:ln w="76200" cmpd="tri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152400"/>
            <a:ext cx="8229600" cy="6397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3200" b="1" u="sng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altLang="ru-RU" sz="3200" b="1" u="sng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u="sng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с базовыми формами</a:t>
            </a:r>
          </a:p>
        </p:txBody>
      </p:sp>
      <p:sp>
        <p:nvSpPr>
          <p:cNvPr id="12294" name="Прямоугольник 10"/>
          <p:cNvSpPr>
            <a:spLocks noChangeArrowheads="1"/>
          </p:cNvSpPr>
          <p:nvPr/>
        </p:nvSpPr>
        <p:spPr bwMode="auto">
          <a:xfrm>
            <a:off x="457200" y="1066800"/>
            <a:ext cx="3124200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Образец базовой формы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334000" y="1066800"/>
            <a:ext cx="32004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Дидактическая игра «Подбери схему к базовой форме»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67000" y="3657600"/>
            <a:ext cx="3505200" cy="685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Выполнение поделки на основе базовой формы «Летучий змей»</a:t>
            </a:r>
          </a:p>
        </p:txBody>
      </p:sp>
      <p:pic>
        <p:nvPicPr>
          <p:cNvPr id="10255" name="Picture 15" descr="E:\фото для аттест\DSC_07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3352800" cy="1828800"/>
          </a:xfrm>
          <a:prstGeom prst="rect">
            <a:avLst/>
          </a:prstGeom>
          <a:noFill/>
          <a:ln w="76200" cmpd="tri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759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800" b="1" u="sng" smtClean="0">
                <a:solidFill>
                  <a:srgbClr val="003300"/>
                </a:solidFill>
              </a:rPr>
              <a:t/>
            </a:r>
            <a:br>
              <a:rPr lang="ru-RU" altLang="ru-RU" sz="2800" b="1" u="sng" smtClean="0">
                <a:solidFill>
                  <a:srgbClr val="003300"/>
                </a:solidFill>
              </a:rPr>
            </a:br>
            <a:endParaRPr lang="ru-RU" altLang="ru-RU" sz="2800" b="1" u="sng" smtClean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05400" y="76200"/>
            <a:ext cx="3200400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Дидактическая игра «Покажи правильно»</a:t>
            </a:r>
          </a:p>
        </p:txBody>
      </p:sp>
      <p:sp>
        <p:nvSpPr>
          <p:cNvPr id="2" name="Прямоугольник 11"/>
          <p:cNvSpPr/>
          <p:nvPr/>
        </p:nvSpPr>
        <p:spPr>
          <a:xfrm>
            <a:off x="762000" y="3276600"/>
            <a:ext cx="3200400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Схемы с условными обозначениями</a:t>
            </a:r>
          </a:p>
        </p:txBody>
      </p:sp>
      <p:sp>
        <p:nvSpPr>
          <p:cNvPr id="3" name="Прямоугольник 11"/>
          <p:cNvSpPr/>
          <p:nvPr/>
        </p:nvSpPr>
        <p:spPr>
          <a:xfrm>
            <a:off x="5029200" y="3276600"/>
            <a:ext cx="3657600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Изготовление модели по схеме с условными обозначениями</a:t>
            </a:r>
          </a:p>
        </p:txBody>
      </p:sp>
      <p:pic>
        <p:nvPicPr>
          <p:cNvPr id="11278" name="Picture 15" descr="E:\фото для аттест\DSC_07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9571" y="934182"/>
            <a:ext cx="3832225" cy="1897673"/>
          </a:xfrm>
          <a:prstGeom prst="rect">
            <a:avLst/>
          </a:prstGeom>
          <a:noFill/>
          <a:ln w="76200" cmpd="tri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9" name="Picture 16" descr="E:\фото для аттест\DSC_07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37" y="4152900"/>
            <a:ext cx="4022725" cy="2514600"/>
          </a:xfrm>
          <a:prstGeom prst="rect">
            <a:avLst/>
          </a:prstGeom>
          <a:noFill/>
          <a:ln w="76200" cmpd="tri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80" name="Прямоугольник 15"/>
          <p:cNvSpPr>
            <a:spLocks noChangeArrowheads="1"/>
          </p:cNvSpPr>
          <p:nvPr/>
        </p:nvSpPr>
        <p:spPr bwMode="auto">
          <a:xfrm>
            <a:off x="380999" y="221273"/>
            <a:ext cx="3182889" cy="2514600"/>
          </a:xfrm>
          <a:prstGeom prst="rect">
            <a:avLst/>
          </a:prstGeom>
          <a:gradFill rotWithShape="1">
            <a:gsLst>
              <a:gs pos="0">
                <a:srgbClr val="FFF990"/>
              </a:gs>
              <a:gs pos="50000">
                <a:srgbClr val="FFFABB"/>
              </a:gs>
              <a:gs pos="100000">
                <a:srgbClr val="FFFCDE"/>
              </a:gs>
            </a:gsLst>
            <a:lin ang="10800000" scaled="1"/>
          </a:gradFill>
          <a:ln w="76200" cmpd="tri" algn="ctr">
            <a:solidFill>
              <a:srgbClr val="0033CC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 ну – ка, собери»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правильно»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«Сделай так же»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«Исправь ошибку»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к  схеме»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121027"/>
            <a:ext cx="2286000" cy="257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837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Изготовление поделок в технике оригами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2850" y="1032411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Изготовление поделок по показу воспитателя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2005717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Самостоятельное изготовление поделки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760134" y="3248980"/>
            <a:ext cx="2880319" cy="3528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16832"/>
            <a:ext cx="4824536" cy="3555269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47667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          Театральная деятельность сказка «Рукавичка»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80728"/>
            <a:ext cx="7956376" cy="5544616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           Коллективная работа «Цветочный мир»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10" y="908720"/>
            <a:ext cx="4032448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908720"/>
            <a:ext cx="3744416" cy="3697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10" y="3933056"/>
            <a:ext cx="4027986" cy="26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4045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34" y="793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Была оформлена выставка детских работ: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3565630" cy="347133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44008" y="156643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             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545" y="5127653"/>
            <a:ext cx="3822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             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280" y="1238249"/>
            <a:ext cx="4301728" cy="25084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108" y="1238249"/>
            <a:ext cx="3578919" cy="25084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109" y="3933056"/>
            <a:ext cx="3583230" cy="28083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27" y="3933055"/>
            <a:ext cx="4258682" cy="2808313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Изготовление подарков.</a:t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24328" y="5589240"/>
            <a:ext cx="1162472" cy="84015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663300"/>
                </a:solidFill>
              </a:rPr>
              <a:t> </a:t>
            </a:r>
            <a:endParaRPr lang="ru-RU" altLang="ja-JP" sz="1600" b="1" dirty="0" smtClean="0">
              <a:solidFill>
                <a:srgbClr val="663300"/>
              </a:solidFill>
            </a:endParaRPr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56692"/>
            <a:ext cx="2880320" cy="43534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909810"/>
            <a:ext cx="6120680" cy="453650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Самостоятельная деятельность детей.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996952"/>
            <a:ext cx="4464495" cy="36300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643607"/>
            <a:ext cx="3900265" cy="3168352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4644" y="29482"/>
            <a:ext cx="82461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Мое педагогическое кредо: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«Настоящий </a:t>
            </a: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воспитатель тот, кто способен спуститься с высоты своих знаний до незнания воспитанников и вместе с ними совершить восхождение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!»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447254"/>
            <a:ext cx="5184575" cy="329411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9808" y="404664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          </a:t>
            </a: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Работа с родителями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052736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Консультация для родителей. Тема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« Развитие мелкой моторики рук по средствам оригами.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Мастер – класс для родителей « Белый лебедь».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Comic Sans MS" pitchFamily="66" charset="0"/>
              </a:rPr>
              <a:t>Организация выставки поделок в технике оригами «В мире цветов».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476672"/>
            <a:ext cx="85324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             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Мастер - класс для родителей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    Тема :» Белая лебедь»</a:t>
            </a:r>
          </a:p>
          <a:p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Цель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: </a:t>
            </a:r>
            <a:r>
              <a:rPr lang="ru-RU" sz="2400" dirty="0">
                <a:latin typeface="Comic Sans MS" pitchFamily="66" charset="0"/>
              </a:rPr>
              <a:t>Привлечение родителей к помощи изготовления поделок с детьми </a:t>
            </a:r>
            <a:r>
              <a:rPr lang="ru-RU" sz="2400" dirty="0" smtClean="0">
                <a:latin typeface="Comic Sans MS" pitchFamily="66" charset="0"/>
              </a:rPr>
              <a:t>дома.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Задачи: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mic Sans MS" pitchFamily="66" charset="0"/>
              </a:rPr>
              <a:t> развитие творческих </a:t>
            </a:r>
            <a:r>
              <a:rPr lang="ru-RU" sz="2400" dirty="0">
                <a:latin typeface="Comic Sans MS" pitchFamily="66" charset="0"/>
              </a:rPr>
              <a:t>способностей у детей дошкольного возраста;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Формирование у родителей знаний о значение оригами для развития ребенка;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Знакомство с техникой складывания бумаги по типу оригами;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mic Sans MS" pitchFamily="66" charset="0"/>
              </a:rPr>
              <a:t>Способствовать </a:t>
            </a:r>
            <a:r>
              <a:rPr lang="ru-RU" sz="2400" dirty="0">
                <a:latin typeface="Comic Sans MS" pitchFamily="66" charset="0"/>
              </a:rPr>
              <a:t>активному включению родителей в совместную конструктивно-творческую деятельность</a:t>
            </a:r>
            <a:r>
              <a:rPr lang="ru-RU" sz="2400" dirty="0" smtClean="0">
                <a:latin typeface="Comic Sans MS" pitchFamily="66" charset="0"/>
              </a:rPr>
              <a:t>;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536761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Выставка </a:t>
            </a:r>
            <a:b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  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52400"/>
            <a:ext cx="7467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u="sng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деятельности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 rot="5400000">
            <a:off x="190500" y="1371600"/>
            <a:ext cx="914400" cy="685800"/>
          </a:xfrm>
          <a:prstGeom prst="chevron">
            <a:avLst>
              <a:gd name="adj" fmla="val 33333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003366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1</a:t>
            </a: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1238250" y="3267075"/>
            <a:ext cx="7543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9966"/>
              </a:gs>
            </a:gsLst>
            <a:lin ang="5400000" scaled="1"/>
          </a:gradFill>
          <a:ln w="19050">
            <a:solidFill>
              <a:schemeClr val="folHlink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10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10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пользоваться пооперационной картой  и применять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знания в самостоятельной деятельности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2"/>
              </a:solidFill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4456113" y="32766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43" name="AutoShape 8"/>
          <p:cNvSpPr>
            <a:spLocks noChangeArrowheads="1"/>
          </p:cNvSpPr>
          <p:nvPr/>
        </p:nvSpPr>
        <p:spPr bwMode="auto">
          <a:xfrm rot="5400000">
            <a:off x="247650" y="2362200"/>
            <a:ext cx="838200" cy="685800"/>
          </a:xfrm>
          <a:prstGeom prst="chevron">
            <a:avLst>
              <a:gd name="adj" fmla="val 30556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003366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2</a:t>
            </a:r>
          </a:p>
        </p:txBody>
      </p:sp>
      <p:sp>
        <p:nvSpPr>
          <p:cNvPr id="14344" name="AutoShape 9"/>
          <p:cNvSpPr>
            <a:spLocks noChangeArrowheads="1"/>
          </p:cNvSpPr>
          <p:nvPr/>
        </p:nvSpPr>
        <p:spPr bwMode="auto">
          <a:xfrm>
            <a:off x="1238250" y="2171700"/>
            <a:ext cx="7543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99CC"/>
              </a:gs>
            </a:gsLst>
            <a:lin ang="5400000" scaled="1"/>
          </a:gradFill>
          <a:ln w="19050">
            <a:solidFill>
              <a:srgbClr val="FF33CC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специальные термины и условные обозначения и  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умеют применять их при изготовлении поделок</a:t>
            </a:r>
          </a:p>
        </p:txBody>
      </p:sp>
      <p:sp>
        <p:nvSpPr>
          <p:cNvPr id="14345" name="AutoShape 10"/>
          <p:cNvSpPr>
            <a:spLocks noChangeArrowheads="1"/>
          </p:cNvSpPr>
          <p:nvPr/>
        </p:nvSpPr>
        <p:spPr bwMode="auto">
          <a:xfrm rot="5400000">
            <a:off x="247650" y="3371850"/>
            <a:ext cx="838200" cy="685800"/>
          </a:xfrm>
          <a:prstGeom prst="chevron">
            <a:avLst>
              <a:gd name="adj" fmla="val 30556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003366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3</a:t>
            </a:r>
          </a:p>
        </p:txBody>
      </p:sp>
      <p:sp>
        <p:nvSpPr>
          <p:cNvPr id="14346" name="AutoShape 11"/>
          <p:cNvSpPr>
            <a:spLocks noChangeArrowheads="1"/>
          </p:cNvSpPr>
          <p:nvPr/>
        </p:nvSpPr>
        <p:spPr bwMode="auto">
          <a:xfrm>
            <a:off x="1228725" y="4314825"/>
            <a:ext cx="7515225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66FF33"/>
              </a:gs>
            </a:gsLst>
            <a:lin ang="5400000" scaled="1"/>
          </a:gradFill>
          <a:ln w="19050">
            <a:solidFill>
              <a:srgbClr val="00330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10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10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определять основную базовую форму и применять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при изготовлении модели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chemeClr val="tx2"/>
              </a:solidFill>
            </a:endParaRPr>
          </a:p>
        </p:txBody>
      </p:sp>
      <p:sp>
        <p:nvSpPr>
          <p:cNvPr id="14347" name="AutoShape 12"/>
          <p:cNvSpPr>
            <a:spLocks noChangeArrowheads="1"/>
          </p:cNvSpPr>
          <p:nvPr/>
        </p:nvSpPr>
        <p:spPr bwMode="auto">
          <a:xfrm rot="5400000">
            <a:off x="247650" y="4391025"/>
            <a:ext cx="838200" cy="685800"/>
          </a:xfrm>
          <a:prstGeom prst="chevron">
            <a:avLst>
              <a:gd name="adj" fmla="val 30556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003366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4</a:t>
            </a:r>
          </a:p>
        </p:txBody>
      </p:sp>
      <p:sp>
        <p:nvSpPr>
          <p:cNvPr id="14348" name="AutoShape 13"/>
          <p:cNvSpPr>
            <a:spLocks noChangeArrowheads="1"/>
          </p:cNvSpPr>
          <p:nvPr/>
        </p:nvSpPr>
        <p:spPr bwMode="auto">
          <a:xfrm>
            <a:off x="1247775" y="5334000"/>
            <a:ext cx="7543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990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способы преобразования геометрических фигур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свободной деятельности для изготовления игрового материала</a:t>
            </a:r>
          </a:p>
        </p:txBody>
      </p:sp>
      <p:sp>
        <p:nvSpPr>
          <p:cNvPr id="14349" name="AutoShape 14"/>
          <p:cNvSpPr>
            <a:spLocks noChangeArrowheads="1"/>
          </p:cNvSpPr>
          <p:nvPr/>
        </p:nvSpPr>
        <p:spPr bwMode="auto">
          <a:xfrm rot="5400000">
            <a:off x="247650" y="5410200"/>
            <a:ext cx="838200" cy="685800"/>
          </a:xfrm>
          <a:prstGeom prst="chevron">
            <a:avLst>
              <a:gd name="adj" fmla="val 30556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003366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5</a:t>
            </a:r>
          </a:p>
        </p:txBody>
      </p:sp>
      <p:sp>
        <p:nvSpPr>
          <p:cNvPr id="14350" name="AutoShape 15"/>
          <p:cNvSpPr>
            <a:spLocks noChangeArrowheads="1"/>
          </p:cNvSpPr>
          <p:nvPr/>
        </p:nvSpPr>
        <p:spPr bwMode="auto">
          <a:xfrm>
            <a:off x="1228725" y="1066800"/>
            <a:ext cx="7543800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AA86EA"/>
              </a:gs>
            </a:gsLst>
            <a:lin ang="5400000" scaled="1"/>
          </a:gradFill>
          <a:ln w="28575">
            <a:solidFill>
              <a:srgbClr val="6600CC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9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9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научились: анализировать, планировать, создавать конструкции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образцу и заданным условиям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4219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Arial" charset="0"/>
              </a:rPr>
              <a:t>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48680"/>
            <a:ext cx="806489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Мастер 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- класс для воспитателей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latin typeface="Comic Sans MS" pitchFamily="66" charset="0"/>
              </a:rPr>
              <a:t>                                  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Тема</a:t>
            </a:r>
            <a:r>
              <a:rPr lang="ru-RU" sz="2000" dirty="0">
                <a:latin typeface="Comic Sans MS" pitchFamily="66" charset="0"/>
              </a:rPr>
              <a:t>: </a:t>
            </a:r>
            <a:r>
              <a:rPr lang="ru-RU" sz="2000" dirty="0" smtClean="0">
                <a:latin typeface="Comic Sans MS" pitchFamily="66" charset="0"/>
              </a:rPr>
              <a:t>«Птица счастья»</a:t>
            </a:r>
            <a:r>
              <a:rPr lang="ru-RU" sz="2000" dirty="0">
                <a:latin typeface="Comic Sans MS" pitchFamily="66" charset="0"/>
              </a:rPr>
              <a:t/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Цель</a:t>
            </a:r>
            <a:r>
              <a:rPr lang="ru-RU" sz="2000" dirty="0">
                <a:latin typeface="Comic Sans MS" pitchFamily="66" charset="0"/>
              </a:rPr>
              <a:t>: повышение профессионального уровня и обмена опытом по </a:t>
            </a:r>
            <a:r>
              <a:rPr lang="ru-RU" sz="2000" dirty="0" smtClean="0">
                <a:latin typeface="Comic Sans MS" pitchFamily="66" charset="0"/>
              </a:rPr>
              <a:t>оригами</a:t>
            </a:r>
            <a:r>
              <a:rPr lang="ru-RU" sz="2000" dirty="0">
                <a:latin typeface="Comic Sans MS" pitchFamily="66" charset="0"/>
              </a:rPr>
              <a:t>. 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                                     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Задачи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: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1.Рассмотреть оригами как вид декоративно-прикладного искусства: историю его возникновения, необходимый материал, приемы и технологию выполнения.  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2.Значение оригами для развития ребенка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3.Изготовить образцы изделий в технике </a:t>
            </a:r>
            <a:r>
              <a:rPr lang="ru-RU" sz="2000" dirty="0" smtClean="0">
                <a:latin typeface="Comic Sans MS" pitchFamily="66" charset="0"/>
              </a:rPr>
              <a:t>оригами</a:t>
            </a:r>
            <a:r>
              <a:rPr lang="ru-RU" sz="2000" dirty="0">
                <a:latin typeface="Comic Sans MS" pitchFamily="66" charset="0"/>
              </a:rPr>
              <a:t/>
            </a:r>
            <a:br>
              <a:rPr lang="ru-RU" sz="2000" dirty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Результаты работы </a:t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по развитию мелкой моторике рук</a:t>
            </a:r>
            <a:b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за 2017-2018 год.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3744416" cy="1108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</a:t>
            </a:r>
            <a:endParaRPr lang="ru-RU" sz="2000" dirty="0">
              <a:latin typeface="Comic Sans MS" pitchFamily="66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5993405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 заключении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643050"/>
            <a:ext cx="421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412776"/>
            <a:ext cx="8391876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mic Sans MS" pitchFamily="66" charset="0"/>
              </a:rPr>
              <a:t>Изготовление красочных поделок из бумаги приемами многократного складывания и сгибания – увлекательное и полезное занятие для детей дошкольного возраста.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mic Sans MS" pitchFamily="66" charset="0"/>
              </a:rPr>
              <a:t>Игрушки – самоделки имеют большие педагогические возможности. Они развивают фантазию, творчество, конструктивное мышление и сообразительность, расширяют игровой опыт, дают знания об окружающем мире, формируют умение детей общаться друг с другом.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mic Sans MS" pitchFamily="66" charset="0"/>
              </a:rPr>
              <a:t>Кроме того, в процессе труда руки ребенка становятся более ловкими, что положительно складывается на его развитии.</a:t>
            </a:r>
            <a:endParaRPr lang="en-US" sz="2400" dirty="0" smtClean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Comic Sans MS" pitchFamily="66" charset="0"/>
            </a:endParaRPr>
          </a:p>
          <a:p>
            <a:r>
              <a:rPr lang="ru-RU" sz="40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  <a:endParaRPr lang="ru-RU" sz="40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36904" cy="39464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Тема : </a:t>
            </a:r>
            <a:b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« Развитие мелкой моторики рук у старших дошкольников посредством оригами.»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316835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404664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                 Актуальность </a:t>
            </a:r>
            <a:r>
              <a:rPr lang="ru-RU" sz="2400" dirty="0">
                <a:latin typeface="Comic Sans MS" pitchFamily="66" charset="0"/>
              </a:rPr>
              <a:t>темы: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852265"/>
            <a:ext cx="83529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itchFamily="66" charset="0"/>
              </a:rPr>
              <a:t>	</a:t>
            </a:r>
            <a:r>
              <a:rPr lang="ru-RU" sz="1600" dirty="0" smtClean="0">
                <a:latin typeface="Comic Sans MS" pitchFamily="66" charset="0"/>
              </a:rPr>
              <a:t>Ребёнок</a:t>
            </a:r>
            <a:r>
              <a:rPr lang="ru-RU" sz="1600" dirty="0">
                <a:latin typeface="Comic Sans MS" pitchFamily="66" charset="0"/>
              </a:rPr>
              <a:t>, имеющий высокий уровень развития мелкой моторики, умеет   логически </a:t>
            </a:r>
            <a:r>
              <a:rPr lang="ru-RU" sz="1600" dirty="0" smtClean="0">
                <a:latin typeface="Comic Sans MS" pitchFamily="66" charset="0"/>
              </a:rPr>
              <a:t>рассуждать</a:t>
            </a:r>
            <a:r>
              <a:rPr lang="ru-RU" sz="1600" dirty="0">
                <a:latin typeface="Comic Sans MS" pitchFamily="66" charset="0"/>
              </a:rPr>
              <a:t>, у него достаточно развиты память и внимание, связная речь. </a:t>
            </a:r>
          </a:p>
          <a:p>
            <a:r>
              <a:rPr lang="en-US" sz="1600" dirty="0" smtClean="0">
                <a:latin typeface="Comic Sans MS" pitchFamily="66" charset="0"/>
              </a:rPr>
              <a:t>	</a:t>
            </a:r>
            <a:r>
              <a:rPr lang="ru-RU" sz="1600" dirty="0" smtClean="0">
                <a:latin typeface="Comic Sans MS" pitchFamily="66" charset="0"/>
              </a:rPr>
              <a:t>Умение  </a:t>
            </a:r>
            <a:r>
              <a:rPr lang="ru-RU" sz="1600" dirty="0">
                <a:latin typeface="Comic Sans MS" pitchFamily="66" charset="0"/>
              </a:rPr>
              <a:t>выполнять мелкие движения с предметами развивается в старшем дошкольном </a:t>
            </a:r>
            <a:r>
              <a:rPr lang="ru-RU" sz="1600" dirty="0" smtClean="0">
                <a:latin typeface="Comic Sans MS" pitchFamily="66" charset="0"/>
              </a:rPr>
              <a:t>возрасте</a:t>
            </a:r>
            <a:r>
              <a:rPr lang="ru-RU" sz="1600" dirty="0">
                <a:latin typeface="Comic Sans MS" pitchFamily="66" charset="0"/>
              </a:rPr>
              <a:t>, именно к 6–7 годам в основном заканчивается созревание </a:t>
            </a:r>
            <a:r>
              <a:rPr lang="ru-RU" sz="1600" dirty="0" smtClean="0">
                <a:latin typeface="Comic Sans MS" pitchFamily="66" charset="0"/>
              </a:rPr>
              <a:t>соответствующих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зон </a:t>
            </a:r>
            <a:r>
              <a:rPr lang="ru-RU" sz="1600" dirty="0">
                <a:latin typeface="Comic Sans MS" pitchFamily="66" charset="0"/>
              </a:rPr>
              <a:t>головного мозга, развитие мелких мышц.   Проблема подготовки руки у детей </a:t>
            </a:r>
            <a:r>
              <a:rPr lang="ru-RU" sz="1600" dirty="0" smtClean="0">
                <a:latin typeface="Comic Sans MS" pitchFamily="66" charset="0"/>
              </a:rPr>
              <a:t>дошкольного </a:t>
            </a:r>
            <a:r>
              <a:rPr lang="ru-RU" sz="1600" dirty="0">
                <a:latin typeface="Comic Sans MS" pitchFamily="66" charset="0"/>
              </a:rPr>
              <a:t>возраста актуальна  в настоящее время в связи с усилением </a:t>
            </a:r>
            <a:r>
              <a:rPr lang="ru-RU" sz="1600" dirty="0" smtClean="0">
                <a:latin typeface="Comic Sans MS" pitchFamily="66" charset="0"/>
              </a:rPr>
              <a:t>требований,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предъявляемых </a:t>
            </a:r>
            <a:r>
              <a:rPr lang="ru-RU" sz="1600" dirty="0">
                <a:latin typeface="Comic Sans MS" pitchFamily="66" charset="0"/>
              </a:rPr>
              <a:t>школой к готовности детей к обучению. Исследования ряда </a:t>
            </a:r>
            <a:r>
              <a:rPr lang="ru-RU" sz="1600" dirty="0" smtClean="0">
                <a:latin typeface="Comic Sans MS" pitchFamily="66" charset="0"/>
              </a:rPr>
              <a:t>авторов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свидетельствуют </a:t>
            </a:r>
            <a:r>
              <a:rPr lang="ru-RU" sz="1600" dirty="0">
                <a:latin typeface="Comic Sans MS" pitchFamily="66" charset="0"/>
              </a:rPr>
              <a:t>о снижении показателей уровня развития  ручной умелости у </a:t>
            </a:r>
            <a:r>
              <a:rPr lang="ru-RU" sz="1600" dirty="0" smtClean="0">
                <a:latin typeface="Comic Sans MS" pitchFamily="66" charset="0"/>
              </a:rPr>
              <a:t>детей,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находящихся </a:t>
            </a:r>
            <a:r>
              <a:rPr lang="ru-RU" sz="1600" dirty="0">
                <a:latin typeface="Comic Sans MS" pitchFamily="66" charset="0"/>
              </a:rPr>
              <a:t>на пороге школьного обучения.  Одним из наиболее эффективных </a:t>
            </a:r>
            <a:r>
              <a:rPr lang="ru-RU" sz="1600" dirty="0" smtClean="0">
                <a:latin typeface="Comic Sans MS" pitchFamily="66" charset="0"/>
              </a:rPr>
              <a:t>средств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развития </a:t>
            </a:r>
            <a:r>
              <a:rPr lang="ru-RU" sz="1600" dirty="0">
                <a:latin typeface="Comic Sans MS" pitchFamily="66" charset="0"/>
              </a:rPr>
              <a:t>ручной умелости является  оригами -японское искусство складывания бумаги. </a:t>
            </a:r>
          </a:p>
          <a:p>
            <a:r>
              <a:rPr lang="ru-RU" sz="1600" dirty="0">
                <a:latin typeface="Comic Sans MS" pitchFamily="66" charset="0"/>
              </a:rPr>
              <a:t>Совершенствуя и координируя  движения пальцев и кистей  рук, оригами влияет </a:t>
            </a:r>
            <a:r>
              <a:rPr lang="ru-RU" sz="1600" dirty="0" smtClean="0">
                <a:latin typeface="Comic Sans MS" pitchFamily="66" charset="0"/>
              </a:rPr>
              <a:t>на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общее </a:t>
            </a:r>
            <a:r>
              <a:rPr lang="ru-RU" sz="1600" dirty="0">
                <a:latin typeface="Comic Sans MS" pitchFamily="66" charset="0"/>
              </a:rPr>
              <a:t>интеллектуальное развитие ребёнка, в том числе и на развитие речи. </a:t>
            </a:r>
            <a:r>
              <a:rPr lang="ru-RU" sz="1600" dirty="0" smtClean="0">
                <a:latin typeface="Comic Sans MS" pitchFamily="66" charset="0"/>
              </a:rPr>
              <a:t>Занятия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оригами  </a:t>
            </a:r>
            <a:r>
              <a:rPr lang="ru-RU" sz="1600" dirty="0">
                <a:latin typeface="Comic Sans MS" pitchFamily="66" charset="0"/>
              </a:rPr>
              <a:t>дисциплинируют, воспитывают усидчивость,  ответственность, </a:t>
            </a:r>
            <a:r>
              <a:rPr lang="ru-RU" sz="1600" dirty="0" smtClean="0">
                <a:latin typeface="Comic Sans MS" pitchFamily="66" charset="0"/>
              </a:rPr>
              <a:t>аккуратность;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позволяют </a:t>
            </a:r>
            <a:r>
              <a:rPr lang="ru-RU" sz="1600" dirty="0">
                <a:latin typeface="Comic Sans MS" pitchFamily="66" charset="0"/>
              </a:rPr>
              <a:t>детям испытать свои возможности и проявить  конструктивные,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изобразительные </a:t>
            </a:r>
            <a:r>
              <a:rPr lang="ru-RU" sz="1600" dirty="0">
                <a:latin typeface="Comic Sans MS" pitchFamily="66" charset="0"/>
              </a:rPr>
              <a:t>и творческие способности. </a:t>
            </a:r>
          </a:p>
          <a:p>
            <a:r>
              <a:rPr lang="en-US" sz="1600" dirty="0" smtClean="0">
                <a:latin typeface="Comic Sans MS" pitchFamily="66" charset="0"/>
              </a:rPr>
              <a:t>	</a:t>
            </a:r>
            <a:r>
              <a:rPr lang="ru-RU" sz="1600" dirty="0" smtClean="0">
                <a:latin typeface="Comic Sans MS" pitchFamily="66" charset="0"/>
              </a:rPr>
              <a:t>Поэтому</a:t>
            </a:r>
            <a:r>
              <a:rPr lang="ru-RU" sz="1600" dirty="0">
                <a:latin typeface="Comic Sans MS" pitchFamily="66" charset="0"/>
              </a:rPr>
              <a:t>, работа с бумагой была выбрана для развития у детей мелкой моторики руки. 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4615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Цель: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Способствовать развитию мелкой моторики рук посредством техники оригами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532" y="3356992"/>
            <a:ext cx="5976664" cy="309634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Задачи: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latin typeface="Comic Sans MS" pitchFamily="66" charset="0"/>
              </a:rPr>
              <a:t>Формировать умение  работать с бумагой, используя различные приёмы: сгибание, многократное складывание, надрезание, склеивание. Развивать у детей способность работать руками, приучать к точным движениям пальцев, развить глазомер. </a:t>
            </a:r>
          </a:p>
          <a:p>
            <a:r>
              <a:rPr lang="ru-RU" dirty="0">
                <a:latin typeface="Comic Sans MS" pitchFamily="66" charset="0"/>
              </a:rPr>
              <a:t>Упражнять  в  концентрации внимания, стимулировать развитие памяти, умение следовать устным инструкциям. </a:t>
            </a:r>
          </a:p>
          <a:p>
            <a:r>
              <a:rPr lang="ru-RU" dirty="0">
                <a:latin typeface="Comic Sans MS" pitchFamily="66" charset="0"/>
              </a:rPr>
              <a:t>Развивать пространственное воображение – формировать умение  читать пооперационные карты, действовать в соответствии со схемой, представлять конечный результат (объёмную фигурку) . </a:t>
            </a:r>
          </a:p>
          <a:p>
            <a:r>
              <a:rPr lang="ru-RU" dirty="0">
                <a:latin typeface="Comic Sans MS" pitchFamily="66" charset="0"/>
              </a:rPr>
              <a:t>Совершенствовать трудовые навыки, воспитывать аккуратность ответственность .</a:t>
            </a:r>
          </a:p>
          <a:p>
            <a:r>
              <a:rPr lang="ru-RU" dirty="0">
                <a:latin typeface="Comic Sans MS" pitchFamily="66" charset="0"/>
              </a:rPr>
              <a:t>Развивать познавательно-исследовательскую деятельность, расширять и уточнять представления детей о живой природе.</a:t>
            </a:r>
          </a:p>
          <a:p>
            <a:r>
              <a:rPr lang="ru-RU" dirty="0">
                <a:latin typeface="Comic Sans MS" pitchFamily="66" charset="0"/>
              </a:rPr>
              <a:t>Формировать и укреплять дружеские взаимоотношения между детьми, в ходе выполнения коллективных работ.</a:t>
            </a:r>
          </a:p>
          <a:p>
            <a:r>
              <a:rPr lang="ru-RU" dirty="0">
                <a:latin typeface="Comic Sans MS" pitchFamily="66" charset="0"/>
              </a:rPr>
              <a:t>Воспитывать интерес к искусству оригами.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endParaRPr lang="ru-RU" sz="8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220" y="1506594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>
                <a:solidFill>
                  <a:srgbClr val="002060"/>
                </a:solidFill>
              </a:rPr>
              <a:t>Физическое развитие» </a:t>
            </a:r>
            <a:r>
              <a:rPr lang="ru-RU" dirty="0"/>
              <a:t>Формирование умений правильно и точно выполнять движения во время физкультминуток. Укрепление здоровья детей, за счёт сохранения правильной осанки во время продуктивной  деятельности.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«Социально-коммуникативное» </a:t>
            </a:r>
            <a:r>
              <a:rPr lang="ru-RU" dirty="0"/>
              <a:t>Развитие свободного общения со взрослыми и детьми по поводу процесса и результатов продуктивной деятельности. Закрепление навыков культурного обращения с просьбой к сверстникам и взрослому во время продуктивной деятельности. Использование загадок, пословиц для обогащения содержания области.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«Познавательное развитие» </a:t>
            </a:r>
            <a:r>
              <a:rPr lang="ru-RU" dirty="0"/>
              <a:t>Развитие обследовательских действий и умений, установление </a:t>
            </a:r>
            <a:r>
              <a:rPr lang="ru-RU" dirty="0" err="1"/>
              <a:t>причинно</a:t>
            </a:r>
            <a:r>
              <a:rPr lang="ru-RU" dirty="0"/>
              <a:t> – следственных связей в процессе продуктивной деятельности.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«Речевое развитие» </a:t>
            </a:r>
            <a:r>
              <a:rPr lang="ru-RU" dirty="0"/>
              <a:t>Использование загадок, пословиц для обогащения содержания области.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«Художественно-эстетическое развитие» </a:t>
            </a:r>
            <a:r>
              <a:rPr lang="ru-RU" dirty="0"/>
              <a:t>Использование музыкальных произведений для обогащения содержания области.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9612" y="260648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Интеграция с другими образовательными областями: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272231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476672"/>
            <a:ext cx="70567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Значение оригами для развития детей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Comic Sans MS" pitchFamily="66" charset="0"/>
              </a:rPr>
              <a:t> Оригами развивает мелкую моторику рук.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Совершенствует координацию тонких </a:t>
            </a:r>
            <a:r>
              <a:rPr lang="ru-RU" dirty="0">
                <a:latin typeface="Comic Sans MS" pitchFamily="66" charset="0"/>
              </a:rPr>
              <a:t>движений пальцев;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Воспитывает терпение </a:t>
            </a:r>
            <a:r>
              <a:rPr lang="ru-RU" dirty="0">
                <a:latin typeface="Comic Sans MS" pitchFamily="66" charset="0"/>
              </a:rPr>
              <a:t>и внимательность;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Развитие </a:t>
            </a:r>
            <a:r>
              <a:rPr lang="ru-RU" dirty="0">
                <a:latin typeface="Comic Sans MS" pitchFamily="66" charset="0"/>
              </a:rPr>
              <a:t>способности четко формулировать мысль;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Comic Sans MS" pitchFamily="66" charset="0"/>
              </a:rPr>
              <a:t>О</a:t>
            </a:r>
            <a:r>
              <a:rPr lang="ru-RU" dirty="0" smtClean="0">
                <a:latin typeface="Comic Sans MS" pitchFamily="66" charset="0"/>
              </a:rPr>
              <a:t>бучает </a:t>
            </a:r>
            <a:r>
              <a:rPr lang="ru-RU" dirty="0">
                <a:latin typeface="Comic Sans MS" pitchFamily="66" charset="0"/>
              </a:rPr>
              <a:t>элементам логического и абстрактного мышления;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Развитие усидчивость, наблюдательность, память </a:t>
            </a:r>
            <a:r>
              <a:rPr lang="ru-RU" dirty="0">
                <a:latin typeface="Comic Sans MS" pitchFamily="66" charset="0"/>
              </a:rPr>
              <a:t>и </a:t>
            </a:r>
            <a:r>
              <a:rPr lang="ru-RU" dirty="0" smtClean="0">
                <a:latin typeface="Comic Sans MS" pitchFamily="66" charset="0"/>
              </a:rPr>
              <a:t>пространственное конструирование, увлекает </a:t>
            </a:r>
            <a:r>
              <a:rPr lang="ru-RU" dirty="0">
                <a:latin typeface="Comic Sans MS" pitchFamily="66" charset="0"/>
              </a:rPr>
              <a:t>дошкольников;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Будит </a:t>
            </a:r>
            <a:r>
              <a:rPr lang="ru-RU" dirty="0">
                <a:latin typeface="Comic Sans MS" pitchFamily="66" charset="0"/>
              </a:rPr>
              <a:t>детское воображение;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Приносит </a:t>
            </a:r>
            <a:r>
              <a:rPr lang="ru-RU" dirty="0">
                <a:latin typeface="Comic Sans MS" pitchFamily="66" charset="0"/>
              </a:rPr>
              <a:t>радость детям, так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Развивает </a:t>
            </a:r>
            <a:r>
              <a:rPr lang="ru-RU" dirty="0">
                <a:latin typeface="Comic Sans MS" pitchFamily="66" charset="0"/>
              </a:rPr>
              <a:t>креативность.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57018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/>
            </a:r>
            <a:br>
              <a:rPr lang="ru-RU" dirty="0" smtClean="0">
                <a:solidFill>
                  <a:srgbClr val="663300"/>
                </a:solidFill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76672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Схема реализации занятий оригами через разные виды деятельности.</a:t>
            </a:r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63888" y="3068960"/>
            <a:ext cx="165618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оригами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873747" y="1300174"/>
            <a:ext cx="158417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Учебная деятель-</a:t>
            </a:r>
            <a:r>
              <a:rPr lang="ru-RU" sz="1400" dirty="0" err="1" smtClean="0"/>
              <a:t>ность</a:t>
            </a:r>
            <a:endParaRPr lang="ru-RU" sz="1400" dirty="0"/>
          </a:p>
        </p:txBody>
      </p:sp>
      <p:sp>
        <p:nvSpPr>
          <p:cNvPr id="7" name="Овал 6"/>
          <p:cNvSpPr/>
          <p:nvPr/>
        </p:nvSpPr>
        <p:spPr>
          <a:xfrm>
            <a:off x="2483768" y="1052736"/>
            <a:ext cx="190821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Дидактические игры</a:t>
            </a:r>
            <a:endParaRPr lang="ru-RU" sz="1200" dirty="0"/>
          </a:p>
        </p:txBody>
      </p:sp>
      <p:sp>
        <p:nvSpPr>
          <p:cNvPr id="8" name="Овал 7"/>
          <p:cNvSpPr/>
          <p:nvPr/>
        </p:nvSpPr>
        <p:spPr>
          <a:xfrm>
            <a:off x="4608004" y="1052736"/>
            <a:ext cx="198022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наблюдения</a:t>
            </a:r>
            <a:endParaRPr lang="ru-RU" sz="1600" dirty="0"/>
          </a:p>
        </p:txBody>
      </p:sp>
      <p:sp>
        <p:nvSpPr>
          <p:cNvPr id="9" name="Овал 8"/>
          <p:cNvSpPr/>
          <p:nvPr/>
        </p:nvSpPr>
        <p:spPr>
          <a:xfrm>
            <a:off x="6588224" y="1736812"/>
            <a:ext cx="2232248" cy="20522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Театральная деятельность</a:t>
            </a:r>
            <a:endParaRPr lang="ru-RU" sz="1400" dirty="0"/>
          </a:p>
        </p:txBody>
      </p:sp>
      <p:sp>
        <p:nvSpPr>
          <p:cNvPr id="10" name="Овал 9"/>
          <p:cNvSpPr/>
          <p:nvPr/>
        </p:nvSpPr>
        <p:spPr>
          <a:xfrm>
            <a:off x="6948264" y="3933056"/>
            <a:ext cx="187220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Ролевые игры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273632" y="4941168"/>
            <a:ext cx="1890655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Пальчиковые игры</a:t>
            </a:r>
            <a:endParaRPr lang="ru-RU" sz="1400" dirty="0"/>
          </a:p>
        </p:txBody>
      </p:sp>
      <p:sp>
        <p:nvSpPr>
          <p:cNvPr id="12" name="Овал 11"/>
          <p:cNvSpPr/>
          <p:nvPr/>
        </p:nvSpPr>
        <p:spPr>
          <a:xfrm>
            <a:off x="2987824" y="4908198"/>
            <a:ext cx="223224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Чтение художественной литературы</a:t>
            </a:r>
            <a:endParaRPr lang="ru-RU" sz="1400" dirty="0"/>
          </a:p>
        </p:txBody>
      </p:sp>
      <p:sp>
        <p:nvSpPr>
          <p:cNvPr id="13" name="Овал 12"/>
          <p:cNvSpPr/>
          <p:nvPr/>
        </p:nvSpPr>
        <p:spPr>
          <a:xfrm>
            <a:off x="29491" y="2763848"/>
            <a:ext cx="2340260" cy="2055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Взаимодействие с родителями</a:t>
            </a:r>
            <a:endParaRPr lang="ru-RU" sz="1400" dirty="0"/>
          </a:p>
        </p:txBody>
      </p:sp>
      <p:sp>
        <p:nvSpPr>
          <p:cNvPr id="14" name="Овал 13"/>
          <p:cNvSpPr/>
          <p:nvPr/>
        </p:nvSpPr>
        <p:spPr>
          <a:xfrm>
            <a:off x="1043608" y="4941168"/>
            <a:ext cx="187220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Трудовая деятельность</a:t>
            </a:r>
            <a:endParaRPr lang="ru-RU" sz="1400" dirty="0"/>
          </a:p>
        </p:txBody>
      </p:sp>
      <p:cxnSp>
        <p:nvCxnSpPr>
          <p:cNvPr id="16" name="Прямая со стрелкой 15"/>
          <p:cNvCxnSpPr>
            <a:stCxn id="5" idx="6"/>
          </p:cNvCxnSpPr>
          <p:nvPr/>
        </p:nvCxnSpPr>
        <p:spPr>
          <a:xfrm flipV="1">
            <a:off x="5220072" y="3284984"/>
            <a:ext cx="144016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5"/>
          </p:cNvCxnSpPr>
          <p:nvPr/>
        </p:nvCxnSpPr>
        <p:spPr>
          <a:xfrm>
            <a:off x="4977529" y="4298213"/>
            <a:ext cx="1898727" cy="2109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7"/>
          </p:cNvCxnSpPr>
          <p:nvPr/>
        </p:nvCxnSpPr>
        <p:spPr>
          <a:xfrm flipV="1">
            <a:off x="4977529" y="2763848"/>
            <a:ext cx="242543" cy="5160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788024" y="4403666"/>
            <a:ext cx="810090" cy="681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4"/>
          </p:cNvCxnSpPr>
          <p:nvPr/>
        </p:nvCxnSpPr>
        <p:spPr>
          <a:xfrm flipH="1">
            <a:off x="4283968" y="4509120"/>
            <a:ext cx="108012" cy="309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2699792" y="4298213"/>
            <a:ext cx="1008112" cy="7869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5" idx="2"/>
          </p:cNvCxnSpPr>
          <p:nvPr/>
        </p:nvCxnSpPr>
        <p:spPr>
          <a:xfrm flipH="1">
            <a:off x="2483768" y="378904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5" idx="1"/>
            <a:endCxn id="6" idx="5"/>
          </p:cNvCxnSpPr>
          <p:nvPr/>
        </p:nvCxnSpPr>
        <p:spPr>
          <a:xfrm flipH="1" flipV="1">
            <a:off x="2225926" y="2529427"/>
            <a:ext cx="1580505" cy="750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 flipV="1">
            <a:off x="3806431" y="2636912"/>
            <a:ext cx="297517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802</Words>
  <Application>Microsoft Office PowerPoint</Application>
  <PresentationFormat>Экран (4:3)</PresentationFormat>
  <Paragraphs>141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ＭＳ Ｐゴシック</vt:lpstr>
      <vt:lpstr>Arial</vt:lpstr>
      <vt:lpstr>Comic Sans MS</vt:lpstr>
      <vt:lpstr>Constantia</vt:lpstr>
      <vt:lpstr>Times New Roman</vt:lpstr>
      <vt:lpstr>Wingdings</vt:lpstr>
      <vt:lpstr>Тема Office</vt:lpstr>
      <vt:lpstr>Опыт работы по теме:  «Развитие мелкой моторики  у старших дошкольников посредством оригами»  </vt:lpstr>
      <vt:lpstr>Презентация PowerPoint</vt:lpstr>
      <vt:lpstr>Тема :  « Развитие мелкой моторики рук у старших дошкольников посредством оригами.»</vt:lpstr>
      <vt:lpstr>Презентация PowerPoint</vt:lpstr>
      <vt:lpstr>Цель:</vt:lpstr>
      <vt:lpstr>Задачи:</vt:lpstr>
      <vt:lpstr>Презентация PowerPoint</vt:lpstr>
      <vt:lpstr>  </vt:lpstr>
      <vt:lpstr> </vt:lpstr>
      <vt:lpstr>Предварительная работа.</vt:lpstr>
      <vt:lpstr>: Ознакомление с базовыми формами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Была оформлена выставка детских работ:</vt:lpstr>
      <vt:lpstr>Изготовление подарков. </vt:lpstr>
      <vt:lpstr>Самостоятельная деятельность детей.</vt:lpstr>
      <vt:lpstr> </vt:lpstr>
      <vt:lpstr>Презентация PowerPoint</vt:lpstr>
      <vt:lpstr>Выставка  </vt:lpstr>
      <vt:lpstr>Результативность деятельности</vt:lpstr>
      <vt:lpstr> </vt:lpstr>
      <vt:lpstr>Результаты работы  по развитию мелкой моторике рук за 2017-2018 год.</vt:lpstr>
      <vt:lpstr>В заключении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гнорадшгнщшгщшнлрплжгнзщшнш8гненронол</dc:title>
  <dc:creator>Admin</dc:creator>
  <cp:lastModifiedBy>Пользователь Windows</cp:lastModifiedBy>
  <cp:revision>146</cp:revision>
  <dcterms:created xsi:type="dcterms:W3CDTF">2015-05-18T16:17:49Z</dcterms:created>
  <dcterms:modified xsi:type="dcterms:W3CDTF">2019-02-24T16:35:56Z</dcterms:modified>
</cp:coreProperties>
</file>