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332" r:id="rId1"/>
  </p:sldMasterIdLst>
  <p:notesMasterIdLst>
    <p:notesMasterId r:id="rId32"/>
  </p:notesMasterIdLst>
  <p:sldIdLst>
    <p:sldId id="287" r:id="rId2"/>
    <p:sldId id="256" r:id="rId3"/>
    <p:sldId id="271" r:id="rId4"/>
    <p:sldId id="272" r:id="rId5"/>
    <p:sldId id="273" r:id="rId6"/>
    <p:sldId id="274" r:id="rId7"/>
    <p:sldId id="275" r:id="rId8"/>
    <p:sldId id="257" r:id="rId9"/>
    <p:sldId id="276" r:id="rId10"/>
    <p:sldId id="258" r:id="rId11"/>
    <p:sldId id="260" r:id="rId12"/>
    <p:sldId id="263" r:id="rId13"/>
    <p:sldId id="277" r:id="rId14"/>
    <p:sldId id="259" r:id="rId15"/>
    <p:sldId id="261" r:id="rId16"/>
    <p:sldId id="262" r:id="rId17"/>
    <p:sldId id="278" r:id="rId18"/>
    <p:sldId id="279" r:id="rId19"/>
    <p:sldId id="280" r:id="rId20"/>
    <p:sldId id="283" r:id="rId21"/>
    <p:sldId id="264" r:id="rId22"/>
    <p:sldId id="265" r:id="rId23"/>
    <p:sldId id="266" r:id="rId24"/>
    <p:sldId id="270" r:id="rId25"/>
    <p:sldId id="267" r:id="rId26"/>
    <p:sldId id="268" r:id="rId27"/>
    <p:sldId id="281" r:id="rId28"/>
    <p:sldId id="269" r:id="rId29"/>
    <p:sldId id="282" r:id="rId30"/>
    <p:sldId id="285" r:id="rId3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>
            <a:extLst>
              <a:ext uri="{FF2B5EF4-FFF2-40B4-BE49-F238E27FC236}">
                <a16:creationId xmlns:a16="http://schemas.microsoft.com/office/drawing/2014/main" id="{EC27055C-D994-4A4B-9C4E-9750449F2227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12DC93AD-3909-474F-B632-56D728CFC656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89230288-3FA8-498B-9FBA-E3F51FF4755E}" type="datetimeFigureOut">
              <a:rPr lang="ru-RU"/>
              <a:pPr>
                <a:defRPr/>
              </a:pPr>
              <a:t>30.09.2018</a:t>
            </a:fld>
            <a:endParaRPr lang="ru-RU"/>
          </a:p>
        </p:txBody>
      </p:sp>
      <p:sp>
        <p:nvSpPr>
          <p:cNvPr id="4" name="Образ слайда 3">
            <a:extLst>
              <a:ext uri="{FF2B5EF4-FFF2-40B4-BE49-F238E27FC236}">
                <a16:creationId xmlns:a16="http://schemas.microsoft.com/office/drawing/2014/main" id="{5ABFC997-4958-4818-AF16-FF9888447A1F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>
            <a:extLst>
              <a:ext uri="{FF2B5EF4-FFF2-40B4-BE49-F238E27FC236}">
                <a16:creationId xmlns:a16="http://schemas.microsoft.com/office/drawing/2014/main" id="{2B29C5C4-0360-44F0-BA09-152C9800993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/>
              <a:t>Образец текста</a:t>
            </a:r>
          </a:p>
          <a:p>
            <a:pPr lvl="1"/>
            <a:r>
              <a:rPr lang="ru-RU" noProof="0"/>
              <a:t>Второй уровень</a:t>
            </a:r>
          </a:p>
          <a:p>
            <a:pPr lvl="2"/>
            <a:r>
              <a:rPr lang="ru-RU" noProof="0"/>
              <a:t>Третий уровень</a:t>
            </a:r>
          </a:p>
          <a:p>
            <a:pPr lvl="3"/>
            <a:r>
              <a:rPr lang="ru-RU" noProof="0"/>
              <a:t>Четвертый уровень</a:t>
            </a:r>
          </a:p>
          <a:p>
            <a:pPr lvl="4"/>
            <a:r>
              <a:rPr lang="ru-RU" noProof="0"/>
              <a:t>Пятый уровень</a:t>
            </a:r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A22DFCA9-A4B8-447A-AD9D-5314E70B6F30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0479E1F2-E562-47B8-9474-0B22C99A749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anose="020F0502020204030204" pitchFamily="34" charset="0"/>
              </a:defRPr>
            </a:lvl1pPr>
          </a:lstStyle>
          <a:p>
            <a:fld id="{42F0E04B-236C-4478-AC01-E953B7076311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Образ слайда 1">
            <a:extLst>
              <a:ext uri="{FF2B5EF4-FFF2-40B4-BE49-F238E27FC236}">
                <a16:creationId xmlns:a16="http://schemas.microsoft.com/office/drawing/2014/main" id="{41B25296-8C9E-459C-BD72-E65CC28328C4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7107" name="Заметки 2">
            <a:extLst>
              <a:ext uri="{FF2B5EF4-FFF2-40B4-BE49-F238E27FC236}">
                <a16:creationId xmlns:a16="http://schemas.microsoft.com/office/drawing/2014/main" id="{8CF29D23-C292-4FC1-B1D4-EF6239CA5525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/>
          </a:p>
        </p:txBody>
      </p:sp>
      <p:sp>
        <p:nvSpPr>
          <p:cNvPr id="34820" name="Номер слайда 3">
            <a:extLst>
              <a:ext uri="{FF2B5EF4-FFF2-40B4-BE49-F238E27FC236}">
                <a16:creationId xmlns:a16="http://schemas.microsoft.com/office/drawing/2014/main" id="{C1DDED69-4808-4A6C-9BE5-D6E51250549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7724413B-642B-4F68-93A6-399BFB7E9321}" type="slidenum">
              <a:rPr lang="ru-RU" altLang="ru-RU">
                <a:latin typeface="Calibri" panose="020F0502020204030204" pitchFamily="34" charset="0"/>
              </a:rPr>
              <a:pPr eaLnBrk="1" hangingPunct="1"/>
              <a:t>11</a:t>
            </a:fld>
            <a:endParaRPr lang="ru-RU" altLang="ru-RU"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A1FC669-D293-462C-B312-B0ADE0B045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A26A14-4016-4295-8DA4-37B27852EF0A}" type="datetimeFigureOut">
              <a:rPr lang="ru-RU"/>
              <a:pPr>
                <a:defRPr/>
              </a:pPr>
              <a:t>30.09.2018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BC155BB1-7C8C-49BC-B42C-2A010D28AB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F66161D5-30B1-44C7-8FD2-AA356F366F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34BA6FB-FDB9-4A6F-8A3F-1B2E8AC1A3E3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713915698"/>
      </p:ext>
    </p:extLst>
  </p:cSld>
  <p:clrMapOvr>
    <a:masterClrMapping/>
  </p:clrMapOvr>
  <p:transition>
    <p:wipe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958C660-F237-43B7-AF31-D2A971BDCB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DD59FA-5B6F-4B19-99FA-7364568386A0}" type="datetimeFigureOut">
              <a:rPr lang="ru-RU"/>
              <a:pPr>
                <a:defRPr/>
              </a:pPr>
              <a:t>30.09.2018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398673AC-14F1-4866-81D4-704F207947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C931D0F-DE5D-4744-B337-A6D0E59CE1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13D4A3F-196F-4283-9A9A-B92A12485712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465789502"/>
      </p:ext>
    </p:extLst>
  </p:cSld>
  <p:clrMapOvr>
    <a:masterClrMapping/>
  </p:clrMapOvr>
  <p:transition>
    <p:wipe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A067861F-9413-4E1F-A65A-37DC7F0379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F8EA57-E03C-45D1-A99E-318FEB153B94}" type="datetimeFigureOut">
              <a:rPr lang="ru-RU"/>
              <a:pPr>
                <a:defRPr/>
              </a:pPr>
              <a:t>30.09.2018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E9FD2F3-A145-4D96-9EEF-ADB2D9F1A3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186FF42-3B7C-4BB8-A1EF-D74D07B6B7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FD3AC03-BA2D-48BF-932B-072ADBBA6B1D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196730066"/>
      </p:ext>
    </p:extLst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93C5A3FC-4D14-4862-9A9E-EBC96B3C51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276B9D-32E4-40DA-ACDA-255A502F9D51}" type="datetimeFigureOut">
              <a:rPr lang="ru-RU"/>
              <a:pPr>
                <a:defRPr/>
              </a:pPr>
              <a:t>30.09.2018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FBAC1D3-8366-4879-A0D4-47415065F0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981498F8-21CE-4769-832D-BBE44DFA81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698C7C-2EE1-4EBE-A12A-B3110E02FCC0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897496740"/>
      </p:ext>
    </p:extLst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E427BD54-9A2D-42A9-A816-937C2193E7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74FF09-0E5B-478A-9298-51F0040FD653}" type="datetimeFigureOut">
              <a:rPr lang="ru-RU"/>
              <a:pPr>
                <a:defRPr/>
              </a:pPr>
              <a:t>30.09.2018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5D1476DF-439B-447C-A22E-56EB893D53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A80BCB3-7C54-4563-A47F-14876AC031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9EE14EA-6C73-44FA-A003-23B9265A8F7F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303444291"/>
      </p:ext>
    </p:extLst>
  </p:cSld>
  <p:clrMapOvr>
    <a:masterClrMapping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3">
            <a:extLst>
              <a:ext uri="{FF2B5EF4-FFF2-40B4-BE49-F238E27FC236}">
                <a16:creationId xmlns:a16="http://schemas.microsoft.com/office/drawing/2014/main" id="{45402511-3CCA-401E-9602-C36CBF8E36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DB6235-C1AE-4FC3-B2CA-9BF4CCCB74CB}" type="datetimeFigureOut">
              <a:rPr lang="ru-RU"/>
              <a:pPr>
                <a:defRPr/>
              </a:pPr>
              <a:t>30.09.2018</a:t>
            </a:fld>
            <a:endParaRPr lang="ru-RU"/>
          </a:p>
        </p:txBody>
      </p:sp>
      <p:sp>
        <p:nvSpPr>
          <p:cNvPr id="6" name="Нижний колонтитул 4">
            <a:extLst>
              <a:ext uri="{FF2B5EF4-FFF2-40B4-BE49-F238E27FC236}">
                <a16:creationId xmlns:a16="http://schemas.microsoft.com/office/drawing/2014/main" id="{A3574062-FBD2-4696-9655-E29E7166BC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>
            <a:extLst>
              <a:ext uri="{FF2B5EF4-FFF2-40B4-BE49-F238E27FC236}">
                <a16:creationId xmlns:a16="http://schemas.microsoft.com/office/drawing/2014/main" id="{AE968AB4-B015-474D-9AF7-12C16978A7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1242B8E-B777-4727-8442-C18EDFA8BC42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076035908"/>
      </p:ext>
    </p:extLst>
  </p:cSld>
  <p:clrMapOvr>
    <a:masterClrMapping/>
  </p:clrMapOvr>
  <p:transition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3">
            <a:extLst>
              <a:ext uri="{FF2B5EF4-FFF2-40B4-BE49-F238E27FC236}">
                <a16:creationId xmlns:a16="http://schemas.microsoft.com/office/drawing/2014/main" id="{825BD9F2-13D8-47E0-9AFC-FC3E2F34EA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661097-AE76-475F-8CA5-54EB265CD1BA}" type="datetimeFigureOut">
              <a:rPr lang="ru-RU"/>
              <a:pPr>
                <a:defRPr/>
              </a:pPr>
              <a:t>30.09.2018</a:t>
            </a:fld>
            <a:endParaRPr lang="ru-RU"/>
          </a:p>
        </p:txBody>
      </p:sp>
      <p:sp>
        <p:nvSpPr>
          <p:cNvPr id="8" name="Нижний колонтитул 4">
            <a:extLst>
              <a:ext uri="{FF2B5EF4-FFF2-40B4-BE49-F238E27FC236}">
                <a16:creationId xmlns:a16="http://schemas.microsoft.com/office/drawing/2014/main" id="{BF3C6DEF-CCD1-4984-B460-AF8C456C9F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>
            <a:extLst>
              <a:ext uri="{FF2B5EF4-FFF2-40B4-BE49-F238E27FC236}">
                <a16:creationId xmlns:a16="http://schemas.microsoft.com/office/drawing/2014/main" id="{13F1F95C-731C-450F-9F45-A9A6803A8C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3459A2B-C39A-49B0-BD73-73F69928A549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296520359"/>
      </p:ext>
    </p:extLst>
  </p:cSld>
  <p:clrMapOvr>
    <a:masterClrMapping/>
  </p:clrMapOvr>
  <p:transition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3">
            <a:extLst>
              <a:ext uri="{FF2B5EF4-FFF2-40B4-BE49-F238E27FC236}">
                <a16:creationId xmlns:a16="http://schemas.microsoft.com/office/drawing/2014/main" id="{5D1CDE55-BDD3-4667-926C-ADBD63D766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7A88DE-E2D9-4AB6-B126-A34930EC2E3D}" type="datetimeFigureOut">
              <a:rPr lang="ru-RU"/>
              <a:pPr>
                <a:defRPr/>
              </a:pPr>
              <a:t>30.09.2018</a:t>
            </a:fld>
            <a:endParaRPr lang="ru-RU"/>
          </a:p>
        </p:txBody>
      </p:sp>
      <p:sp>
        <p:nvSpPr>
          <p:cNvPr id="4" name="Нижний колонтитул 4">
            <a:extLst>
              <a:ext uri="{FF2B5EF4-FFF2-40B4-BE49-F238E27FC236}">
                <a16:creationId xmlns:a16="http://schemas.microsoft.com/office/drawing/2014/main" id="{8EB59BEB-A872-47C9-A89F-9341CF63B2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>
            <a:extLst>
              <a:ext uri="{FF2B5EF4-FFF2-40B4-BE49-F238E27FC236}">
                <a16:creationId xmlns:a16="http://schemas.microsoft.com/office/drawing/2014/main" id="{580D2BBC-9869-4C02-BA0A-9A3AC765DA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2A7E047-87CB-4DDB-9BC9-90B4B09042DB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869731913"/>
      </p:ext>
    </p:extLst>
  </p:cSld>
  <p:clrMapOvr>
    <a:masterClrMapping/>
  </p:clrMapOvr>
  <p:transition>
    <p:wipe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>
            <a:extLst>
              <a:ext uri="{FF2B5EF4-FFF2-40B4-BE49-F238E27FC236}">
                <a16:creationId xmlns:a16="http://schemas.microsoft.com/office/drawing/2014/main" id="{B1F2E04E-CC36-49E9-A01D-6BB80B6FE4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F6153C-D1F4-45FD-876F-72B12CAE0696}" type="datetimeFigureOut">
              <a:rPr lang="ru-RU"/>
              <a:pPr>
                <a:defRPr/>
              </a:pPr>
              <a:t>30.09.2018</a:t>
            </a:fld>
            <a:endParaRPr lang="ru-RU"/>
          </a:p>
        </p:txBody>
      </p:sp>
      <p:sp>
        <p:nvSpPr>
          <p:cNvPr id="3" name="Нижний колонтитул 4">
            <a:extLst>
              <a:ext uri="{FF2B5EF4-FFF2-40B4-BE49-F238E27FC236}">
                <a16:creationId xmlns:a16="http://schemas.microsoft.com/office/drawing/2014/main" id="{227AB6CE-D99C-4B9C-91C2-44EA8972FD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>
            <a:extLst>
              <a:ext uri="{FF2B5EF4-FFF2-40B4-BE49-F238E27FC236}">
                <a16:creationId xmlns:a16="http://schemas.microsoft.com/office/drawing/2014/main" id="{AEF1A51F-8FF7-4E6B-8967-84E68A6DF0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274D59C-E21E-4BA0-88C3-008A47C52BF6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420925935"/>
      </p:ext>
    </p:extLst>
  </p:cSld>
  <p:clrMapOvr>
    <a:masterClrMapping/>
  </p:clrMapOvr>
  <p:transition>
    <p:wipe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>
            <a:extLst>
              <a:ext uri="{FF2B5EF4-FFF2-40B4-BE49-F238E27FC236}">
                <a16:creationId xmlns:a16="http://schemas.microsoft.com/office/drawing/2014/main" id="{D3CC8478-8211-4EFE-B9B1-8128A08057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25F97A-8110-459C-90F6-F083C73F5A61}" type="datetimeFigureOut">
              <a:rPr lang="ru-RU"/>
              <a:pPr>
                <a:defRPr/>
              </a:pPr>
              <a:t>30.09.2018</a:t>
            </a:fld>
            <a:endParaRPr lang="ru-RU"/>
          </a:p>
        </p:txBody>
      </p:sp>
      <p:sp>
        <p:nvSpPr>
          <p:cNvPr id="6" name="Нижний колонтитул 4">
            <a:extLst>
              <a:ext uri="{FF2B5EF4-FFF2-40B4-BE49-F238E27FC236}">
                <a16:creationId xmlns:a16="http://schemas.microsoft.com/office/drawing/2014/main" id="{74A69F38-E9F0-4568-8717-0BBA6A1B36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>
            <a:extLst>
              <a:ext uri="{FF2B5EF4-FFF2-40B4-BE49-F238E27FC236}">
                <a16:creationId xmlns:a16="http://schemas.microsoft.com/office/drawing/2014/main" id="{B62B621A-5B78-4A77-95ED-3E9474E2AB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FA20BE-E27B-4635-B5D5-229D441F1D6A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79045738"/>
      </p:ext>
    </p:extLst>
  </p:cSld>
  <p:clrMapOvr>
    <a:masterClrMapping/>
  </p:clrMapOvr>
  <p:transition>
    <p:wipe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>
            <a:extLst>
              <a:ext uri="{FF2B5EF4-FFF2-40B4-BE49-F238E27FC236}">
                <a16:creationId xmlns:a16="http://schemas.microsoft.com/office/drawing/2014/main" id="{298B4276-6ADF-49A3-8B98-A0A603B981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3C7B05-E9C7-4116-A0A9-E91391AF178E}" type="datetimeFigureOut">
              <a:rPr lang="ru-RU"/>
              <a:pPr>
                <a:defRPr/>
              </a:pPr>
              <a:t>30.09.2018</a:t>
            </a:fld>
            <a:endParaRPr lang="ru-RU"/>
          </a:p>
        </p:txBody>
      </p:sp>
      <p:sp>
        <p:nvSpPr>
          <p:cNvPr id="6" name="Нижний колонтитул 4">
            <a:extLst>
              <a:ext uri="{FF2B5EF4-FFF2-40B4-BE49-F238E27FC236}">
                <a16:creationId xmlns:a16="http://schemas.microsoft.com/office/drawing/2014/main" id="{D1BB86DA-EB9A-4C74-B1B2-E15B2F8BBB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>
            <a:extLst>
              <a:ext uri="{FF2B5EF4-FFF2-40B4-BE49-F238E27FC236}">
                <a16:creationId xmlns:a16="http://schemas.microsoft.com/office/drawing/2014/main" id="{F6C20F10-5A09-4409-B0B2-556D580C8C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3638921-C479-469C-A3E7-CFB3061B94CD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364740853"/>
      </p:ext>
    </p:extLst>
  </p:cSld>
  <p:clrMapOvr>
    <a:masterClrMapping/>
  </p:clrMapOvr>
  <p:transition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>
            <a:extLst>
              <a:ext uri="{FF2B5EF4-FFF2-40B4-BE49-F238E27FC236}">
                <a16:creationId xmlns:a16="http://schemas.microsoft.com/office/drawing/2014/main" id="{751E37CB-4BF0-4274-AD66-6C47C69421C0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заголовка</a:t>
            </a:r>
          </a:p>
        </p:txBody>
      </p:sp>
      <p:sp>
        <p:nvSpPr>
          <p:cNvPr id="1027" name="Текст 2">
            <a:extLst>
              <a:ext uri="{FF2B5EF4-FFF2-40B4-BE49-F238E27FC236}">
                <a16:creationId xmlns:a16="http://schemas.microsoft.com/office/drawing/2014/main" id="{6BC4B075-89AF-4FDA-AFEF-A4D08C5AB6AD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текста</a:t>
            </a:r>
          </a:p>
          <a:p>
            <a:pPr lvl="1"/>
            <a:r>
              <a:rPr lang="ru-RU" altLang="ru-RU"/>
              <a:t>Второй уровень</a:t>
            </a:r>
          </a:p>
          <a:p>
            <a:pPr lvl="2"/>
            <a:r>
              <a:rPr lang="ru-RU" altLang="ru-RU"/>
              <a:t>Третий уровень</a:t>
            </a:r>
          </a:p>
          <a:p>
            <a:pPr lvl="3"/>
            <a:r>
              <a:rPr lang="ru-RU" altLang="ru-RU"/>
              <a:t>Четвертый уровень</a:t>
            </a:r>
          </a:p>
          <a:p>
            <a:pPr lvl="4"/>
            <a:r>
              <a:rPr lang="ru-RU" alt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D29383D-ED75-42D1-A672-BCD1B97857B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1728353-FE63-46E9-8C91-B3784B20CA2B}" type="datetimeFigureOut">
              <a:rPr lang="ru-RU"/>
              <a:pPr>
                <a:defRPr/>
              </a:pPr>
              <a:t>30.09.2018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4D8DDD0-4EC0-47A2-AD72-D0DD7B52F84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1FE99707-E1F3-4CC5-8C5C-C782D3BBF2A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fld id="{08BCE14D-0CC5-4B46-BF95-25000FB14AF0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355" r:id="rId1"/>
    <p:sldLayoutId id="2147484356" r:id="rId2"/>
    <p:sldLayoutId id="2147484357" r:id="rId3"/>
    <p:sldLayoutId id="2147484358" r:id="rId4"/>
    <p:sldLayoutId id="2147484359" r:id="rId5"/>
    <p:sldLayoutId id="2147484360" r:id="rId6"/>
    <p:sldLayoutId id="2147484361" r:id="rId7"/>
    <p:sldLayoutId id="2147484362" r:id="rId8"/>
    <p:sldLayoutId id="2147484363" r:id="rId9"/>
    <p:sldLayoutId id="2147484364" r:id="rId10"/>
    <p:sldLayoutId id="2147484365" r:id="rId11"/>
  </p:sldLayoutIdLst>
  <p:transition>
    <p:wipe dir="r"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9.jpeg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wmf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6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1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7" Type="http://schemas.openxmlformats.org/officeDocument/2006/relationships/image" Target="../media/image4.jpeg"/><Relationship Id="rId2" Type="http://schemas.openxmlformats.org/officeDocument/2006/relationships/audio" Target="file:///C:\Documents%20and%20Settings\Admin\&#1056;&#1072;&#1073;&#1086;&#1095;&#1080;&#1081;%20&#1089;&#1090;&#1086;&#1083;\&#1052;&#1086;&#1103;%20&#1084;&#1091;&#1079;&#1099;&#1082;&#1072;\&#1048;&#1085;&#1077;&#1090;\enya_-_only_time.mp3" TargetMode="External"/><Relationship Id="rId1" Type="http://schemas.openxmlformats.org/officeDocument/2006/relationships/audio" Target="file:///C:\Documents%20and%20Settings\Admin\&#1056;&#1072;&#1073;&#1086;&#1095;&#1080;&#1081;%20&#1089;&#1090;&#1086;&#1083;\&#1052;&#1072;&#1084;&#1077;\&#1044;&#1080;&#1076;&#1102;&#1083;&#1103;%20-%20%20&#1041;&#1077;&#1079;&#1076;&#1085;&#1072;.mp3" TargetMode="Externa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0.jpeg"/><Relationship Id="rId4" Type="http://schemas.openxmlformats.org/officeDocument/2006/relationships/image" Target="../media/image49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eg"/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jpeg"/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jpeg"/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0.jpeg"/><Relationship Id="rId4" Type="http://schemas.openxmlformats.org/officeDocument/2006/relationships/image" Target="../media/image59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jpeg"/><Relationship Id="rId2" Type="http://schemas.openxmlformats.org/officeDocument/2006/relationships/image" Target="../media/image61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wm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6000">
              <a:schemeClr val="tx2">
                <a:lumMod val="75000"/>
              </a:schemeClr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36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E6FE6DA-7238-4477-BDC5-ECF707BEDD5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6000" i="1" dirty="0">
                <a:solidFill>
                  <a:schemeClr val="accent6">
                    <a:lumMod val="50000"/>
                  </a:schemeClr>
                </a:solidFill>
              </a:rPr>
              <a:t>Русская изба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13538D6E-D120-41C4-A99B-83034B2B8DE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>
                <a:solidFill>
                  <a:schemeClr val="accent6">
                    <a:lumMod val="50000"/>
                  </a:schemeClr>
                </a:solidFill>
              </a:rPr>
              <a:t>Выполнила: учитель МБОУ  «Хохольский лицей»</a:t>
            </a:r>
          </a:p>
          <a:p>
            <a:pPr eaLnBrk="1" hangingPunct="1">
              <a:defRPr/>
            </a:pPr>
            <a:r>
              <a:rPr lang="ru-RU" dirty="0">
                <a:solidFill>
                  <a:schemeClr val="accent6">
                    <a:lumMod val="50000"/>
                  </a:schemeClr>
                </a:solidFill>
              </a:rPr>
              <a:t> Кропотова Нелля Алексеевна</a:t>
            </a:r>
            <a:endParaRPr lang="ru-RU" dirty="0">
              <a:solidFill>
                <a:schemeClr val="accent6">
                  <a:lumMod val="50000"/>
                </a:schemeClr>
              </a:solidFill>
              <a:cs typeface="Calibri"/>
            </a:endParaRPr>
          </a:p>
        </p:txBody>
      </p:sp>
    </p:spTree>
  </p:cSld>
  <p:clrMapOvr>
    <a:masterClrMapping/>
  </p:clrMapOvr>
  <p:transition>
    <p:wipe dir="r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4EB0453E-A181-4A60-B4A9-BE9EDD9728AC}"/>
              </a:ext>
            </a:extLst>
          </p:cNvPr>
          <p:cNvSpPr txBox="1"/>
          <p:nvPr/>
        </p:nvSpPr>
        <p:spPr>
          <a:xfrm>
            <a:off x="500034" y="428604"/>
            <a:ext cx="8215370" cy="1077218"/>
          </a:xfrm>
          <a:prstGeom prst="rect">
            <a:avLst/>
          </a:prstGeom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i="1" dirty="0">
                <a:solidFill>
                  <a:srgbClr val="002060"/>
                </a:solidFill>
                <a:latin typeface="Monotype Corsiva" pitchFamily="66" charset="0"/>
              </a:rPr>
              <a:t>Схема расположения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i="1" dirty="0">
                <a:solidFill>
                  <a:srgbClr val="002060"/>
                </a:solidFill>
                <a:latin typeface="Monotype Corsiva" pitchFamily="66" charset="0"/>
              </a:rPr>
              <a:t>ажурных декоративных элементов на фасаде дома: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0F1F395-9D5E-4D11-9765-60BC1901D50A}"/>
              </a:ext>
            </a:extLst>
          </p:cNvPr>
          <p:cNvSpPr txBox="1"/>
          <p:nvPr/>
        </p:nvSpPr>
        <p:spPr>
          <a:xfrm>
            <a:off x="4857752" y="2571744"/>
            <a:ext cx="2986715" cy="3416320"/>
          </a:xfrm>
          <a:prstGeom prst="rect">
            <a:avLst/>
          </a:prstGeom>
          <a:noFill/>
          <a:effectLst>
            <a:glow rad="139700">
              <a:schemeClr val="accent3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dirty="0">
                <a:latin typeface="+mn-lt"/>
              </a:rPr>
              <a:t>- </a:t>
            </a:r>
            <a:r>
              <a:rPr lang="ru-RU" sz="2400" dirty="0">
                <a:latin typeface="Monotype Corsiva" pitchFamily="66" charset="0"/>
              </a:rPr>
              <a:t>полотенце;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sz="2400" dirty="0">
                <a:latin typeface="Monotype Corsiva" pitchFamily="66" charset="0"/>
              </a:rPr>
              <a:t>- причелина;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sz="2400" dirty="0">
                <a:latin typeface="Monotype Corsiva" pitchFamily="66" charset="0"/>
              </a:rPr>
              <a:t>- слуховое окно;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sz="2400" dirty="0">
                <a:latin typeface="Monotype Corsiva" pitchFamily="66" charset="0"/>
              </a:rPr>
              <a:t>- кисть;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sz="2400" dirty="0">
                <a:latin typeface="Monotype Corsiva" pitchFamily="66" charset="0"/>
              </a:rPr>
              <a:t>- подзор;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sz="2400" dirty="0">
                <a:latin typeface="Monotype Corsiva" pitchFamily="66" charset="0"/>
              </a:rPr>
              <a:t>- очелье наличника;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sz="2400" dirty="0">
                <a:latin typeface="Monotype Corsiva" pitchFamily="66" charset="0"/>
              </a:rPr>
              <a:t>- низ наличника;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sz="2400" dirty="0">
                <a:latin typeface="Monotype Corsiva" pitchFamily="66" charset="0"/>
              </a:rPr>
              <a:t>- полотенце 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Monotype Corsiva" pitchFamily="66" charset="0"/>
              </a:rPr>
              <a:t>       или торцовая доска </a:t>
            </a:r>
          </a:p>
        </p:txBody>
      </p:sp>
      <p:pic>
        <p:nvPicPr>
          <p:cNvPr id="7" name="Рисунок 6" descr="IMG_0032.jpg">
            <a:extLst>
              <a:ext uri="{FF2B5EF4-FFF2-40B4-BE49-F238E27FC236}">
                <a16:creationId xmlns:a16="http://schemas.microsoft.com/office/drawing/2014/main" id="{D2EAF85F-AF7F-48C1-A93F-B95889BC6997}"/>
              </a:ext>
            </a:extLst>
          </p:cNvPr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714348" y="1857364"/>
            <a:ext cx="3913589" cy="4429156"/>
          </a:xfrm>
          <a:prstGeom prst="rect">
            <a:avLst/>
          </a:prstGeom>
          <a:ln>
            <a:solidFill>
              <a:schemeClr val="accent3">
                <a:lumMod val="50000"/>
              </a:schemeClr>
            </a:solidFill>
          </a:ln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1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835592FF-7BE6-4BDD-A0D8-974BD93487A2}"/>
              </a:ext>
            </a:extLst>
          </p:cNvPr>
          <p:cNvSpPr/>
          <p:nvPr/>
        </p:nvSpPr>
        <p:spPr>
          <a:xfrm>
            <a:off x="1571604" y="500042"/>
            <a:ext cx="6143668" cy="1754326"/>
          </a:xfrm>
          <a:prstGeom prst="rect">
            <a:avLst/>
          </a:prstGeom>
          <a:noFill/>
          <a:effectLst>
            <a:softEdge rad="12700"/>
          </a:effectLst>
          <a:scene3d>
            <a:camera prst="obliqueTopRight"/>
            <a:lightRig rig="threePt" dir="t"/>
          </a:scene3d>
        </p:spPr>
        <p:txBody>
          <a:bodyPr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cap="all" dirty="0">
                <a:ln w="0"/>
                <a:solidFill>
                  <a:srgbClr val="0070C0"/>
                </a:solidFill>
                <a:effectLst>
                  <a:reflection blurRad="12700" stA="50000" endPos="50000" dist="5000" dir="5400000" sy="-100000" rotWithShape="0"/>
                </a:effectLst>
                <a:latin typeface="+mn-lt"/>
              </a:rPr>
              <a:t>Инструменты для резьбы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1939DAB-4F5E-4852-A119-EF6E96DDA6D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1500" y="2214563"/>
            <a:ext cx="3857625" cy="2554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sz="3200" b="1">
                <a:solidFill>
                  <a:srgbClr val="FF0000"/>
                </a:solidFill>
                <a:latin typeface="Monotype Corsiva" panose="03010101010201010101" pitchFamily="66" charset="0"/>
              </a:rPr>
              <a:t>Основной  ( режущий ) инструмент :</a:t>
            </a:r>
          </a:p>
          <a:p>
            <a:pPr algn="ctr" eaLnBrk="1" hangingPunct="1"/>
            <a:r>
              <a:rPr lang="ru-RU" altLang="ru-RU" sz="3200" b="1">
                <a:solidFill>
                  <a:srgbClr val="002060"/>
                </a:solidFill>
                <a:latin typeface="Monotype Corsiva" panose="03010101010201010101" pitchFamily="66" charset="0"/>
              </a:rPr>
              <a:t> РЕЗАКИ      </a:t>
            </a:r>
          </a:p>
          <a:p>
            <a:pPr algn="ctr" eaLnBrk="1" hangingPunct="1"/>
            <a:endParaRPr lang="ru-RU" altLang="ru-RU" sz="3200">
              <a:latin typeface="Calibri" panose="020F0502020204030204" pitchFamily="34" charset="0"/>
            </a:endParaRPr>
          </a:p>
          <a:p>
            <a:pPr algn="ctr" eaLnBrk="1" hangingPunct="1"/>
            <a:r>
              <a:rPr lang="ru-RU" altLang="ru-RU" sz="3200">
                <a:latin typeface="Calibri" panose="020F0502020204030204" pitchFamily="34" charset="0"/>
              </a:rPr>
              <a:t>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852F98A-836C-4A21-B984-AFC6907EA51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929313" y="5929313"/>
            <a:ext cx="2500312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sz="2800" b="1">
                <a:solidFill>
                  <a:srgbClr val="002060"/>
                </a:solidFill>
                <a:latin typeface="Monotype Corsiva" panose="03010101010201010101" pitchFamily="66" charset="0"/>
              </a:rPr>
              <a:t>СТАСМЕСКИ</a:t>
            </a:r>
          </a:p>
        </p:txBody>
      </p:sp>
      <p:pic>
        <p:nvPicPr>
          <p:cNvPr id="23557" name="Рисунок 6" descr="12.jpg">
            <a:extLst>
              <a:ext uri="{FF2B5EF4-FFF2-40B4-BE49-F238E27FC236}">
                <a16:creationId xmlns:a16="http://schemas.microsoft.com/office/drawing/2014/main" id="{65C05991-FF97-4C39-84E9-D159F724A49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8688" y="3786188"/>
            <a:ext cx="3763962" cy="2671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58" name="Рисунок 8" descr="13.jpg">
            <a:extLst>
              <a:ext uri="{FF2B5EF4-FFF2-40B4-BE49-F238E27FC236}">
                <a16:creationId xmlns:a16="http://schemas.microsoft.com/office/drawing/2014/main" id="{5BCD4193-0FAF-400A-A127-7B00870072F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29250" y="2500313"/>
            <a:ext cx="2914650" cy="3182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0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1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F4915D87-BCD7-48EC-BA85-14EE2E50EB44}"/>
              </a:ext>
            </a:extLst>
          </p:cNvPr>
          <p:cNvSpPr txBox="1"/>
          <p:nvPr/>
        </p:nvSpPr>
        <p:spPr>
          <a:xfrm>
            <a:off x="2214563" y="642938"/>
            <a:ext cx="5214937" cy="52387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latin typeface="Monotype Corsiva" pitchFamily="66" charset="0"/>
              </a:rPr>
              <a:t>Работа косым ножом  </a:t>
            </a:r>
          </a:p>
        </p:txBody>
      </p:sp>
      <p:pic>
        <p:nvPicPr>
          <p:cNvPr id="24579" name="Рисунок 5" descr="14.jpg">
            <a:extLst>
              <a:ext uri="{FF2B5EF4-FFF2-40B4-BE49-F238E27FC236}">
                <a16:creationId xmlns:a16="http://schemas.microsoft.com/office/drawing/2014/main" id="{0DB5DD6B-5797-4720-9D33-5C692FD09D1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8688" y="1571625"/>
            <a:ext cx="3200400" cy="3990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80" name="Рисунок 6" descr="15.jpg">
            <a:extLst>
              <a:ext uri="{FF2B5EF4-FFF2-40B4-BE49-F238E27FC236}">
                <a16:creationId xmlns:a16="http://schemas.microsoft.com/office/drawing/2014/main" id="{519F6656-9A22-4564-9460-043FE0EECBC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0563" y="1643063"/>
            <a:ext cx="3429000" cy="3765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05FED21D-1755-4F4F-BBB4-9092E908BF0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1500" y="0"/>
            <a:ext cx="4143375" cy="157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3600" b="1">
                <a:solidFill>
                  <a:srgbClr val="0070C0"/>
                </a:solidFill>
                <a:latin typeface="Monotype Corsiva" panose="03010101010201010101" pitchFamily="66" charset="0"/>
              </a:rPr>
              <a:t>Вспомогательные инструменты:</a:t>
            </a:r>
          </a:p>
          <a:p>
            <a:pPr eaLnBrk="1" hangingPunct="1"/>
            <a:endParaRPr lang="ru-RU" altLang="ru-RU" sz="2400" b="1">
              <a:solidFill>
                <a:srgbClr val="0070C0"/>
              </a:solidFill>
              <a:latin typeface="Monotype Corsiva" panose="03010101010201010101" pitchFamily="66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41A3A0E-765B-450E-AB59-4CBFB1E5B8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85813" y="2643188"/>
            <a:ext cx="2571750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2400">
                <a:solidFill>
                  <a:srgbClr val="FF0000"/>
                </a:solidFill>
                <a:latin typeface="Monotype Corsiva" panose="03010101010201010101" pitchFamily="66" charset="0"/>
              </a:rPr>
              <a:t>Рубанки, лобзики, пилы, рашпили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DDB7D7F-0A45-4F55-9B2A-9E5EAC711C2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0063" y="1214438"/>
            <a:ext cx="2786062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sz="2400">
                <a:solidFill>
                  <a:srgbClr val="FF0000"/>
                </a:solidFill>
                <a:latin typeface="Monotype Corsiva" panose="03010101010201010101" pitchFamily="66" charset="0"/>
              </a:rPr>
              <a:t>Топоры, клещи, киянки, молотки,чеканы</a:t>
            </a:r>
          </a:p>
        </p:txBody>
      </p:sp>
      <p:pic>
        <p:nvPicPr>
          <p:cNvPr id="25605" name="Рисунок 9" descr="1.jpg">
            <a:extLst>
              <a:ext uri="{FF2B5EF4-FFF2-40B4-BE49-F238E27FC236}">
                <a16:creationId xmlns:a16="http://schemas.microsoft.com/office/drawing/2014/main" id="{BEA36CE7-0248-4229-818E-FC4028879A9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43313" y="714375"/>
            <a:ext cx="1751012" cy="265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06" name="Рисунок 10" descr="2.jpg">
            <a:extLst>
              <a:ext uri="{FF2B5EF4-FFF2-40B4-BE49-F238E27FC236}">
                <a16:creationId xmlns:a16="http://schemas.microsoft.com/office/drawing/2014/main" id="{8F730472-0DFB-48BF-9CA9-582DC4F373F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86438" y="428625"/>
            <a:ext cx="2143125" cy="3276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07" name="Рисунок 11" descr="3.jpg">
            <a:extLst>
              <a:ext uri="{FF2B5EF4-FFF2-40B4-BE49-F238E27FC236}">
                <a16:creationId xmlns:a16="http://schemas.microsoft.com/office/drawing/2014/main" id="{F5AA0C05-496A-466A-A9A8-C8A7A5337A5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938" y="3857625"/>
            <a:ext cx="1857375" cy="222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08" name="Рисунок 12" descr="4.jpg">
            <a:extLst>
              <a:ext uri="{FF2B5EF4-FFF2-40B4-BE49-F238E27FC236}">
                <a16:creationId xmlns:a16="http://schemas.microsoft.com/office/drawing/2014/main" id="{D104E2A0-4F4B-48DC-8D1E-75199E25C03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0" y="4286250"/>
            <a:ext cx="3143250" cy="1220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09" name="Рисунок 15" descr="5.jpg">
            <a:extLst>
              <a:ext uri="{FF2B5EF4-FFF2-40B4-BE49-F238E27FC236}">
                <a16:creationId xmlns:a16="http://schemas.microsoft.com/office/drawing/2014/main" id="{C56196D9-C6FE-4A57-B373-98B496661B9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43625" y="4000500"/>
            <a:ext cx="2701925" cy="2528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4" grpId="0"/>
      <p:bldP spid="1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16AF95FD-5DB1-4EA9-A6DE-6CB15B72913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0063" y="357188"/>
            <a:ext cx="485775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2400" b="1">
                <a:solidFill>
                  <a:srgbClr val="7030A0"/>
                </a:solidFill>
                <a:latin typeface="Monotype Corsiva" panose="03010101010201010101" pitchFamily="66" charset="0"/>
              </a:rPr>
              <a:t>Последовательность выполнения </a:t>
            </a:r>
          </a:p>
          <a:p>
            <a:pPr eaLnBrk="1" hangingPunct="1"/>
            <a:r>
              <a:rPr lang="ru-RU" altLang="ru-RU" sz="2400" b="1">
                <a:solidFill>
                  <a:srgbClr val="7030A0"/>
                </a:solidFill>
                <a:latin typeface="Monotype Corsiva" panose="03010101010201010101" pitchFamily="66" charset="0"/>
              </a:rPr>
              <a:t>ажурной резьбы и  различные </a:t>
            </a:r>
          </a:p>
          <a:p>
            <a:pPr eaLnBrk="1" hangingPunct="1"/>
            <a:r>
              <a:rPr lang="ru-RU" altLang="ru-RU" sz="2400" b="1">
                <a:solidFill>
                  <a:srgbClr val="7030A0"/>
                </a:solidFill>
                <a:latin typeface="Monotype Corsiva" panose="03010101010201010101" pitchFamily="66" charset="0"/>
              </a:rPr>
              <a:t>виды  узоров:</a:t>
            </a:r>
          </a:p>
        </p:txBody>
      </p:sp>
      <p:pic>
        <p:nvPicPr>
          <p:cNvPr id="3" name="Рисунок 2" descr="IMG_0032.jpg">
            <a:extLst>
              <a:ext uri="{FF2B5EF4-FFF2-40B4-BE49-F238E27FC236}">
                <a16:creationId xmlns:a16="http://schemas.microsoft.com/office/drawing/2014/main" id="{CEC6F5AA-68A6-484D-9069-5DED26A6301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807"/>
          <a:stretch>
            <a:fillRect/>
          </a:stretch>
        </p:blipFill>
        <p:spPr bwMode="auto">
          <a:xfrm>
            <a:off x="3143250" y="5143500"/>
            <a:ext cx="5214938" cy="1214438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628" name="Рисунок 3" descr="Столяр.wmf">
            <a:extLst>
              <a:ext uri="{FF2B5EF4-FFF2-40B4-BE49-F238E27FC236}">
                <a16:creationId xmlns:a16="http://schemas.microsoft.com/office/drawing/2014/main" id="{1E84743B-904C-4CFD-B8DD-6809C4578B7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938" y="3929063"/>
            <a:ext cx="1571625" cy="1928812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629" name="Рисунок 6" descr="16.jpg">
            <a:extLst>
              <a:ext uri="{FF2B5EF4-FFF2-40B4-BE49-F238E27FC236}">
                <a16:creationId xmlns:a16="http://schemas.microsoft.com/office/drawing/2014/main" id="{C29DF9ED-83D7-4C29-8720-F58A81C5730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0" y="1285875"/>
            <a:ext cx="2609850" cy="318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30" name="Рисунок 7" descr="17.jpg">
            <a:extLst>
              <a:ext uri="{FF2B5EF4-FFF2-40B4-BE49-F238E27FC236}">
                <a16:creationId xmlns:a16="http://schemas.microsoft.com/office/drawing/2014/main" id="{5AF96275-BC71-43D6-9FD8-780E348168F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86438" y="500063"/>
            <a:ext cx="2457450" cy="426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D9E0A69C-8AE4-4CEE-BB43-248485B708D6}"/>
              </a:ext>
            </a:extLst>
          </p:cNvPr>
          <p:cNvSpPr/>
          <p:nvPr/>
        </p:nvSpPr>
        <p:spPr>
          <a:xfrm>
            <a:off x="857224" y="214290"/>
            <a:ext cx="7305141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+mn-lt"/>
              </a:rPr>
              <a:t>Фрагменты резьбы</a:t>
            </a:r>
          </a:p>
        </p:txBody>
      </p:sp>
      <p:pic>
        <p:nvPicPr>
          <p:cNvPr id="27651" name="Рисунок 6" descr="18.jpg">
            <a:extLst>
              <a:ext uri="{FF2B5EF4-FFF2-40B4-BE49-F238E27FC236}">
                <a16:creationId xmlns:a16="http://schemas.microsoft.com/office/drawing/2014/main" id="{BC408902-5B4F-419E-B856-9450224E1B9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0125" y="1428750"/>
            <a:ext cx="3200400" cy="393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52" name="Рисунок 7" descr="6.jpg">
            <a:extLst>
              <a:ext uri="{FF2B5EF4-FFF2-40B4-BE49-F238E27FC236}">
                <a16:creationId xmlns:a16="http://schemas.microsoft.com/office/drawing/2014/main" id="{8971E8A3-FF39-4EE4-AD76-30B69B9031B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9125" y="1185863"/>
            <a:ext cx="4195763" cy="2519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53" name="Рисунок 8" descr="7.jpg">
            <a:extLst>
              <a:ext uri="{FF2B5EF4-FFF2-40B4-BE49-F238E27FC236}">
                <a16:creationId xmlns:a16="http://schemas.microsoft.com/office/drawing/2014/main" id="{E0CD4DAF-35BB-4A33-9F3A-E3C20879730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6375" y="3857625"/>
            <a:ext cx="2571750" cy="2601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43A3CC6E-3B92-496A-9127-88E7705701C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2938" y="4929188"/>
            <a:ext cx="3929062" cy="1077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sz="3200">
                <a:solidFill>
                  <a:srgbClr val="FF0000"/>
                </a:solidFill>
                <a:latin typeface="Monotype Corsiva" panose="03010101010201010101" pitchFamily="66" charset="0"/>
              </a:rPr>
              <a:t>«Азбука»  геометрической резьбы:</a:t>
            </a:r>
          </a:p>
        </p:txBody>
      </p:sp>
      <p:pic>
        <p:nvPicPr>
          <p:cNvPr id="28675" name="Рисунок 4" descr="19.jpg">
            <a:extLst>
              <a:ext uri="{FF2B5EF4-FFF2-40B4-BE49-F238E27FC236}">
                <a16:creationId xmlns:a16="http://schemas.microsoft.com/office/drawing/2014/main" id="{455926B0-6618-476B-8997-09886E80BFB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8688" y="571500"/>
            <a:ext cx="4124325" cy="320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676" name="Рисунок 5" descr="20.jpg">
            <a:extLst>
              <a:ext uri="{FF2B5EF4-FFF2-40B4-BE49-F238E27FC236}">
                <a16:creationId xmlns:a16="http://schemas.microsoft.com/office/drawing/2014/main" id="{1916C74C-054F-4067-876F-6AE9F5A0EAF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7750" y="3071813"/>
            <a:ext cx="3914775" cy="320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Рисунок 4" descr="8.jpg">
            <a:extLst>
              <a:ext uri="{FF2B5EF4-FFF2-40B4-BE49-F238E27FC236}">
                <a16:creationId xmlns:a16="http://schemas.microsoft.com/office/drawing/2014/main" id="{995011B3-885E-4070-B246-10D259D0668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250" y="857250"/>
            <a:ext cx="2362200" cy="3806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699" name="Рисунок 6" descr="9.jpg">
            <a:extLst>
              <a:ext uri="{FF2B5EF4-FFF2-40B4-BE49-F238E27FC236}">
                <a16:creationId xmlns:a16="http://schemas.microsoft.com/office/drawing/2014/main" id="{21491126-A70D-4247-9B9D-3A6D91FC5B2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0438" y="2428875"/>
            <a:ext cx="2347912" cy="3910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700" name="Рисунок 7" descr="10.jpg">
            <a:extLst>
              <a:ext uri="{FF2B5EF4-FFF2-40B4-BE49-F238E27FC236}">
                <a16:creationId xmlns:a16="http://schemas.microsoft.com/office/drawing/2014/main" id="{0C264400-B329-4159-98E2-DE8F9336517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15063" y="857250"/>
            <a:ext cx="2352675" cy="3910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wipe dir="r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extBox 3">
            <a:extLst>
              <a:ext uri="{FF2B5EF4-FFF2-40B4-BE49-F238E27FC236}">
                <a16:creationId xmlns:a16="http://schemas.microsoft.com/office/drawing/2014/main" id="{165D2478-1EA9-47D3-A7CE-EEF4128D021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71688" y="5572125"/>
            <a:ext cx="4500562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sz="3200" b="1">
                <a:solidFill>
                  <a:srgbClr val="00B050"/>
                </a:solidFill>
                <a:latin typeface="Monotype Corsiva" panose="03010101010201010101" pitchFamily="66" charset="0"/>
              </a:rPr>
              <a:t>НАЛИЧНИКИ</a:t>
            </a:r>
          </a:p>
        </p:txBody>
      </p:sp>
      <p:pic>
        <p:nvPicPr>
          <p:cNvPr id="30723" name="Рисунок 4" descr="11.jpg">
            <a:extLst>
              <a:ext uri="{FF2B5EF4-FFF2-40B4-BE49-F238E27FC236}">
                <a16:creationId xmlns:a16="http://schemas.microsoft.com/office/drawing/2014/main" id="{BBD9C33C-FD81-4E94-8462-9F8CAC5172E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5875" y="785813"/>
            <a:ext cx="2609850" cy="426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24" name="Рисунок 5" descr="12.jpg">
            <a:extLst>
              <a:ext uri="{FF2B5EF4-FFF2-40B4-BE49-F238E27FC236}">
                <a16:creationId xmlns:a16="http://schemas.microsoft.com/office/drawing/2014/main" id="{B4FBD89E-6EAB-4EC5-92D5-269BF523FF6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4875" y="785813"/>
            <a:ext cx="2876550" cy="426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wipe dir="r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Рисунок 4" descr="13.jpg">
            <a:extLst>
              <a:ext uri="{FF2B5EF4-FFF2-40B4-BE49-F238E27FC236}">
                <a16:creationId xmlns:a16="http://schemas.microsoft.com/office/drawing/2014/main" id="{9E61BE05-4A96-4438-94B6-C7A812F9D9B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785813"/>
            <a:ext cx="2928938" cy="5000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747" name="Рисунок 5" descr="14.jpg">
            <a:extLst>
              <a:ext uri="{FF2B5EF4-FFF2-40B4-BE49-F238E27FC236}">
                <a16:creationId xmlns:a16="http://schemas.microsoft.com/office/drawing/2014/main" id="{F75A9DF4-6086-4FE5-B1DF-75885426E19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3500" y="785813"/>
            <a:ext cx="2695575" cy="4929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wipe dir="r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4FA23593-7275-43BD-B1E8-FC81D5971880}"/>
              </a:ext>
            </a:extLst>
          </p:cNvPr>
          <p:cNvSpPr/>
          <p:nvPr/>
        </p:nvSpPr>
        <p:spPr>
          <a:xfrm>
            <a:off x="428596" y="500042"/>
            <a:ext cx="8286808" cy="1446550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extrusionH="57150" contourW="6350" prstMaterial="metal">
              <a:bevelT w="127000" h="31750" prst="softRound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cap="all" dirty="0">
                <a:ln w="0"/>
                <a:solidFill>
                  <a:schemeClr val="accent2">
                    <a:lumMod val="75000"/>
                  </a:schemeClr>
                </a:solidFill>
                <a:effectLst>
                  <a:reflection blurRad="12700" stA="50000" endPos="50000" dist="5000" dir="5400000" sy="-100000" rotWithShape="0"/>
                </a:effectLst>
                <a:latin typeface="+mn-lt"/>
              </a:rPr>
              <a:t>Фасад – лицо избы,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cap="all" dirty="0">
                <a:ln w="0"/>
                <a:solidFill>
                  <a:schemeClr val="accent2">
                    <a:lumMod val="75000"/>
                  </a:schemeClr>
                </a:solidFill>
                <a:effectLst>
                  <a:reflection blurRad="12700" stA="50000" endPos="50000" dist="5000" dir="5400000" sy="-100000" rotWithShape="0"/>
                </a:effectLst>
                <a:latin typeface="+mn-lt"/>
              </a:rPr>
              <a:t>окна – её глаза.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A40DE82-BB1E-4E26-9291-4275C375EBFA}"/>
              </a:ext>
            </a:extLst>
          </p:cNvPr>
          <p:cNvSpPr txBox="1"/>
          <p:nvPr/>
        </p:nvSpPr>
        <p:spPr>
          <a:xfrm>
            <a:off x="4500563" y="4929188"/>
            <a:ext cx="4000500" cy="12001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i="1" dirty="0">
                <a:solidFill>
                  <a:schemeClr val="accent2">
                    <a:lumMod val="50000"/>
                  </a:schemeClr>
                </a:solidFill>
                <a:latin typeface="+mn-lt"/>
              </a:rPr>
              <a:t>Красивое нужно сохранить, взять его как образец, исходить из него,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i="1" dirty="0">
                <a:solidFill>
                  <a:schemeClr val="accent2">
                    <a:lumMod val="50000"/>
                  </a:schemeClr>
                </a:solidFill>
                <a:latin typeface="+mn-lt"/>
              </a:rPr>
              <a:t>даже если оно «старое». </a:t>
            </a:r>
          </a:p>
        </p:txBody>
      </p:sp>
      <p:pic>
        <p:nvPicPr>
          <p:cNvPr id="12" name="Рисунок 11" descr="IMG_0004.jpg">
            <a:extLst>
              <a:ext uri="{FF2B5EF4-FFF2-40B4-BE49-F238E27FC236}">
                <a16:creationId xmlns:a16="http://schemas.microsoft.com/office/drawing/2014/main" id="{A454FF03-6BE7-49A2-99D9-46639F951AF1}"/>
              </a:ext>
            </a:extLst>
          </p:cNvPr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5572132" y="2428868"/>
            <a:ext cx="1643074" cy="207170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6" name="Дидюля -  Бездна.mp3">
            <a:hlinkClick r:id="" action="ppaction://media"/>
            <a:extLst>
              <a:ext uri="{FF2B5EF4-FFF2-40B4-BE49-F238E27FC236}">
                <a16:creationId xmlns:a16="http://schemas.microsoft.com/office/drawing/2014/main" id="{ACFEF01C-4CEE-4B0A-8CFA-769381460D39}"/>
              </a:ext>
            </a:extLst>
          </p:cNvPr>
          <p:cNvPicPr>
            <a:picLocks noRot="1" noChangeAspect="1"/>
          </p:cNvPicPr>
          <p:nvPr>
            <a:audioFile r:link="rId1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9600" y="3276600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enya_-_only_time.mp3">
            <a:hlinkClick r:id="" action="ppaction://media"/>
            <a:extLst>
              <a:ext uri="{FF2B5EF4-FFF2-40B4-BE49-F238E27FC236}">
                <a16:creationId xmlns:a16="http://schemas.microsoft.com/office/drawing/2014/main" id="{09B4418C-CD9C-496F-819B-9BF27BD0854E}"/>
              </a:ext>
            </a:extLst>
          </p:cNvPr>
          <p:cNvPicPr>
            <a:picLocks noRot="1" noChangeAspect="1"/>
          </p:cNvPicPr>
          <p:nvPr>
            <a:audioFile r:link="rId2"/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9763" y="3306763"/>
            <a:ext cx="244475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3" name="Рисунок 10" descr="1.jpg">
            <a:extLst>
              <a:ext uri="{FF2B5EF4-FFF2-40B4-BE49-F238E27FC236}">
                <a16:creationId xmlns:a16="http://schemas.microsoft.com/office/drawing/2014/main" id="{EED04F0E-3313-4EF0-91C6-A4418B0ADE44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8688" y="2214563"/>
            <a:ext cx="3200400" cy="388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4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6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33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4" dur="220080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 showWhenStopped="0">
                <p:cTn id="35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  <p:audio>
              <p:cMediaNode showWhenStopped="0">
                <p:cTn id="36" repeatCount="indefinite" fill="remove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  <p:bldLst>
      <p:bldP spid="10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Рисунок 3" descr="1.jpg">
            <a:extLst>
              <a:ext uri="{FF2B5EF4-FFF2-40B4-BE49-F238E27FC236}">
                <a16:creationId xmlns:a16="http://schemas.microsoft.com/office/drawing/2014/main" id="{EEED2EE2-BA2F-4479-9429-888A091E2EC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0" y="857250"/>
            <a:ext cx="3514725" cy="5197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wipe dir="r"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Рисунок 8" descr="3.jpg">
            <a:extLst>
              <a:ext uri="{FF2B5EF4-FFF2-40B4-BE49-F238E27FC236}">
                <a16:creationId xmlns:a16="http://schemas.microsoft.com/office/drawing/2014/main" id="{40F05CC6-33A7-411A-B179-E20DD8768B2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65" t="3432" r="6248" b="5606"/>
          <a:stretch>
            <a:fillRect/>
          </a:stretch>
        </p:blipFill>
        <p:spPr bwMode="auto">
          <a:xfrm>
            <a:off x="3000375" y="1571625"/>
            <a:ext cx="2857500" cy="3786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4FEA9050-8BC5-4C1E-B024-4CCFFF74046E}"/>
              </a:ext>
            </a:extLst>
          </p:cNvPr>
          <p:cNvSpPr/>
          <p:nvPr/>
        </p:nvSpPr>
        <p:spPr>
          <a:xfrm>
            <a:off x="1285852" y="571480"/>
            <a:ext cx="3066352" cy="92333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i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chemeClr val="accent2">
                    <a:lumMod val="75000"/>
                  </a:schemeClr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Оконца</a:t>
            </a:r>
          </a:p>
        </p:txBody>
      </p:sp>
      <p:pic>
        <p:nvPicPr>
          <p:cNvPr id="33796" name="Рисунок 7" descr="2.jpg">
            <a:extLst>
              <a:ext uri="{FF2B5EF4-FFF2-40B4-BE49-F238E27FC236}">
                <a16:creationId xmlns:a16="http://schemas.microsoft.com/office/drawing/2014/main" id="{8028DE99-F4D9-4524-A235-E85241AD051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65" t="1744" r="6248"/>
          <a:stretch>
            <a:fillRect/>
          </a:stretch>
        </p:blipFill>
        <p:spPr bwMode="auto">
          <a:xfrm>
            <a:off x="142875" y="2143125"/>
            <a:ext cx="2857500" cy="402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797" name="Рисунок 9" descr="4.jpg">
            <a:extLst>
              <a:ext uri="{FF2B5EF4-FFF2-40B4-BE49-F238E27FC236}">
                <a16:creationId xmlns:a16="http://schemas.microsoft.com/office/drawing/2014/main" id="{52A56CD1-FDD1-4229-B12E-42FF33424F0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821" t="7040" r="9821" b="5251"/>
          <a:stretch>
            <a:fillRect/>
          </a:stretch>
        </p:blipFill>
        <p:spPr bwMode="auto">
          <a:xfrm>
            <a:off x="5715000" y="142875"/>
            <a:ext cx="2571750" cy="3500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798" name="Рисунок 10" descr="5.jpg">
            <a:extLst>
              <a:ext uri="{FF2B5EF4-FFF2-40B4-BE49-F238E27FC236}">
                <a16:creationId xmlns:a16="http://schemas.microsoft.com/office/drawing/2014/main" id="{4A5B352C-986A-4EBF-A678-2ECCC917682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57" t="7385" r="7590" b="11647"/>
          <a:stretch>
            <a:fillRect/>
          </a:stretch>
        </p:blipFill>
        <p:spPr bwMode="auto">
          <a:xfrm>
            <a:off x="5929313" y="3786188"/>
            <a:ext cx="2786062" cy="2714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CECD24EC-5D82-4B95-9746-C907D0FE63B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1500" y="4214813"/>
            <a:ext cx="3571875" cy="1570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3200">
                <a:solidFill>
                  <a:srgbClr val="00B050"/>
                </a:solidFill>
                <a:latin typeface="Monotype Corsiva" panose="03010101010201010101" pitchFamily="66" charset="0"/>
              </a:rPr>
              <a:t>Фрагмент наличника </a:t>
            </a:r>
          </a:p>
          <a:p>
            <a:pPr eaLnBrk="1" hangingPunct="1"/>
            <a:r>
              <a:rPr lang="ru-RU" altLang="ru-RU" sz="3200">
                <a:solidFill>
                  <a:srgbClr val="00B050"/>
                </a:solidFill>
                <a:latin typeface="Monotype Corsiva" panose="03010101010201010101" pitchFamily="66" charset="0"/>
              </a:rPr>
              <a:t>с элементами пропильной резьбы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4C62521-D2DB-43D4-91FC-6E583E907AF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86313" y="1357313"/>
            <a:ext cx="365125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3200">
                <a:solidFill>
                  <a:srgbClr val="00B050"/>
                </a:solidFill>
                <a:latin typeface="Monotype Corsiva" panose="03010101010201010101" pitchFamily="66" charset="0"/>
              </a:rPr>
              <a:t>Двойные наличники</a:t>
            </a:r>
          </a:p>
        </p:txBody>
      </p:sp>
      <p:pic>
        <p:nvPicPr>
          <p:cNvPr id="34820" name="Рисунок 5" descr="6.jpg">
            <a:extLst>
              <a:ext uri="{FF2B5EF4-FFF2-40B4-BE49-F238E27FC236}">
                <a16:creationId xmlns:a16="http://schemas.microsoft.com/office/drawing/2014/main" id="{DA78611C-E0E2-4277-89FF-13DC09CFE78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8688" y="571500"/>
            <a:ext cx="3429000" cy="320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821" name="Рисунок 8" descr="7.jpg">
            <a:extLst>
              <a:ext uri="{FF2B5EF4-FFF2-40B4-BE49-F238E27FC236}">
                <a16:creationId xmlns:a16="http://schemas.microsoft.com/office/drawing/2014/main" id="{C3198C2E-7659-44A9-B982-A5CB08CB7AE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4875" y="2214563"/>
            <a:ext cx="3429000" cy="320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8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69379492-59BB-4CA9-B563-586786C58F9C}"/>
              </a:ext>
            </a:extLst>
          </p:cNvPr>
          <p:cNvSpPr/>
          <p:nvPr/>
        </p:nvSpPr>
        <p:spPr>
          <a:xfrm>
            <a:off x="285720" y="357166"/>
            <a:ext cx="8858280" cy="707886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i="1" cap="all" dirty="0">
                <a:ln w="0">
                  <a:solidFill>
                    <a:srgbClr val="7030A0"/>
                  </a:solidFill>
                </a:ln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+mn-lt"/>
              </a:rPr>
              <a:t>Деревянные кружева</a:t>
            </a:r>
          </a:p>
        </p:txBody>
      </p:sp>
      <p:pic>
        <p:nvPicPr>
          <p:cNvPr id="35843" name="Рисунок 4" descr="8.jpg">
            <a:extLst>
              <a:ext uri="{FF2B5EF4-FFF2-40B4-BE49-F238E27FC236}">
                <a16:creationId xmlns:a16="http://schemas.microsoft.com/office/drawing/2014/main" id="{640E51A2-C265-4F88-B894-8301BA80D65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0125" y="1571625"/>
            <a:ext cx="3200400" cy="4067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844" name="Рисунок 5" descr="9.jpg">
            <a:extLst>
              <a:ext uri="{FF2B5EF4-FFF2-40B4-BE49-F238E27FC236}">
                <a16:creationId xmlns:a16="http://schemas.microsoft.com/office/drawing/2014/main" id="{70037F97-6EC1-466E-8D7B-6659708DBEA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7750" y="1571625"/>
            <a:ext cx="3200400" cy="400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Рисунок 3" descr="10.jpg">
            <a:extLst>
              <a:ext uri="{FF2B5EF4-FFF2-40B4-BE49-F238E27FC236}">
                <a16:creationId xmlns:a16="http://schemas.microsoft.com/office/drawing/2014/main" id="{8263E956-3788-4A6F-852A-EB33F8329E6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1214438"/>
            <a:ext cx="3200400" cy="417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867" name="Рисунок 4" descr="11.jpg">
            <a:extLst>
              <a:ext uri="{FF2B5EF4-FFF2-40B4-BE49-F238E27FC236}">
                <a16:creationId xmlns:a16="http://schemas.microsoft.com/office/drawing/2014/main" id="{EC762F31-20E7-49FD-9DAE-22F78012BC2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4875" y="1143000"/>
            <a:ext cx="3143250" cy="426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wipe dir="r"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Рисунок 5" descr="12.jpg">
            <a:extLst>
              <a:ext uri="{FF2B5EF4-FFF2-40B4-BE49-F238E27FC236}">
                <a16:creationId xmlns:a16="http://schemas.microsoft.com/office/drawing/2014/main" id="{C008E4BC-4F1F-4010-A95B-CB51CC79D9F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375" y="142875"/>
            <a:ext cx="3914775" cy="320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891" name="Рисунок 6" descr="13.jpg">
            <a:extLst>
              <a:ext uri="{FF2B5EF4-FFF2-40B4-BE49-F238E27FC236}">
                <a16:creationId xmlns:a16="http://schemas.microsoft.com/office/drawing/2014/main" id="{26B87F0F-1469-410A-9180-C3C6989A371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7750" y="142875"/>
            <a:ext cx="3238500" cy="320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892" name="Рисунок 7" descr="14.jpg">
            <a:extLst>
              <a:ext uri="{FF2B5EF4-FFF2-40B4-BE49-F238E27FC236}">
                <a16:creationId xmlns:a16="http://schemas.microsoft.com/office/drawing/2014/main" id="{4A0E9BF1-2200-4C51-8E7D-D9EE3FC89F6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375" y="3429000"/>
            <a:ext cx="3848100" cy="320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893" name="Рисунок 8" descr="15.jpg">
            <a:extLst>
              <a:ext uri="{FF2B5EF4-FFF2-40B4-BE49-F238E27FC236}">
                <a16:creationId xmlns:a16="http://schemas.microsoft.com/office/drawing/2014/main" id="{1523A62E-00F6-4294-A8F8-7012D9379D0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6313" y="3429000"/>
            <a:ext cx="3500437" cy="320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wipe dir="r"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F926BC45-E1CE-4C63-86B7-B93A6DF1DCF7}"/>
              </a:ext>
            </a:extLst>
          </p:cNvPr>
          <p:cNvSpPr txBox="1"/>
          <p:nvPr/>
        </p:nvSpPr>
        <p:spPr>
          <a:xfrm>
            <a:off x="714375" y="4286250"/>
            <a:ext cx="4214813" cy="52387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solidFill>
                  <a:srgbClr val="C00000"/>
                </a:solidFill>
                <a:latin typeface="Monotype Corsiva" pitchFamily="66" charset="0"/>
              </a:rPr>
              <a:t>Наличники 60-х годов </a:t>
            </a:r>
            <a:r>
              <a:rPr lang="en-US" sz="2800" dirty="0">
                <a:solidFill>
                  <a:srgbClr val="C00000"/>
                </a:solidFill>
                <a:latin typeface="Monotype Corsiva" pitchFamily="66" charset="0"/>
              </a:rPr>
              <a:t>XX</a:t>
            </a:r>
            <a:r>
              <a:rPr lang="ru-RU" sz="2800" dirty="0">
                <a:solidFill>
                  <a:srgbClr val="C00000"/>
                </a:solidFill>
                <a:latin typeface="Monotype Corsiva" pitchFamily="66" charset="0"/>
              </a:rPr>
              <a:t> века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09DD728-ECBD-4F42-9E96-9F952DF07E55}"/>
              </a:ext>
            </a:extLst>
          </p:cNvPr>
          <p:cNvSpPr txBox="1"/>
          <p:nvPr/>
        </p:nvSpPr>
        <p:spPr>
          <a:xfrm>
            <a:off x="3786188" y="5715000"/>
            <a:ext cx="4572000" cy="52387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solidFill>
                  <a:srgbClr val="C00000"/>
                </a:solidFill>
                <a:latin typeface="Monotype Corsiva" pitchFamily="66" charset="0"/>
              </a:rPr>
              <a:t>Наличники 70-х годов </a:t>
            </a:r>
            <a:r>
              <a:rPr lang="en-US" sz="2800" dirty="0">
                <a:solidFill>
                  <a:srgbClr val="C00000"/>
                </a:solidFill>
                <a:latin typeface="Monotype Corsiva" pitchFamily="66" charset="0"/>
              </a:rPr>
              <a:t>XX</a:t>
            </a:r>
            <a:r>
              <a:rPr lang="ru-RU" sz="2800" dirty="0">
                <a:solidFill>
                  <a:srgbClr val="C00000"/>
                </a:solidFill>
                <a:latin typeface="Monotype Corsiva" pitchFamily="66" charset="0"/>
              </a:rPr>
              <a:t> века</a:t>
            </a:r>
          </a:p>
        </p:txBody>
      </p:sp>
      <p:pic>
        <p:nvPicPr>
          <p:cNvPr id="38916" name="Рисунок 5" descr="16.jpg">
            <a:extLst>
              <a:ext uri="{FF2B5EF4-FFF2-40B4-BE49-F238E27FC236}">
                <a16:creationId xmlns:a16="http://schemas.microsoft.com/office/drawing/2014/main" id="{7F738409-6597-418C-9CCB-AD480349023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0125" y="500063"/>
            <a:ext cx="4019550" cy="320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8917" name="Рисунок 6" descr="17.jpg">
            <a:extLst>
              <a:ext uri="{FF2B5EF4-FFF2-40B4-BE49-F238E27FC236}">
                <a16:creationId xmlns:a16="http://schemas.microsoft.com/office/drawing/2014/main" id="{0792A227-51B3-4D0E-A021-B840DCC68D9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6375" y="1285875"/>
            <a:ext cx="3200400" cy="410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50325878-9910-446D-A6E2-F102A2B658E9}"/>
              </a:ext>
            </a:extLst>
          </p:cNvPr>
          <p:cNvSpPr txBox="1"/>
          <p:nvPr/>
        </p:nvSpPr>
        <p:spPr>
          <a:xfrm>
            <a:off x="1785918" y="571480"/>
            <a:ext cx="5572164" cy="5693866"/>
          </a:xfrm>
          <a:prstGeom prst="rect">
            <a:avLst/>
          </a:prstGeom>
          <a:effectLst>
            <a:glow rad="139700">
              <a:schemeClr val="accent2">
                <a:satMod val="175000"/>
                <a:alpha val="40000"/>
              </a:schemeClr>
            </a:glow>
            <a:outerShdw blurRad="65500" dist="38100" dir="5400000" rotWithShape="0">
              <a:srgbClr val="000000">
                <a:alpha val="40000"/>
              </a:srgbClr>
            </a:outerShdw>
          </a:effectLst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latin typeface="Monotype Corsiva" pitchFamily="66" charset="0"/>
              </a:rPr>
              <a:t>Мастера создают узоры из бумаги.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latin typeface="Monotype Corsiva" pitchFamily="66" charset="0"/>
              </a:rPr>
              <a:t>Они вырезают фигурные наличники окон, солнышки и дорожки.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latin typeface="Monotype Corsiva" pitchFamily="66" charset="0"/>
              </a:rPr>
              <a:t>Самые интересные работы хранятся в музеях. В нашем крае их можно увидеть в художественном музее г.Палеха.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latin typeface="Monotype Corsiva" pitchFamily="66" charset="0"/>
              </a:rPr>
              <a:t> Такие работы называются  </a:t>
            </a:r>
            <a:r>
              <a:rPr lang="ru-RU" sz="2800" dirty="0">
                <a:solidFill>
                  <a:srgbClr val="FF0000"/>
                </a:solidFill>
                <a:latin typeface="Monotype Corsiva" pitchFamily="66" charset="0"/>
              </a:rPr>
              <a:t>ВЫРЕЗАНКИ.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latin typeface="Monotype Corsiva" pitchFamily="66" charset="0"/>
              </a:rPr>
              <a:t>  Особенно красивые ВЫРЕЗАНКИ  получались у мастера  Капитона Воробьёва.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latin typeface="Monotype Corsiva" pitchFamily="66" charset="0"/>
              </a:rPr>
              <a:t> Полюбуйтесь его работами.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E9512E99-BF66-4F65-81A6-CDBD90D229F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85813" y="5357813"/>
            <a:ext cx="7286625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sz="2400" i="1">
                <a:solidFill>
                  <a:srgbClr val="0070C0"/>
                </a:solidFill>
                <a:latin typeface="Monotype Corsiva" panose="03010101010201010101" pitchFamily="66" charset="0"/>
              </a:rPr>
              <a:t>Рассмотрите его работы на этом слайде.</a:t>
            </a:r>
          </a:p>
          <a:p>
            <a:pPr algn="ctr" eaLnBrk="1" hangingPunct="1"/>
            <a:r>
              <a:rPr lang="ru-RU" altLang="ru-RU" sz="2400" i="1">
                <a:solidFill>
                  <a:srgbClr val="0070C0"/>
                </a:solidFill>
                <a:latin typeface="Monotype Corsiva" panose="03010101010201010101" pitchFamily="66" charset="0"/>
              </a:rPr>
              <a:t>Почему их назвали вырезанки?</a:t>
            </a:r>
          </a:p>
        </p:txBody>
      </p:sp>
      <p:pic>
        <p:nvPicPr>
          <p:cNvPr id="40963" name="Рисунок 3" descr="18.jpg">
            <a:extLst>
              <a:ext uri="{FF2B5EF4-FFF2-40B4-BE49-F238E27FC236}">
                <a16:creationId xmlns:a16="http://schemas.microsoft.com/office/drawing/2014/main" id="{8D4DE8F9-05BB-4C4D-AB33-9FF38661985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7375" y="785813"/>
            <a:ext cx="5767388" cy="3887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1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400" decel="5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400" decel="10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400" decel="10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0F91DFC4-BD4E-4C8A-8120-BAEBB95A32E3}"/>
              </a:ext>
            </a:extLst>
          </p:cNvPr>
          <p:cNvSpPr txBox="1"/>
          <p:nvPr/>
        </p:nvSpPr>
        <p:spPr>
          <a:xfrm>
            <a:off x="1357290" y="1785926"/>
            <a:ext cx="6429420" cy="3046988"/>
          </a:xfrm>
          <a:prstGeom prst="rect">
            <a:avLst/>
          </a:prstGeom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t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rgbClr val="FF0000"/>
              </a:solidFill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u="sng" dirty="0"/>
              <a:t>  </a:t>
            </a:r>
            <a:r>
              <a:rPr lang="ru-RU" sz="2800" b="1" u="sng" dirty="0">
                <a:solidFill>
                  <a:srgbClr val="FF0000"/>
                </a:solidFill>
                <a:latin typeface="Monotype Corsiva" pitchFamily="66" charset="0"/>
              </a:rPr>
              <a:t>Придумай и сделай свою ВЫРЕЗАНКУ</a:t>
            </a:r>
            <a:r>
              <a:rPr lang="ru-RU" b="1" u="sng" dirty="0">
                <a:solidFill>
                  <a:srgbClr val="FF0000"/>
                </a:solidFill>
                <a:latin typeface="Monotype Corsiva" pitchFamily="66" charset="0"/>
              </a:rPr>
              <a:t>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>
                <a:latin typeface="Monotype Corsiva" pitchFamily="66" charset="0"/>
                <a:cs typeface="Arial" pitchFamily="34" charset="0"/>
              </a:rPr>
              <a:t>1. Возьми</a:t>
            </a:r>
            <a:r>
              <a:rPr lang="en-US" sz="3200" dirty="0">
                <a:latin typeface="Monotype Corsiva" pitchFamily="66" charset="0"/>
                <a:cs typeface="Arial" pitchFamily="34" charset="0"/>
              </a:rPr>
              <a:t> </a:t>
            </a:r>
            <a:r>
              <a:rPr lang="ru-RU" sz="3200" dirty="0">
                <a:latin typeface="Monotype Corsiva" pitchFamily="66" charset="0"/>
                <a:cs typeface="Arial" pitchFamily="34" charset="0"/>
              </a:rPr>
              <a:t> чистый лист белой  </a:t>
            </a:r>
            <a:r>
              <a:rPr lang="ru-RU" sz="3200" dirty="0">
                <a:latin typeface="Arial"/>
                <a:cs typeface="Arial"/>
              </a:rPr>
              <a:t>бумаги</a:t>
            </a:r>
            <a:r>
              <a:rPr lang="ru-RU" sz="3200" dirty="0">
                <a:latin typeface="Monotype Corsiva" pitchFamily="66" charset="0"/>
                <a:cs typeface="Arial" pitchFamily="34" charset="0"/>
              </a:rPr>
              <a:t>.</a:t>
            </a:r>
            <a:endParaRPr lang="ru-RU" sz="3200" dirty="0">
              <a:latin typeface="Arial"/>
              <a:cs typeface="Arial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>
                <a:latin typeface="Monotype Corsiva" pitchFamily="66" charset="0"/>
                <a:cs typeface="Arial" pitchFamily="34" charset="0"/>
              </a:rPr>
              <a:t>2. Нарисуй </a:t>
            </a:r>
            <a:r>
              <a:rPr lang="ru-RU" sz="3200" dirty="0">
                <a:latin typeface="Arial"/>
                <a:cs typeface="Arial"/>
              </a:rPr>
              <a:t>фасад</a:t>
            </a:r>
            <a:r>
              <a:rPr lang="ru-RU" sz="3200" dirty="0">
                <a:latin typeface="Monotype Corsiva" pitchFamily="66" charset="0"/>
                <a:cs typeface="Arial" pitchFamily="34" charset="0"/>
              </a:rPr>
              <a:t> избы.</a:t>
            </a:r>
            <a:endParaRPr lang="ru-RU" sz="3200" dirty="0">
              <a:latin typeface="Monotype Corsiva"/>
              <a:cs typeface="Arial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>
                <a:latin typeface="Monotype Corsiva"/>
                <a:cs typeface="Arial" pitchFamily="34" charset="0"/>
              </a:rPr>
              <a:t>3. Придумай узор  для наличника и раскрась рисунок.</a:t>
            </a:r>
            <a:endParaRPr lang="ru-RU" sz="3200" dirty="0">
              <a:latin typeface="Arial"/>
              <a:cs typeface="Arial" pitchFamily="34" charset="0"/>
            </a:endParaRP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C4C4AD4B-57F7-4D4E-B212-68D8077EDC1F}"/>
              </a:ext>
            </a:extLst>
          </p:cNvPr>
          <p:cNvSpPr/>
          <p:nvPr/>
        </p:nvSpPr>
        <p:spPr>
          <a:xfrm>
            <a:off x="2205967" y="642918"/>
            <a:ext cx="4732065" cy="92333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/>
                <a:solidFill>
                  <a:schemeClr val="accent3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  <a:latin typeface="+mn-lt"/>
              </a:rPr>
              <a:t> </a:t>
            </a:r>
            <a:r>
              <a:rPr lang="ru-RU" sz="5400" b="1" dirty="0">
                <a:ln/>
                <a:solidFill>
                  <a:schemeClr val="accent3">
                    <a:lumMod val="50000"/>
                  </a:schemeClr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  <a:latin typeface="+mn-lt"/>
              </a:rPr>
              <a:t>ЗАДАНИЕ</a:t>
            </a:r>
          </a:p>
        </p:txBody>
      </p:sp>
    </p:spTree>
  </p:cSld>
  <p:clrMapOvr>
    <a:masterClrMapping/>
  </p:clrMapOvr>
  <p:transition>
    <p:wipe dir="r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521334A5-E85E-4B10-9FB4-B2334FF7E5F0}"/>
              </a:ext>
            </a:extLst>
          </p:cNvPr>
          <p:cNvSpPr/>
          <p:nvPr/>
        </p:nvSpPr>
        <p:spPr>
          <a:xfrm>
            <a:off x="785787" y="785795"/>
            <a:ext cx="5000659" cy="1071569"/>
          </a:xfrm>
          <a:prstGeom prst="rect">
            <a:avLst/>
          </a:prstGeom>
          <a:noFill/>
        </p:spPr>
        <p:txBody>
          <a:bodyPr wrap="none">
            <a:prstTxWarp prst="textDoubleWave1">
              <a:avLst>
                <a:gd name="adj1" fmla="val 2664"/>
                <a:gd name="adj2" fmla="val -3866"/>
              </a:avLst>
            </a:prstTxWarp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</a:rPr>
              <a:t>Цель урока:</a:t>
            </a:r>
          </a:p>
        </p:txBody>
      </p:sp>
      <p:sp>
        <p:nvSpPr>
          <p:cNvPr id="15363" name="TextBox 2">
            <a:extLst>
              <a:ext uri="{FF2B5EF4-FFF2-40B4-BE49-F238E27FC236}">
                <a16:creationId xmlns:a16="http://schemas.microsoft.com/office/drawing/2014/main" id="{9D467669-E881-46FD-86DF-9064661AD5F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28688" y="2000250"/>
            <a:ext cx="2643187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1400" b="1">
                <a:solidFill>
                  <a:srgbClr val="0070C0"/>
                </a:solidFill>
                <a:latin typeface="Monotype Corsiva" panose="03010101010201010101" pitchFamily="66" charset="0"/>
                <a:cs typeface="Arial" panose="020B0604020202020204" pitchFamily="34" charset="0"/>
              </a:rPr>
              <a:t> </a:t>
            </a:r>
            <a:r>
              <a:rPr lang="ru-RU" altLang="ru-RU" sz="2800" b="1">
                <a:solidFill>
                  <a:srgbClr val="0070C0"/>
                </a:solidFill>
                <a:latin typeface="Monotype Corsiva" panose="03010101010201010101" pitchFamily="66" charset="0"/>
                <a:cs typeface="Arial" panose="020B0604020202020204" pitchFamily="34" charset="0"/>
              </a:rPr>
              <a:t>Обучающая :</a:t>
            </a:r>
            <a:endParaRPr lang="ru-RU" altLang="ru-RU" sz="2800" b="1">
              <a:solidFill>
                <a:srgbClr val="0070C0"/>
              </a:solidFill>
              <a:latin typeface="Monotype Corsiva" panose="03010101010201010101" pitchFamily="66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B94095A-9ED2-4E28-986C-05E06331EEE8}"/>
              </a:ext>
            </a:extLst>
          </p:cNvPr>
          <p:cNvSpPr txBox="1"/>
          <p:nvPr/>
        </p:nvSpPr>
        <p:spPr>
          <a:xfrm>
            <a:off x="3643313" y="2071688"/>
            <a:ext cx="4929187" cy="120015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atin typeface="Monotype Corsiva" pitchFamily="66" charset="0"/>
              </a:rPr>
              <a:t>Ознакомить учащихся с техникой выполнения резьбы,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atin typeface="Monotype Corsiva" pitchFamily="66" charset="0"/>
              </a:rPr>
              <a:t>создать условия для проявления инициативности учащихся в процессе работы , обучить рабочим приёмам художественноё резьбы</a:t>
            </a:r>
          </a:p>
        </p:txBody>
      </p:sp>
      <p:sp>
        <p:nvSpPr>
          <p:cNvPr id="15365" name="TextBox 4">
            <a:extLst>
              <a:ext uri="{FF2B5EF4-FFF2-40B4-BE49-F238E27FC236}">
                <a16:creationId xmlns:a16="http://schemas.microsoft.com/office/drawing/2014/main" id="{F7387FAA-E8FD-4DE7-9E08-FB29A990D03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00125" y="3571875"/>
            <a:ext cx="242887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2800" b="1">
                <a:solidFill>
                  <a:srgbClr val="0070C0"/>
                </a:solidFill>
                <a:latin typeface="Monotype Corsiva" panose="03010101010201010101" pitchFamily="66" charset="0"/>
              </a:rPr>
              <a:t>Развивающая: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D2C0A64-7DCB-44C1-935A-43E3AB8499A0}"/>
              </a:ext>
            </a:extLst>
          </p:cNvPr>
          <p:cNvSpPr txBox="1"/>
          <p:nvPr/>
        </p:nvSpPr>
        <p:spPr>
          <a:xfrm>
            <a:off x="3643313" y="3643313"/>
            <a:ext cx="4929187" cy="120015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atin typeface="Monotype Corsiva" pitchFamily="66" charset="0"/>
              </a:rPr>
              <a:t>Развивать художественно-творческие способности, образное  мышление, фантазию, воображение, зрительную и логическую память, моторные навыки, самостоятельность.</a:t>
            </a:r>
          </a:p>
        </p:txBody>
      </p:sp>
      <p:sp>
        <p:nvSpPr>
          <p:cNvPr id="15367" name="TextBox 6">
            <a:extLst>
              <a:ext uri="{FF2B5EF4-FFF2-40B4-BE49-F238E27FC236}">
                <a16:creationId xmlns:a16="http://schemas.microsoft.com/office/drawing/2014/main" id="{1C8ADBE0-4903-4B81-A9B6-1002FCAD114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00125" y="5072063"/>
            <a:ext cx="27146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2800" b="1">
                <a:solidFill>
                  <a:srgbClr val="0070C0"/>
                </a:solidFill>
                <a:latin typeface="Monotype Corsiva" panose="03010101010201010101" pitchFamily="66" charset="0"/>
              </a:rPr>
              <a:t>Воспитывающая: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8F0EF12-EC1C-4055-8F0D-FFABB9B68101}"/>
              </a:ext>
            </a:extLst>
          </p:cNvPr>
          <p:cNvSpPr txBox="1"/>
          <p:nvPr/>
        </p:nvSpPr>
        <p:spPr>
          <a:xfrm>
            <a:off x="3643313" y="5143500"/>
            <a:ext cx="4929187" cy="92392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atin typeface="Monotype Corsiva" pitchFamily="66" charset="0"/>
              </a:rPr>
              <a:t>Воспитывать художественный вкус, трудовую дисциплину, творческое начало личности, патриотизм</a:t>
            </a:r>
            <a:r>
              <a:rPr lang="ru-RU" sz="1200" dirty="0"/>
              <a:t>.</a:t>
            </a:r>
          </a:p>
        </p:txBody>
      </p:sp>
    </p:spTree>
  </p:cSld>
  <p:clrMapOvr>
    <a:masterClrMapping/>
  </p:clrMapOvr>
  <p:transition>
    <p:wipe dir="r"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>
            <a:extLst>
              <a:ext uri="{FF2B5EF4-FFF2-40B4-BE49-F238E27FC236}">
                <a16:creationId xmlns:a16="http://schemas.microsoft.com/office/drawing/2014/main" id="{B8A1B949-BD3D-4984-B53A-07D58D089221}"/>
              </a:ext>
            </a:extLst>
          </p:cNvPr>
          <p:cNvSpPr txBox="1"/>
          <p:nvPr/>
        </p:nvSpPr>
        <p:spPr>
          <a:xfrm>
            <a:off x="6072198" y="2714620"/>
            <a:ext cx="2643206" cy="1569660"/>
          </a:xfrm>
          <a:prstGeom prst="rect">
            <a:avLst/>
          </a:prstGeom>
          <a:ln/>
          <a:effectLst>
            <a:glow rad="228600">
              <a:schemeClr val="accent3">
                <a:satMod val="175000"/>
                <a:alpha val="40000"/>
              </a:schemeClr>
            </a:glow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perspectiveLeft"/>
            <a:lightRig rig="threePt" dir="t"/>
          </a:scene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dirty="0">
                <a:latin typeface="Monotype Corsiva" pitchFamily="66" charset="0"/>
              </a:rPr>
              <a:t>ЖЕЛАЮ УДАЧИ!</a:t>
            </a:r>
          </a:p>
        </p:txBody>
      </p:sp>
      <p:pic>
        <p:nvPicPr>
          <p:cNvPr id="45059" name="Рисунок 3" descr="22.jpg">
            <a:extLst>
              <a:ext uri="{FF2B5EF4-FFF2-40B4-BE49-F238E27FC236}">
                <a16:creationId xmlns:a16="http://schemas.microsoft.com/office/drawing/2014/main" id="{36D9CAA6-EDCA-4AEB-9C02-80794CFEEFD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1563" y="857250"/>
            <a:ext cx="4071937" cy="466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53CD8D33-CDAD-4E75-A046-FBDDAD3A01B5}"/>
              </a:ext>
            </a:extLst>
          </p:cNvPr>
          <p:cNvSpPr txBox="1"/>
          <p:nvPr/>
        </p:nvSpPr>
        <p:spPr>
          <a:xfrm>
            <a:off x="642938" y="928688"/>
            <a:ext cx="5429250" cy="2071687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Резьба по дереву возникла ещё с древнейших времён. Древние славяне считали дерево посредником между человеком и солнцем. Оно было символом благополучия и счастья, долголетия и здоровья.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B9BECB6-E12E-4B07-BC29-DD39AFA3DEC7}"/>
              </a:ext>
            </a:extLst>
          </p:cNvPr>
          <p:cNvSpPr txBox="1"/>
          <p:nvPr/>
        </p:nvSpPr>
        <p:spPr>
          <a:xfrm>
            <a:off x="3857625" y="4071938"/>
            <a:ext cx="4643438" cy="1754187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Люди изображали зверей, птиц, солнце, луну и поклонялись им, считая, что вырезанные фигурки приносят в дом счастье, отгоняют всякую нечисть и оберегают хозяев от несчастий.</a:t>
            </a:r>
          </a:p>
        </p:txBody>
      </p:sp>
      <p:pic>
        <p:nvPicPr>
          <p:cNvPr id="16388" name="Рисунок 5" descr="Избушка.gif">
            <a:extLst>
              <a:ext uri="{FF2B5EF4-FFF2-40B4-BE49-F238E27FC236}">
                <a16:creationId xmlns:a16="http://schemas.microsoft.com/office/drawing/2014/main" id="{C482CE06-72CA-4238-AC9D-F5EB8BAA9B9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15063" y="928688"/>
            <a:ext cx="2562225" cy="2143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9" name="Рисунок 6" descr="Сельский дом.wmf">
            <a:extLst>
              <a:ext uri="{FF2B5EF4-FFF2-40B4-BE49-F238E27FC236}">
                <a16:creationId xmlns:a16="http://schemas.microsoft.com/office/drawing/2014/main" id="{1F47317D-EF5D-436D-BAD9-96255E2C38B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938" y="3714750"/>
            <a:ext cx="2746375" cy="2214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wipe dir="r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D1ADC3EB-4108-4897-8E74-6A541D67EC0B}"/>
              </a:ext>
            </a:extLst>
          </p:cNvPr>
          <p:cNvSpPr txBox="1"/>
          <p:nvPr/>
        </p:nvSpPr>
        <p:spPr>
          <a:xfrm>
            <a:off x="4714875" y="571500"/>
            <a:ext cx="3643313" cy="314325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txBody>
          <a:bodyPr anchor="t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>
                <a:latin typeface="Monotype Corsiva" pitchFamily="66" charset="0"/>
              </a:rPr>
              <a:t>Каждый мастер, </a:t>
            </a:r>
            <a:r>
              <a:rPr lang="ru-RU" sz="2800" dirty="0">
                <a:latin typeface="Monotype Corsiva" pitchFamily="66" charset="0"/>
              </a:rPr>
              <a:t>выполняя то или иное изделие из древесины, старается сделать его красивым, показав природную красоту дерева и усилив её.</a:t>
            </a:r>
          </a:p>
        </p:txBody>
      </p:sp>
      <p:pic>
        <p:nvPicPr>
          <p:cNvPr id="17411" name="Рисунок 6" descr="h20.gif">
            <a:extLst>
              <a:ext uri="{FF2B5EF4-FFF2-40B4-BE49-F238E27FC236}">
                <a16:creationId xmlns:a16="http://schemas.microsoft.com/office/drawing/2014/main" id="{52C030BB-0241-47E4-9581-736F04B8B43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0" y="4000500"/>
            <a:ext cx="1857375" cy="2217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2" name="Рисунок 4" descr="2.jpg">
            <a:extLst>
              <a:ext uri="{FF2B5EF4-FFF2-40B4-BE49-F238E27FC236}">
                <a16:creationId xmlns:a16="http://schemas.microsoft.com/office/drawing/2014/main" id="{792F871C-6993-49C4-9066-3AD49AFF139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5875" y="785813"/>
            <a:ext cx="2713038" cy="4786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wipe dir="r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12A1625F-B9EC-4884-8DE5-E61BFAF891D7}"/>
              </a:ext>
            </a:extLst>
          </p:cNvPr>
          <p:cNvSpPr txBox="1"/>
          <p:nvPr/>
        </p:nvSpPr>
        <p:spPr>
          <a:xfrm>
            <a:off x="714375" y="500063"/>
            <a:ext cx="5143500" cy="563245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Monotype Corsiva" pitchFamily="66" charset="0"/>
              </a:rPr>
              <a:t>Резьба выполнялась в разной технике.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Monotype Corsiva" pitchFamily="66" charset="0"/>
              </a:rPr>
              <a:t>Самой распространённой была  </a:t>
            </a:r>
            <a:r>
              <a:rPr lang="ru-RU" sz="2400" dirty="0">
                <a:solidFill>
                  <a:srgbClr val="FF0000"/>
                </a:solidFill>
                <a:latin typeface="Monotype Corsiva" pitchFamily="66" charset="0"/>
              </a:rPr>
              <a:t>ПРОРЕЗНАЯ</a:t>
            </a:r>
            <a:r>
              <a:rPr lang="ru-RU" sz="2400" dirty="0">
                <a:latin typeface="Monotype Corsiva" pitchFamily="66" charset="0"/>
              </a:rPr>
              <a:t> или </a:t>
            </a:r>
            <a:r>
              <a:rPr lang="ru-RU" sz="2400" dirty="0">
                <a:solidFill>
                  <a:srgbClr val="FF0000"/>
                </a:solidFill>
                <a:latin typeface="Monotype Corsiva" pitchFamily="66" charset="0"/>
              </a:rPr>
              <a:t>АЖУРНАЯ </a:t>
            </a:r>
            <a:r>
              <a:rPr lang="ru-RU" sz="2400" dirty="0">
                <a:latin typeface="Monotype Corsiva" pitchFamily="66" charset="0"/>
              </a:rPr>
              <a:t> резьба. Именно она использовалась чаще всего при отделке домов.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Monotype Corsiva" pitchFamily="66" charset="0"/>
              </a:rPr>
              <a:t>  </a:t>
            </a:r>
            <a:r>
              <a:rPr lang="en-US" sz="2400" dirty="0">
                <a:solidFill>
                  <a:srgbClr val="FF0000"/>
                </a:solidFill>
                <a:latin typeface="Monotype Corsiva" pitchFamily="66" charset="0"/>
              </a:rPr>
              <a:t>C</a:t>
            </a:r>
            <a:r>
              <a:rPr lang="ru-RU" sz="2400" dirty="0">
                <a:solidFill>
                  <a:srgbClr val="FF0000"/>
                </a:solidFill>
                <a:latin typeface="Monotype Corsiva" pitchFamily="66" charset="0"/>
              </a:rPr>
              <a:t>КУЛЬПТУРНАЯ </a:t>
            </a:r>
            <a:r>
              <a:rPr lang="ru-RU" sz="2400" dirty="0">
                <a:latin typeface="Monotype Corsiva" pitchFamily="66" charset="0"/>
              </a:rPr>
              <a:t>резьба применялась для украшения кораблей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Monotype Corsiva" pitchFamily="66" charset="0"/>
              </a:rPr>
              <a:t> ( носовую часть корабля выполняли в виде какого-либо зверя или птицы, бога или богини),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dirty="0">
              <a:latin typeface="Monotype Corsiva" pitchFamily="66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dirty="0">
              <a:latin typeface="Monotype Corsiva" pitchFamily="66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dirty="0">
              <a:latin typeface="Monotype Corsiva" pitchFamily="66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Monotype Corsiva" pitchFamily="66" charset="0"/>
              </a:rPr>
              <a:t>а также в изготовлении деревянных игрушек и сувениров.</a:t>
            </a:r>
          </a:p>
        </p:txBody>
      </p:sp>
      <p:pic>
        <p:nvPicPr>
          <p:cNvPr id="18435" name="Рисунок 9" descr="Галера.wmf">
            <a:extLst>
              <a:ext uri="{FF2B5EF4-FFF2-40B4-BE49-F238E27FC236}">
                <a16:creationId xmlns:a16="http://schemas.microsoft.com/office/drawing/2014/main" id="{9D8CFAFB-8143-4FAE-97C8-08BADE89148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57438" y="3789363"/>
            <a:ext cx="1428750" cy="1497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6" name="Рисунок 6" descr="3.jpg">
            <a:extLst>
              <a:ext uri="{FF2B5EF4-FFF2-40B4-BE49-F238E27FC236}">
                <a16:creationId xmlns:a16="http://schemas.microsoft.com/office/drawing/2014/main" id="{C9E8175F-0D68-42C5-B700-58EF64037B4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6500" y="500063"/>
            <a:ext cx="2057400" cy="1695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7" name="Рисунок 7" descr="4.jpg">
            <a:extLst>
              <a:ext uri="{FF2B5EF4-FFF2-40B4-BE49-F238E27FC236}">
                <a16:creationId xmlns:a16="http://schemas.microsoft.com/office/drawing/2014/main" id="{1D079080-52A0-4369-865C-C02DB0EC003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6500" y="2428875"/>
            <a:ext cx="2028825" cy="199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8" name="Рисунок 8" descr="5.jpg">
            <a:extLst>
              <a:ext uri="{FF2B5EF4-FFF2-40B4-BE49-F238E27FC236}">
                <a16:creationId xmlns:a16="http://schemas.microsoft.com/office/drawing/2014/main" id="{14CCE9E9-041F-46B6-A428-907C3C378CE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6500" y="4643438"/>
            <a:ext cx="2076450" cy="167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wipe dir="r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9C58F1AB-74D8-41F4-B325-CC542A42CCC9}"/>
              </a:ext>
            </a:extLst>
          </p:cNvPr>
          <p:cNvSpPr txBox="1"/>
          <p:nvPr/>
        </p:nvSpPr>
        <p:spPr>
          <a:xfrm>
            <a:off x="1285852" y="642918"/>
            <a:ext cx="6858048" cy="1323439"/>
          </a:xfrm>
          <a:prstGeom prst="rect">
            <a:avLst/>
          </a:prstGeom>
          <a:ln>
            <a:noFill/>
          </a:ln>
          <a:effectLst>
            <a:glow rad="228600">
              <a:schemeClr val="accent1">
                <a:satMod val="175000"/>
                <a:alpha val="40000"/>
              </a:schemeClr>
            </a:glow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>
                <a:latin typeface="Monotype Corsiva" pitchFamily="66" charset="0"/>
              </a:rPr>
              <a:t>Если обычный  кирпичный  или построенный из железобетонных блоков дом выглядит скучно, однообразно, то дом украшенный резьбой , сразу становится нарядным и красивым, подчёркивая свою индивидуальность.</a:t>
            </a:r>
          </a:p>
        </p:txBody>
      </p:sp>
      <p:pic>
        <p:nvPicPr>
          <p:cNvPr id="19461" name="Рисунок 4" descr="6.jpg">
            <a:extLst>
              <a:ext uri="{FF2B5EF4-FFF2-40B4-BE49-F238E27FC236}">
                <a16:creationId xmlns:a16="http://schemas.microsoft.com/office/drawing/2014/main" id="{A94CCAD4-43B5-4108-B53F-252EF515680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0125" y="2571750"/>
            <a:ext cx="3619500" cy="320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2" name="Рисунок 6" descr="7.jpg">
            <a:extLst>
              <a:ext uri="{FF2B5EF4-FFF2-40B4-BE49-F238E27FC236}">
                <a16:creationId xmlns:a16="http://schemas.microsoft.com/office/drawing/2014/main" id="{A29C1CDA-4D58-4E6D-8C85-5BCC76D0E3A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7750" y="2286000"/>
            <a:ext cx="3200400" cy="400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wipe dir="r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49BB135E-3AC5-4DAF-B56B-035DC018BE5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1500" y="500063"/>
            <a:ext cx="2786063" cy="4400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2000" b="1">
                <a:solidFill>
                  <a:srgbClr val="002060"/>
                </a:solidFill>
                <a:latin typeface="Monotype Corsiva" panose="03010101010201010101" pitchFamily="66" charset="0"/>
              </a:rPr>
              <a:t>    В городах и сёлах      нашего края много деревянных домов с красивыми  резными узорами.  </a:t>
            </a:r>
          </a:p>
          <a:p>
            <a:pPr eaLnBrk="1" hangingPunct="1"/>
            <a:r>
              <a:rPr lang="ru-RU" altLang="ru-RU" sz="2000" b="1">
                <a:solidFill>
                  <a:srgbClr val="002060"/>
                </a:solidFill>
                <a:latin typeface="Monotype Corsiva" panose="03010101010201010101" pitchFamily="66" charset="0"/>
              </a:rPr>
              <a:t>Мастера вырезают из деревянных досок сказочные цветы, ветки, а также удивительных птиц и животных,</a:t>
            </a:r>
          </a:p>
          <a:p>
            <a:pPr eaLnBrk="1" hangingPunct="1"/>
            <a:r>
              <a:rPr lang="ru-RU" altLang="ru-RU" sz="2000" b="1">
                <a:solidFill>
                  <a:srgbClr val="002060"/>
                </a:solidFill>
                <a:latin typeface="Monotype Corsiva" panose="03010101010201010101" pitchFamily="66" charset="0"/>
              </a:rPr>
              <a:t>Ими украшают крыши, окна, стены, калитки, двери , ворота, заборы  и другие элементы дома.</a:t>
            </a:r>
          </a:p>
        </p:txBody>
      </p:sp>
      <p:pic>
        <p:nvPicPr>
          <p:cNvPr id="8" name="Рисунок 7" descr="слесарноедело.gif">
            <a:extLst>
              <a:ext uri="{FF2B5EF4-FFF2-40B4-BE49-F238E27FC236}">
                <a16:creationId xmlns:a16="http://schemas.microsoft.com/office/drawing/2014/main" id="{4F19097F-2378-4954-9288-2AD266D79B1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7313" y="5000625"/>
            <a:ext cx="1143000" cy="1400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4" name="Рисунок 8" descr="8.jpg">
            <a:extLst>
              <a:ext uri="{FF2B5EF4-FFF2-40B4-BE49-F238E27FC236}">
                <a16:creationId xmlns:a16="http://schemas.microsoft.com/office/drawing/2014/main" id="{E2EBF10E-81D9-4690-AC67-AB9AA474D37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7625" y="571500"/>
            <a:ext cx="4267200" cy="2924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5" name="Рисунок 9" descr="9.jpg">
            <a:extLst>
              <a:ext uri="{FF2B5EF4-FFF2-40B4-BE49-F238E27FC236}">
                <a16:creationId xmlns:a16="http://schemas.microsoft.com/office/drawing/2014/main" id="{F699CABB-7209-448F-8EC7-0B129D02F44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43313" y="3714750"/>
            <a:ext cx="2143125" cy="2643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6" name="Рисунок 10" descr="10.jpg">
            <a:extLst>
              <a:ext uri="{FF2B5EF4-FFF2-40B4-BE49-F238E27FC236}">
                <a16:creationId xmlns:a16="http://schemas.microsoft.com/office/drawing/2014/main" id="{7045F92E-4558-4BCC-9985-828458EBDEB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79" t="4703" r="9573" b="8307"/>
          <a:stretch>
            <a:fillRect/>
          </a:stretch>
        </p:blipFill>
        <p:spPr bwMode="auto">
          <a:xfrm>
            <a:off x="6143625" y="3714750"/>
            <a:ext cx="2214563" cy="2643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429CE150-E031-4194-BB19-AC2C3D3B17AC}"/>
              </a:ext>
            </a:extLst>
          </p:cNvPr>
          <p:cNvSpPr txBox="1"/>
          <p:nvPr/>
        </p:nvSpPr>
        <p:spPr>
          <a:xfrm>
            <a:off x="500063" y="642938"/>
            <a:ext cx="3286125" cy="501650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>
                <a:latin typeface="Monotype Corsiva" pitchFamily="66" charset="0"/>
              </a:rPr>
              <a:t>Особенно нарядно украшают дом с фасадной стороны, т.е. со стороны, обращённой на улицу.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>
                <a:latin typeface="Monotype Corsiva" pitchFamily="66" charset="0"/>
              </a:rPr>
              <a:t> Очень хорошо смотрятся резные </a:t>
            </a:r>
            <a:r>
              <a:rPr lang="ru-RU" sz="2000" dirty="0" err="1">
                <a:latin typeface="Monotype Corsiva" pitchFamily="66" charset="0"/>
              </a:rPr>
              <a:t>причелины</a:t>
            </a:r>
            <a:r>
              <a:rPr lang="ru-RU" sz="2000" dirty="0">
                <a:latin typeface="Monotype Corsiva" pitchFamily="66" charset="0"/>
              </a:rPr>
              <a:t>, подзоры, карнизы, выполненные ажурной резьбой.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>
                <a:latin typeface="Monotype Corsiva" pitchFamily="66" charset="0"/>
              </a:rPr>
              <a:t>  Особым украшением дома служат наличники., которые не только выполняют свою защитную функцию, но и украшают собой окна.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>
                <a:latin typeface="Monotype Corsiva" pitchFamily="66" charset="0"/>
              </a:rPr>
              <a:t> Не зря в народе говорят: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>
                <a:latin typeface="Monotype Corsiva" pitchFamily="66" charset="0"/>
              </a:rPr>
              <a:t>« Фасад- лицо избы, а окна – её глаза"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>
                <a:latin typeface="Monotype Corsiva" pitchFamily="66" charset="0"/>
              </a:rPr>
              <a:t>   </a:t>
            </a:r>
          </a:p>
        </p:txBody>
      </p:sp>
      <p:pic>
        <p:nvPicPr>
          <p:cNvPr id="21507" name="Рисунок 4" descr="11.jpg">
            <a:extLst>
              <a:ext uri="{FF2B5EF4-FFF2-40B4-BE49-F238E27FC236}">
                <a16:creationId xmlns:a16="http://schemas.microsoft.com/office/drawing/2014/main" id="{1FB58B77-621B-46EE-9ED3-37CD7847FD2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7688" y="785813"/>
            <a:ext cx="3786187" cy="4789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wipe dir="r"/>
  </p:transition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845</TotalTime>
  <Words>670</Words>
  <Application>Microsoft Office PowerPoint</Application>
  <PresentationFormat>Экран (4:3)</PresentationFormat>
  <Paragraphs>97</Paragraphs>
  <Slides>30</Slides>
  <Notes>1</Notes>
  <HiddenSlides>0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30</vt:i4>
      </vt:variant>
    </vt:vector>
  </HeadingPairs>
  <TitlesOfParts>
    <vt:vector size="31" baseType="lpstr">
      <vt:lpstr>Тема Office</vt:lpstr>
      <vt:lpstr>Русская изба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Дом</cp:lastModifiedBy>
  <cp:revision>131</cp:revision>
  <dcterms:created xsi:type="dcterms:W3CDTF">2009-01-18T12:05:19Z</dcterms:created>
  <dcterms:modified xsi:type="dcterms:W3CDTF">2018-09-30T22:22:04Z</dcterms:modified>
</cp:coreProperties>
</file>