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9" r:id="rId3"/>
    <p:sldId id="257" r:id="rId4"/>
    <p:sldId id="258" r:id="rId5"/>
    <p:sldId id="260" r:id="rId6"/>
    <p:sldId id="269" r:id="rId7"/>
    <p:sldId id="270" r:id="rId8"/>
    <p:sldId id="262" r:id="rId9"/>
    <p:sldId id="271" r:id="rId10"/>
    <p:sldId id="261" r:id="rId11"/>
    <p:sldId id="268" r:id="rId12"/>
    <p:sldId id="263" r:id="rId13"/>
    <p:sldId id="273" r:id="rId14"/>
    <p:sldId id="264" r:id="rId15"/>
    <p:sldId id="27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22.02.2018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pPr/>
              <a:t>22.02.2018</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60649"/>
            <a:ext cx="8204448" cy="720079"/>
          </a:xfrm>
        </p:spPr>
        <p:txBody>
          <a:bodyPr>
            <a:noAutofit/>
          </a:bodyPr>
          <a:lstStyle/>
          <a:p>
            <a:r>
              <a:rPr lang="ru-RU" sz="2800" dirty="0" smtClean="0">
                <a:latin typeface="Times New Roman" pitchFamily="18" charset="0"/>
                <a:cs typeface="Times New Roman" pitchFamily="18" charset="0"/>
              </a:rPr>
              <a:t>МАОУ «Гимназия имени Н.В. Пушкова» ДО №2</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547664" y="1340768"/>
            <a:ext cx="6400800" cy="4824536"/>
          </a:xfrm>
        </p:spPr>
        <p:txBody>
          <a:bodyPr>
            <a:normAutofit/>
          </a:bodyPr>
          <a:lstStyle/>
          <a:p>
            <a:r>
              <a:rPr lang="ru-RU" dirty="0">
                <a:solidFill>
                  <a:schemeClr val="tx1"/>
                </a:solidFill>
                <a:latin typeface="Times New Roman" pitchFamily="18" charset="0"/>
                <a:cs typeface="Times New Roman" pitchFamily="18" charset="0"/>
              </a:rPr>
              <a:t>Организация двигательной деятельности детей дошкольного возраста с учетом возрастных особенностей развития структур и систем организма на занятиях по физической культуре</a:t>
            </a:r>
            <a:r>
              <a:rPr lang="ru-RU" dirty="0" smtClean="0">
                <a:solidFill>
                  <a:schemeClr val="tx1"/>
                </a:solidFill>
                <a:latin typeface="Times New Roman" pitchFamily="18" charset="0"/>
                <a:cs typeface="Times New Roman" pitchFamily="18" charset="0"/>
              </a:rPr>
              <a:t>.</a:t>
            </a:r>
          </a:p>
          <a:p>
            <a:endParaRPr lang="ru-RU" dirty="0" smtClean="0">
              <a:solidFill>
                <a:schemeClr val="tx1"/>
              </a:solidFill>
              <a:latin typeface="Times New Roman" pitchFamily="18" charset="0"/>
              <a:cs typeface="Times New Roman" pitchFamily="18" charset="0"/>
            </a:endParaRPr>
          </a:p>
          <a:p>
            <a:endParaRPr lang="ru-RU" dirty="0" smtClean="0">
              <a:solidFill>
                <a:schemeClr val="tx1"/>
              </a:solidFill>
              <a:latin typeface="Times New Roman" pitchFamily="18" charset="0"/>
              <a:cs typeface="Times New Roman" pitchFamily="18" charset="0"/>
            </a:endParaRPr>
          </a:p>
          <a:p>
            <a:pPr algn="r"/>
            <a:endParaRPr lang="ru-RU" sz="1800" dirty="0" smtClean="0">
              <a:solidFill>
                <a:schemeClr val="tx1"/>
              </a:solidFill>
              <a:latin typeface="Times New Roman" pitchFamily="18" charset="0"/>
              <a:cs typeface="Times New Roman" pitchFamily="18" charset="0"/>
            </a:endParaRPr>
          </a:p>
          <a:p>
            <a:pPr algn="r"/>
            <a:r>
              <a:rPr lang="ru-RU" sz="1800" dirty="0" smtClean="0">
                <a:solidFill>
                  <a:schemeClr val="tx1"/>
                </a:solidFill>
                <a:latin typeface="Times New Roman" pitchFamily="18" charset="0"/>
                <a:cs typeface="Times New Roman" pitchFamily="18" charset="0"/>
              </a:rPr>
              <a:t>Инструктор по физической культуре</a:t>
            </a:r>
          </a:p>
          <a:p>
            <a:pPr algn="r"/>
            <a:r>
              <a:rPr lang="ru-RU" sz="1800" dirty="0" smtClean="0">
                <a:solidFill>
                  <a:schemeClr val="tx1"/>
                </a:solidFill>
                <a:latin typeface="Times New Roman" pitchFamily="18" charset="0"/>
                <a:cs typeface="Times New Roman" pitchFamily="18" charset="0"/>
              </a:rPr>
              <a:t>Ефремова Р.И.</a:t>
            </a:r>
          </a:p>
          <a:p>
            <a:pPr algn="r"/>
            <a:endParaRPr lang="ru-RU" sz="18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686692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4320"/>
            <a:ext cx="7530040" cy="654350"/>
          </a:xfrm>
        </p:spPr>
        <p:txBody>
          <a:bodyPr>
            <a:normAutofit fontScale="90000"/>
          </a:bodyPr>
          <a:lstStyle/>
          <a:p>
            <a:r>
              <a:rPr lang="ru-RU" sz="4400" i="1" u="sng" dirty="0" err="1" smtClean="0">
                <a:latin typeface="Times New Roman" pitchFamily="18" charset="0"/>
                <a:cs typeface="Times New Roman" pitchFamily="18" charset="0"/>
              </a:rPr>
              <a:t>Сердечно-сосудистая</a:t>
            </a:r>
            <a:r>
              <a:rPr lang="ru-RU" sz="4400" i="1" u="sng" dirty="0" smtClean="0">
                <a:latin typeface="Times New Roman" pitchFamily="18" charset="0"/>
                <a:cs typeface="Times New Roman" pitchFamily="18" charset="0"/>
              </a:rPr>
              <a:t> система</a:t>
            </a:r>
            <a:endParaRPr lang="ru-RU" dirty="0"/>
          </a:p>
        </p:txBody>
      </p:sp>
      <p:pic>
        <p:nvPicPr>
          <p:cNvPr id="5" name="Содержимое 4" descr="zabolevania_serdechno_sosudistoj_sistemy_u_detei_7.jpg"/>
          <p:cNvPicPr>
            <a:picLocks noGrp="1" noChangeAspect="1"/>
          </p:cNvPicPr>
          <p:nvPr>
            <p:ph sz="half" idx="1"/>
          </p:nvPr>
        </p:nvPicPr>
        <p:blipFill>
          <a:blip r:embed="rId2"/>
          <a:stretch>
            <a:fillRect/>
          </a:stretch>
        </p:blipFill>
        <p:spPr>
          <a:xfrm>
            <a:off x="785787" y="1485045"/>
            <a:ext cx="4073552" cy="2872649"/>
          </a:xfrm>
        </p:spPr>
      </p:pic>
      <p:sp>
        <p:nvSpPr>
          <p:cNvPr id="4" name="Объект 3"/>
          <p:cNvSpPr>
            <a:spLocks noGrp="1"/>
          </p:cNvSpPr>
          <p:nvPr>
            <p:ph sz="half" idx="2"/>
          </p:nvPr>
        </p:nvSpPr>
        <p:spPr>
          <a:xfrm>
            <a:off x="4644008" y="836712"/>
            <a:ext cx="4377680" cy="5904656"/>
          </a:xfrm>
        </p:spPr>
        <p:txBody>
          <a:bodyPr>
            <a:normAutofit fontScale="32500" lnSpcReduction="20000"/>
          </a:bodyPr>
          <a:lstStyle/>
          <a:p>
            <a:endParaRPr lang="ru-RU" sz="6400" dirty="0" smtClean="0">
              <a:latin typeface="Times New Roman" pitchFamily="18" charset="0"/>
              <a:cs typeface="Times New Roman" pitchFamily="18" charset="0"/>
            </a:endParaRPr>
          </a:p>
          <a:p>
            <a:r>
              <a:rPr lang="ru-RU" sz="6400" dirty="0" smtClean="0">
                <a:latin typeface="Times New Roman" pitchFamily="18" charset="0"/>
                <a:cs typeface="Times New Roman" pitchFamily="18" charset="0"/>
              </a:rPr>
              <a:t>Из </a:t>
            </a:r>
            <a:r>
              <a:rPr lang="ru-RU" sz="6400" dirty="0">
                <a:latin typeface="Times New Roman" pitchFamily="18" charset="0"/>
                <a:cs typeface="Times New Roman" pitchFamily="18" charset="0"/>
              </a:rPr>
              <a:t>специальных упражнений наиболее эффективны упражнения, активизирующие экстракардиальные факторы кровообращения: дыхательные динамические и статические упражнения из различных исходных </a:t>
            </a:r>
            <a:r>
              <a:rPr lang="ru-RU" sz="6400" dirty="0" smtClean="0">
                <a:latin typeface="Times New Roman" pitchFamily="18" charset="0"/>
                <a:cs typeface="Times New Roman" pitchFamily="18" charset="0"/>
              </a:rPr>
              <a:t>положениях. </a:t>
            </a:r>
          </a:p>
          <a:p>
            <a:r>
              <a:rPr lang="ru-RU" sz="6400" dirty="0" smtClean="0">
                <a:latin typeface="Times New Roman" pitchFamily="18" charset="0"/>
                <a:cs typeface="Times New Roman" pitchFamily="18" charset="0"/>
              </a:rPr>
              <a:t>Дозированная </a:t>
            </a:r>
            <a:r>
              <a:rPr lang="ru-RU" sz="6400" dirty="0">
                <a:latin typeface="Times New Roman" pitchFamily="18" charset="0"/>
                <a:cs typeface="Times New Roman" pitchFamily="18" charset="0"/>
              </a:rPr>
              <a:t>ходьба (4 мин) используется либо в начале, либо в середине основной части занятия</a:t>
            </a:r>
            <a:r>
              <a:rPr lang="ru-RU" sz="6400" dirty="0" smtClean="0">
                <a:latin typeface="Times New Roman" pitchFamily="18" charset="0"/>
                <a:cs typeface="Times New Roman" pitchFamily="18" charset="0"/>
              </a:rPr>
              <a:t>.</a:t>
            </a:r>
          </a:p>
          <a:p>
            <a:r>
              <a:rPr lang="ru-RU" sz="6400" dirty="0" smtClean="0">
                <a:latin typeface="Times New Roman" pitchFamily="18" charset="0"/>
                <a:cs typeface="Times New Roman" pitchFamily="18" charset="0"/>
              </a:rPr>
              <a:t> </a:t>
            </a:r>
            <a:r>
              <a:rPr lang="ru-RU" sz="6400" dirty="0">
                <a:latin typeface="Times New Roman" pitchFamily="18" charset="0"/>
                <a:cs typeface="Times New Roman" pitchFamily="18" charset="0"/>
              </a:rPr>
              <a:t>Проводятся также подвижные игры с незначительной, умеренной и тонизирующей физической </a:t>
            </a:r>
            <a:r>
              <a:rPr lang="ru-RU" sz="6400" dirty="0" smtClean="0">
                <a:latin typeface="Times New Roman" pitchFamily="18" charset="0"/>
                <a:cs typeface="Times New Roman" pitchFamily="18" charset="0"/>
              </a:rPr>
              <a:t>нагрузкой.</a:t>
            </a:r>
            <a:endParaRPr lang="ru-RU" dirty="0"/>
          </a:p>
        </p:txBody>
      </p:sp>
    </p:spTree>
    <p:extLst>
      <p:ext uri="{BB962C8B-B14F-4D97-AF65-F5344CB8AC3E}">
        <p14:creationId xmlns="" xmlns:p14="http://schemas.microsoft.com/office/powerpoint/2010/main" val="1946075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20180220_121249.jpg"/>
          <p:cNvPicPr>
            <a:picLocks noGrp="1" noChangeAspect="1"/>
          </p:cNvPicPr>
          <p:nvPr>
            <p:ph sz="half" idx="1"/>
          </p:nvPr>
        </p:nvPicPr>
        <p:blipFill>
          <a:blip r:embed="rId2" cstate="print"/>
          <a:stretch>
            <a:fillRect/>
          </a:stretch>
        </p:blipFill>
        <p:spPr>
          <a:xfrm>
            <a:off x="428596" y="2928934"/>
            <a:ext cx="4398447" cy="3298835"/>
          </a:xfrm>
        </p:spPr>
      </p:pic>
      <p:pic>
        <p:nvPicPr>
          <p:cNvPr id="8" name="Содержимое 4" descr="IMG_20180221_094548.jpg"/>
          <p:cNvPicPr>
            <a:picLocks noGrp="1" noChangeAspect="1"/>
          </p:cNvPicPr>
          <p:nvPr>
            <p:ph sz="half" idx="2"/>
          </p:nvPr>
        </p:nvPicPr>
        <p:blipFill>
          <a:blip r:embed="rId3" cstate="print"/>
          <a:stretch>
            <a:fillRect/>
          </a:stretch>
        </p:blipFill>
        <p:spPr>
          <a:xfrm>
            <a:off x="4269300" y="214290"/>
            <a:ext cx="4874700" cy="3656025"/>
          </a:xfrm>
        </p:spPr>
      </p:pic>
    </p:spTree>
    <p:extLst>
      <p:ext uri="{BB962C8B-B14F-4D97-AF65-F5344CB8AC3E}">
        <p14:creationId xmlns="" xmlns:p14="http://schemas.microsoft.com/office/powerpoint/2010/main" val="3741144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85728"/>
            <a:ext cx="7458032" cy="857232"/>
          </a:xfrm>
        </p:spPr>
        <p:txBody>
          <a:bodyPr>
            <a:normAutofit fontScale="90000"/>
          </a:bodyPr>
          <a:lstStyle/>
          <a:p>
            <a:pPr lvl="0"/>
            <a:r>
              <a:rPr lang="ru-RU" sz="4400" i="1" u="sng" dirty="0" smtClean="0">
                <a:solidFill>
                  <a:prstClr val="black"/>
                </a:solidFill>
                <a:latin typeface="Times New Roman" pitchFamily="18" charset="0"/>
                <a:cs typeface="Times New Roman" pitchFamily="18" charset="0"/>
              </a:rPr>
              <a:t>Центральная нервная система.</a:t>
            </a:r>
            <a:br>
              <a:rPr lang="ru-RU" sz="4400" i="1" u="sng" dirty="0" smtClean="0">
                <a:solidFill>
                  <a:prstClr val="black"/>
                </a:solidFill>
                <a:latin typeface="Times New Roman" pitchFamily="18" charset="0"/>
                <a:cs typeface="Times New Roman" pitchFamily="18" charset="0"/>
              </a:rPr>
            </a:br>
            <a:endParaRPr lang="ru-RU" dirty="0"/>
          </a:p>
        </p:txBody>
      </p:sp>
      <p:sp>
        <p:nvSpPr>
          <p:cNvPr id="3" name="Объект 2"/>
          <p:cNvSpPr>
            <a:spLocks noGrp="1"/>
          </p:cNvSpPr>
          <p:nvPr>
            <p:ph sz="half" idx="1"/>
          </p:nvPr>
        </p:nvSpPr>
        <p:spPr>
          <a:xfrm>
            <a:off x="1142976" y="4857760"/>
            <a:ext cx="7715304" cy="1785950"/>
          </a:xfrm>
        </p:spPr>
        <p:txBody>
          <a:bodyPr>
            <a:normAutofit/>
          </a:bodyPr>
          <a:lstStyle/>
          <a:p>
            <a:pPr marL="82296" lvl="0" indent="0">
              <a:buClr>
                <a:srgbClr val="3891A7"/>
              </a:buClr>
              <a:buNone/>
            </a:pPr>
            <a:endParaRPr lang="ru-RU" sz="2000" dirty="0">
              <a:solidFill>
                <a:prstClr val="black"/>
              </a:solidFill>
              <a:latin typeface="Times New Roman" pitchFamily="18" charset="0"/>
              <a:cs typeface="Times New Roman" pitchFamily="18" charset="0"/>
            </a:endParaRPr>
          </a:p>
          <a:p>
            <a:pPr marL="82296" lvl="0" indent="0">
              <a:buClr>
                <a:srgbClr val="3891A7"/>
              </a:buClr>
              <a:buNone/>
            </a:pPr>
            <a:r>
              <a:rPr lang="ru-RU" sz="2000" dirty="0">
                <a:solidFill>
                  <a:prstClr val="black"/>
                </a:solidFill>
                <a:latin typeface="Times New Roman" pitchFamily="18" charset="0"/>
                <a:cs typeface="Times New Roman" pitchFamily="18" charset="0"/>
              </a:rPr>
              <a:t>ЦНС является основным регулятором механизмов физиологических и психологических. </a:t>
            </a:r>
          </a:p>
        </p:txBody>
      </p:sp>
      <p:pic>
        <p:nvPicPr>
          <p:cNvPr id="5" name="Содержимое 4" descr="IMG_20180221_094548.jpg"/>
          <p:cNvPicPr>
            <a:picLocks noGrp="1" noChangeAspect="1"/>
          </p:cNvPicPr>
          <p:nvPr>
            <p:ph sz="half" idx="2"/>
          </p:nvPr>
        </p:nvPicPr>
        <p:blipFill>
          <a:blip r:embed="rId2" cstate="print"/>
          <a:stretch>
            <a:fillRect/>
          </a:stretch>
        </p:blipFill>
        <p:spPr>
          <a:xfrm>
            <a:off x="3651493" y="714356"/>
            <a:ext cx="5492507" cy="4119380"/>
          </a:xfrm>
        </p:spPr>
      </p:pic>
    </p:spTree>
    <p:extLst>
      <p:ext uri="{BB962C8B-B14F-4D97-AF65-F5344CB8AC3E}">
        <p14:creationId xmlns="" xmlns:p14="http://schemas.microsoft.com/office/powerpoint/2010/main" val="2297558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IMG_20180222_092819.jpg"/>
          <p:cNvPicPr>
            <a:picLocks noGrp="1" noChangeAspect="1"/>
          </p:cNvPicPr>
          <p:nvPr>
            <p:ph sz="half" idx="1"/>
          </p:nvPr>
        </p:nvPicPr>
        <p:blipFill>
          <a:blip r:embed="rId2" cstate="print"/>
          <a:stretch>
            <a:fillRect/>
          </a:stretch>
        </p:blipFill>
        <p:spPr>
          <a:xfrm>
            <a:off x="1435100" y="2484437"/>
            <a:ext cx="4637098" cy="3477824"/>
          </a:xfrm>
        </p:spPr>
      </p:pic>
      <p:pic>
        <p:nvPicPr>
          <p:cNvPr id="8" name="Содержимое 6" descr="IMG_20180222_092819.jpg"/>
          <p:cNvPicPr>
            <a:picLocks noChangeAspect="1"/>
          </p:cNvPicPr>
          <p:nvPr/>
        </p:nvPicPr>
        <p:blipFill>
          <a:blip r:embed="rId3" cstate="print"/>
          <a:stretch>
            <a:fillRect/>
          </a:stretch>
        </p:blipFill>
        <p:spPr>
          <a:xfrm>
            <a:off x="1428727" y="857232"/>
            <a:ext cx="6827863" cy="512089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4294967295"/>
          </p:nvPr>
        </p:nvSpPr>
        <p:spPr>
          <a:xfrm>
            <a:off x="1187624" y="548680"/>
            <a:ext cx="7560840" cy="4664075"/>
          </a:xfrm>
        </p:spPr>
        <p:txBody>
          <a:bodyPr>
            <a:normAutofit/>
          </a:bodyPr>
          <a:lstStyle/>
          <a:p>
            <a:r>
              <a:rPr lang="ru-RU" sz="2800" dirty="0" smtClean="0">
                <a:solidFill>
                  <a:schemeClr val="accent1"/>
                </a:solidFill>
                <a:latin typeface="Times New Roman" pitchFamily="18" charset="0"/>
                <a:cs typeface="Times New Roman" pitchFamily="18" charset="0"/>
              </a:rPr>
              <a:t>В заключении </a:t>
            </a:r>
            <a:r>
              <a:rPr lang="ru-RU" sz="2000" dirty="0" smtClean="0">
                <a:latin typeface="Times New Roman" pitchFamily="18" charset="0"/>
                <a:cs typeface="Times New Roman" pitchFamily="18" charset="0"/>
              </a:rPr>
              <a:t>необходимо </a:t>
            </a:r>
            <a:r>
              <a:rPr lang="ru-RU" sz="2000" dirty="0">
                <a:latin typeface="Times New Roman" pitchFamily="18" charset="0"/>
                <a:cs typeface="Times New Roman" pitchFamily="18" charset="0"/>
              </a:rPr>
              <a:t>отметить, что резервные возможности организма детей дошкольного возраста достаточно высоки. Потребность в двигательной деятельности очень высока. </a:t>
            </a:r>
            <a:endParaRPr lang="ru-RU" sz="2000" dirty="0" smtClean="0">
              <a:latin typeface="Times New Roman" pitchFamily="18" charset="0"/>
              <a:cs typeface="Times New Roman" pitchFamily="18" charset="0"/>
            </a:endParaRPr>
          </a:p>
          <a:p>
            <a:pPr marL="82296" indent="0">
              <a:buNone/>
            </a:pPr>
            <a:r>
              <a:rPr lang="ru-RU" sz="2000" dirty="0" smtClean="0">
                <a:latin typeface="Times New Roman" pitchFamily="18" charset="0"/>
                <a:cs typeface="Times New Roman" pitchFamily="18" charset="0"/>
              </a:rPr>
              <a:t>Важно </a:t>
            </a:r>
            <a:r>
              <a:rPr lang="ru-RU" sz="2000" dirty="0">
                <a:latin typeface="Times New Roman" pitchFamily="18" charset="0"/>
                <a:cs typeface="Times New Roman" pitchFamily="18" charset="0"/>
              </a:rPr>
              <a:t>соблюдать принцип постепенного увеличения нагрузки. Задача педагога заключается в контроле за двигательной деятельностью детей, с учетом проявленной ими индивидуальности, предупреждении случаев </a:t>
            </a:r>
            <a:r>
              <a:rPr lang="ru-RU" sz="2000" dirty="0" err="1">
                <a:latin typeface="Times New Roman" pitchFamily="18" charset="0"/>
                <a:cs typeface="Times New Roman" pitchFamily="18" charset="0"/>
              </a:rPr>
              <a:t>гипердинамии</a:t>
            </a:r>
            <a:r>
              <a:rPr lang="ru-RU" sz="2000" dirty="0">
                <a:latin typeface="Times New Roman" pitchFamily="18" charset="0"/>
                <a:cs typeface="Times New Roman" pitchFamily="18" charset="0"/>
              </a:rPr>
              <a:t> и активизации малоактивных детей.</a:t>
            </a:r>
          </a:p>
        </p:txBody>
      </p:sp>
    </p:spTree>
    <p:extLst>
      <p:ext uri="{BB962C8B-B14F-4D97-AF65-F5344CB8AC3E}">
        <p14:creationId xmlns="" xmlns:p14="http://schemas.microsoft.com/office/powerpoint/2010/main" val="4119492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pic>
        <p:nvPicPr>
          <p:cNvPr id="4" name="Содержимое 3" descr="Без названия.png"/>
          <p:cNvPicPr>
            <a:picLocks noGrp="1" noChangeAspect="1"/>
          </p:cNvPicPr>
          <p:nvPr>
            <p:ph idx="1"/>
          </p:nvPr>
        </p:nvPicPr>
        <p:blipFill>
          <a:blip r:embed="rId2"/>
          <a:stretch>
            <a:fillRect/>
          </a:stretch>
        </p:blipFill>
        <p:spPr>
          <a:xfrm>
            <a:off x="1214414" y="2000240"/>
            <a:ext cx="7681014" cy="3429024"/>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71934" y="2714620"/>
            <a:ext cx="214314" cy="285752"/>
          </a:xfrm>
        </p:spPr>
        <p:txBody>
          <a:bodyPr>
            <a:normAutofit fontScale="47500" lnSpcReduction="20000"/>
          </a:bodyPr>
          <a:lstStyle/>
          <a:p>
            <a:endParaRPr lang="ru-RU" dirty="0">
              <a:latin typeface="Times New Roman" pitchFamily="18" charset="0"/>
              <a:cs typeface="Times New Roman" pitchFamily="18" charset="0"/>
            </a:endParaRPr>
          </a:p>
        </p:txBody>
      </p:sp>
      <p:pic>
        <p:nvPicPr>
          <p:cNvPr id="1026" name="Picture 2" descr="D:\Без названия.jpg"/>
          <p:cNvPicPr>
            <a:picLocks noChangeAspect="1" noChangeArrowheads="1"/>
          </p:cNvPicPr>
          <p:nvPr/>
        </p:nvPicPr>
        <p:blipFill>
          <a:blip r:embed="rId2"/>
          <a:srcRect/>
          <a:stretch>
            <a:fillRect/>
          </a:stretch>
        </p:blipFill>
        <p:spPr bwMode="auto">
          <a:xfrm>
            <a:off x="1142976" y="1643050"/>
            <a:ext cx="7276377" cy="3714776"/>
          </a:xfrm>
          <a:prstGeom prst="rect">
            <a:avLst/>
          </a:prstGeom>
          <a:noFill/>
        </p:spPr>
      </p:pic>
    </p:spTree>
    <p:extLst>
      <p:ext uri="{BB962C8B-B14F-4D97-AF65-F5344CB8AC3E}">
        <p14:creationId xmlns="" xmlns:p14="http://schemas.microsoft.com/office/powerpoint/2010/main" val="718890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solidFill>
                  <a:schemeClr val="accent1"/>
                </a:solidFill>
                <a:latin typeface="Times New Roman" pitchFamily="18" charset="0"/>
                <a:cs typeface="Times New Roman" pitchFamily="18" charset="0"/>
              </a:rPr>
              <a:t>                                                        </a:t>
            </a:r>
            <a:r>
              <a:rPr lang="ru-RU" sz="3100" dirty="0" smtClean="0">
                <a:solidFill>
                  <a:schemeClr val="accent1"/>
                </a:solidFill>
                <a:latin typeface="Times New Roman" pitchFamily="18" charset="0"/>
                <a:cs typeface="Times New Roman" pitchFamily="18" charset="0"/>
              </a:rPr>
              <a:t>Актуальность </a:t>
            </a:r>
            <a:r>
              <a:rPr lang="ru-RU" sz="3100" dirty="0">
                <a:solidFill>
                  <a:schemeClr val="accent1"/>
                </a:solidFill>
                <a:latin typeface="Times New Roman" pitchFamily="18" charset="0"/>
                <a:cs typeface="Times New Roman" pitchFamily="18" charset="0"/>
              </a:rPr>
              <a:t>темы.</a:t>
            </a:r>
            <a:r>
              <a:rPr lang="ru-RU" sz="2200" dirty="0" smtClean="0">
                <a:solidFill>
                  <a:schemeClr val="accent1"/>
                </a:solidFill>
                <a:latin typeface="Times New Roman" pitchFamily="18" charset="0"/>
                <a:cs typeface="Times New Roman" pitchFamily="18" charset="0"/>
              </a:rPr>
              <a:t/>
            </a:r>
            <a:br>
              <a:rPr lang="ru-RU" sz="2200" dirty="0" smtClean="0">
                <a:solidFill>
                  <a:schemeClr val="accent1"/>
                </a:solidFill>
                <a:latin typeface="Times New Roman" pitchFamily="18" charset="0"/>
                <a:cs typeface="Times New Roman" pitchFamily="18" charset="0"/>
              </a:rPr>
            </a:br>
            <a:r>
              <a:rPr lang="ru-RU" sz="2200" dirty="0">
                <a:solidFill>
                  <a:schemeClr val="accent1"/>
                </a:solidFill>
                <a:latin typeface="Times New Roman" pitchFamily="18" charset="0"/>
                <a:cs typeface="Times New Roman" pitchFamily="18" charset="0"/>
              </a:rPr>
              <a:t/>
            </a:r>
            <a:br>
              <a:rPr lang="ru-RU" sz="2200" dirty="0">
                <a:solidFill>
                  <a:schemeClr val="accent1"/>
                </a:solidFill>
                <a:latin typeface="Times New Roman" pitchFamily="18" charset="0"/>
                <a:cs typeface="Times New Roman" pitchFamily="18" charset="0"/>
              </a:rPr>
            </a:br>
            <a:r>
              <a:rPr lang="ru-RU" sz="2200" dirty="0">
                <a:solidFill>
                  <a:schemeClr val="accent1"/>
                </a:solidFill>
                <a:latin typeface="Times New Roman" pitchFamily="18" charset="0"/>
                <a:cs typeface="Times New Roman" pitchFamily="18" charset="0"/>
              </a:rPr>
              <a:t/>
            </a:r>
            <a:br>
              <a:rPr lang="ru-RU" sz="2200" dirty="0">
                <a:solidFill>
                  <a:schemeClr val="accent1"/>
                </a:solidFill>
                <a:latin typeface="Times New Roman" pitchFamily="18" charset="0"/>
                <a:cs typeface="Times New Roman" pitchFamily="18" charset="0"/>
              </a:rPr>
            </a:br>
            <a:endParaRPr lang="ru-RU" dirty="0"/>
          </a:p>
        </p:txBody>
      </p:sp>
      <p:sp>
        <p:nvSpPr>
          <p:cNvPr id="3" name="Объект 2"/>
          <p:cNvSpPr>
            <a:spLocks noGrp="1"/>
          </p:cNvSpPr>
          <p:nvPr>
            <p:ph idx="1"/>
          </p:nvPr>
        </p:nvSpPr>
        <p:spPr>
          <a:xfrm>
            <a:off x="611560" y="692696"/>
            <a:ext cx="8229600" cy="5400600"/>
          </a:xfrm>
        </p:spPr>
        <p:txBody>
          <a:bodyPr>
            <a:normAutofit fontScale="77500" lnSpcReduction="20000"/>
          </a:bodyPr>
          <a:lstStyle/>
          <a:p>
            <a:endParaRPr lang="ru-RU" dirty="0" smtClean="0">
              <a:latin typeface="Times New Roman" pitchFamily="18" charset="0"/>
              <a:cs typeface="Times New Roman" pitchFamily="18" charset="0"/>
            </a:endParaRPr>
          </a:p>
          <a:p>
            <a:r>
              <a:rPr lang="ru-RU" sz="2900" dirty="0" smtClean="0">
                <a:latin typeface="Times New Roman" pitchFamily="18" charset="0"/>
                <a:cs typeface="Times New Roman" pitchFamily="18" charset="0"/>
              </a:rPr>
              <a:t>Хорошее </a:t>
            </a:r>
            <a:r>
              <a:rPr lang="ru-RU" sz="2900" dirty="0">
                <a:latin typeface="Times New Roman" pitchFamily="18" charset="0"/>
                <a:cs typeface="Times New Roman" pitchFamily="18" charset="0"/>
              </a:rPr>
              <a:t>здоровье является главной ценностью человека. К сожалению, в последнее время наблюдается тенденция ухудшения здоровья детского и взрослого населения, связанного с возникновением опасных ситуаций социального характера, увеличением антропогенного влияния на окружающую среду, числа промышленных аварий, отсутствием навыков разумного поведения, потребности здорового образа жизни (ЗОЖ). Следовательно, возникает необходимость формирования потребности ЗОЖ, особенно для подрастающего поколения</a:t>
            </a:r>
            <a:r>
              <a:rPr lang="ru-RU" sz="2900" dirty="0" smtClean="0">
                <a:latin typeface="Times New Roman" pitchFamily="18" charset="0"/>
                <a:cs typeface="Times New Roman" pitchFamily="18" charset="0"/>
              </a:rPr>
              <a:t>.</a:t>
            </a:r>
          </a:p>
          <a:p>
            <a:endParaRPr lang="ru-RU" sz="2900" dirty="0" smtClean="0">
              <a:latin typeface="Times New Roman" pitchFamily="18" charset="0"/>
              <a:cs typeface="Times New Roman" pitchFamily="18" charset="0"/>
            </a:endParaRPr>
          </a:p>
          <a:p>
            <a:r>
              <a:rPr lang="ru-RU" sz="2900" dirty="0" smtClean="0">
                <a:latin typeface="Times New Roman" pitchFamily="18" charset="0"/>
                <a:cs typeface="Times New Roman" pitchFamily="18" charset="0"/>
              </a:rPr>
              <a:t>Огромная </a:t>
            </a:r>
            <a:r>
              <a:rPr lang="ru-RU" sz="2900" dirty="0">
                <a:latin typeface="Times New Roman" pitchFamily="18" charset="0"/>
                <a:cs typeface="Times New Roman" pitchFamily="18" charset="0"/>
              </a:rPr>
              <a:t>роль в повышении уровня здоровья отводится физической культуре, которая направлена на сохранение, укрепление и охрану здоровья; повышение умственной и физической работоспособности.</a:t>
            </a:r>
            <a:br>
              <a:rPr lang="ru-RU" sz="2900" dirty="0">
                <a:latin typeface="Times New Roman" pitchFamily="18" charset="0"/>
                <a:cs typeface="Times New Roman" pitchFamily="18" charset="0"/>
              </a:rPr>
            </a:br>
            <a:endParaRPr lang="ru-RU" sz="2900" dirty="0">
              <a:latin typeface="Times New Roman" pitchFamily="18" charset="0"/>
              <a:cs typeface="Times New Roman" pitchFamily="18" charset="0"/>
            </a:endParaRPr>
          </a:p>
        </p:txBody>
      </p:sp>
    </p:spTree>
    <p:extLst>
      <p:ext uri="{BB962C8B-B14F-4D97-AF65-F5344CB8AC3E}">
        <p14:creationId xmlns="" xmlns:p14="http://schemas.microsoft.com/office/powerpoint/2010/main" val="103486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42976" y="214290"/>
            <a:ext cx="7790712" cy="1203030"/>
          </a:xfrm>
        </p:spPr>
        <p:txBody>
          <a:bodyPr>
            <a:normAutofit/>
          </a:bodyPr>
          <a:lstStyle/>
          <a:p>
            <a:r>
              <a:rPr lang="ru-RU" sz="2000" dirty="0">
                <a:latin typeface="Times New Roman" pitchFamily="18" charset="0"/>
                <a:cs typeface="Times New Roman" pitchFamily="18" charset="0"/>
              </a:rPr>
              <a:t>При помощи занятий физической культурой в дошкольном образовательном учреждении происходит приобретение опыта в следующих видах деятельности детей (ДД): </a:t>
            </a:r>
          </a:p>
        </p:txBody>
      </p:sp>
      <p:sp>
        <p:nvSpPr>
          <p:cNvPr id="5" name="Объект 4"/>
          <p:cNvSpPr>
            <a:spLocks noGrp="1"/>
          </p:cNvSpPr>
          <p:nvPr>
            <p:ph sz="half" idx="1"/>
          </p:nvPr>
        </p:nvSpPr>
        <p:spPr>
          <a:xfrm>
            <a:off x="899592" y="1524000"/>
            <a:ext cx="3386656" cy="4048140"/>
          </a:xfrm>
        </p:spPr>
        <p:txBody>
          <a:bodyPr>
            <a:normAutofit fontScale="85000" lnSpcReduction="10000"/>
          </a:bodyPr>
          <a:lstStyle/>
          <a:p>
            <a:r>
              <a:rPr lang="ru-RU" dirty="0" smtClean="0"/>
              <a:t> </a:t>
            </a:r>
            <a:r>
              <a:rPr lang="ru-RU" dirty="0" smtClean="0">
                <a:latin typeface="Times New Roman" pitchFamily="18" charset="0"/>
                <a:cs typeface="Times New Roman" pitchFamily="18" charset="0"/>
              </a:rPr>
              <a:t>двигательный опыт</a:t>
            </a:r>
          </a:p>
          <a:p>
            <a:r>
              <a:rPr lang="ru-RU" dirty="0" smtClean="0">
                <a:latin typeface="Times New Roman" pitchFamily="18" charset="0"/>
                <a:cs typeface="Times New Roman" pitchFamily="18" charset="0"/>
              </a:rPr>
              <a:t>формирование начальных представлений о некоторых видах спорта, ознакомление с правилами подвижных игр.</a:t>
            </a:r>
          </a:p>
          <a:p>
            <a:r>
              <a:rPr lang="ru-RU" dirty="0" smtClean="0">
                <a:latin typeface="Times New Roman" pitchFamily="18" charset="0"/>
                <a:cs typeface="Times New Roman" pitchFamily="18" charset="0"/>
              </a:rPr>
              <a:t>становление ценностей здорового образа жизни.</a:t>
            </a:r>
          </a:p>
          <a:p>
            <a:endParaRPr lang="ru-RU" dirty="0">
              <a:latin typeface="Times New Roman" pitchFamily="18" charset="0"/>
              <a:cs typeface="Times New Roman" pitchFamily="18" charset="0"/>
            </a:endParaRPr>
          </a:p>
        </p:txBody>
      </p:sp>
      <p:pic>
        <p:nvPicPr>
          <p:cNvPr id="7" name="Содержимое 6" descr="IMG_20180221_094548.jpg"/>
          <p:cNvPicPr>
            <a:picLocks noGrp="1" noChangeAspect="1"/>
          </p:cNvPicPr>
          <p:nvPr>
            <p:ph sz="half" idx="2"/>
          </p:nvPr>
        </p:nvPicPr>
        <p:blipFill>
          <a:blip r:embed="rId2" cstate="print"/>
          <a:stretch>
            <a:fillRect/>
          </a:stretch>
        </p:blipFill>
        <p:spPr>
          <a:xfrm>
            <a:off x="4214811" y="2000240"/>
            <a:ext cx="4821240" cy="4272725"/>
          </a:xfrm>
        </p:spPr>
      </p:pic>
    </p:spTree>
    <p:extLst>
      <p:ext uri="{BB962C8B-B14F-4D97-AF65-F5344CB8AC3E}">
        <p14:creationId xmlns="" xmlns:p14="http://schemas.microsoft.com/office/powerpoint/2010/main" val="1457345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16632"/>
            <a:ext cx="7848872" cy="648072"/>
          </a:xfrm>
        </p:spPr>
        <p:txBody>
          <a:bodyPr>
            <a:normAutofit/>
          </a:bodyPr>
          <a:lstStyle/>
          <a:p>
            <a:r>
              <a:rPr lang="ru-RU" sz="2000" dirty="0">
                <a:solidFill>
                  <a:schemeClr val="accent1"/>
                </a:solidFill>
                <a:latin typeface="Times New Roman" pitchFamily="18" charset="0"/>
                <a:cs typeface="Times New Roman" pitchFamily="18" charset="0"/>
              </a:rPr>
              <a:t>Особенности физического развития детей в дошкольном учреждении.</a:t>
            </a:r>
          </a:p>
        </p:txBody>
      </p:sp>
      <p:sp>
        <p:nvSpPr>
          <p:cNvPr id="3" name="Объект 2"/>
          <p:cNvSpPr>
            <a:spLocks noGrp="1"/>
          </p:cNvSpPr>
          <p:nvPr>
            <p:ph sz="half" idx="1"/>
          </p:nvPr>
        </p:nvSpPr>
        <p:spPr>
          <a:xfrm>
            <a:off x="1071538" y="785794"/>
            <a:ext cx="7215238" cy="928694"/>
          </a:xfrm>
        </p:spPr>
        <p:txBody>
          <a:bodyPr>
            <a:noAutofit/>
          </a:bodyPr>
          <a:lstStyle/>
          <a:p>
            <a:r>
              <a:rPr lang="ru-RU" sz="3200" i="1" u="sng"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Опорно-двигательный аппарат.</a:t>
            </a:r>
          </a:p>
          <a:p>
            <a:pPr marL="82296" indent="0">
              <a:buNone/>
            </a:pPr>
            <a:endParaRPr lang="ru-RU" sz="2000" dirty="0" smtClean="0">
              <a:latin typeface="Times New Roman" pitchFamily="18" charset="0"/>
              <a:cs typeface="Times New Roman" pitchFamily="18" charset="0"/>
            </a:endParaRPr>
          </a:p>
          <a:p>
            <a:pPr marL="82296" indent="0">
              <a:buNone/>
            </a:pPr>
            <a:r>
              <a:rPr lang="ru-RU" sz="2000" dirty="0" smtClean="0">
                <a:latin typeface="Times New Roman" pitchFamily="18" charset="0"/>
                <a:cs typeface="Times New Roman" pitchFamily="18" charset="0"/>
              </a:rPr>
              <a:t>- </a:t>
            </a:r>
            <a:r>
              <a:rPr lang="ru-RU" sz="2000" i="1" dirty="0">
                <a:latin typeface="Times New Roman" pitchFamily="18" charset="0"/>
                <a:cs typeface="Times New Roman" pitchFamily="18" charset="0"/>
              </a:rPr>
              <a:t>Скелет</a:t>
            </a:r>
            <a:r>
              <a:rPr lang="ru-RU" sz="2000" dirty="0">
                <a:latin typeface="Times New Roman" pitchFamily="18" charset="0"/>
                <a:cs typeface="Times New Roman" pitchFamily="18" charset="0"/>
              </a:rPr>
              <a:t> дошкольника отличается гибкостью, т.к. процесс окостенения еще не закончен.</a:t>
            </a:r>
          </a:p>
          <a:p>
            <a:pPr marL="82296" indent="0">
              <a:buNone/>
            </a:pPr>
            <a:endParaRPr lang="ru-RU" sz="2000" dirty="0" smtClean="0">
              <a:latin typeface="Times New Roman" pitchFamily="18" charset="0"/>
              <a:cs typeface="Times New Roman" pitchFamily="18" charset="0"/>
            </a:endParaRPr>
          </a:p>
        </p:txBody>
      </p:sp>
      <p:pic>
        <p:nvPicPr>
          <p:cNvPr id="7" name="Содержимое 6" descr="IMG_20180221_093408.jpg"/>
          <p:cNvPicPr>
            <a:picLocks noGrp="1" noChangeAspect="1"/>
          </p:cNvPicPr>
          <p:nvPr>
            <p:ph sz="half" idx="2"/>
          </p:nvPr>
        </p:nvPicPr>
        <p:blipFill>
          <a:blip r:embed="rId2" cstate="print"/>
          <a:stretch>
            <a:fillRect/>
          </a:stretch>
        </p:blipFill>
        <p:spPr>
          <a:xfrm>
            <a:off x="4357686" y="3000372"/>
            <a:ext cx="4429124" cy="3584587"/>
          </a:xfrm>
        </p:spPr>
      </p:pic>
    </p:spTree>
    <p:extLst>
      <p:ext uri="{BB962C8B-B14F-4D97-AF65-F5344CB8AC3E}">
        <p14:creationId xmlns="" xmlns:p14="http://schemas.microsoft.com/office/powerpoint/2010/main" val="3195597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p:cNvSpPr>
            <a:spLocks noGrp="1"/>
          </p:cNvSpPr>
          <p:nvPr>
            <p:ph sz="half" idx="2"/>
          </p:nvPr>
        </p:nvSpPr>
        <p:spPr>
          <a:xfrm>
            <a:off x="5286380" y="571480"/>
            <a:ext cx="3657600" cy="3143272"/>
          </a:xfrm>
        </p:spPr>
        <p:txBody>
          <a:bodyPr>
            <a:normAutofit fontScale="55000" lnSpcReduction="20000"/>
          </a:bodyPr>
          <a:lstStyle/>
          <a:p>
            <a:pPr>
              <a:buNone/>
            </a:pPr>
            <a:r>
              <a:rPr lang="ru-RU" sz="3600" b="1" i="1" dirty="0" smtClean="0">
                <a:latin typeface="Times New Roman" pitchFamily="18" charset="0"/>
                <a:cs typeface="Times New Roman" pitchFamily="18" charset="0"/>
              </a:rPr>
              <a:t>-</a:t>
            </a:r>
            <a:r>
              <a:rPr lang="ru-RU" sz="3600" i="1" dirty="0" smtClean="0">
                <a:latin typeface="Times New Roman" pitchFamily="18" charset="0"/>
                <a:cs typeface="Times New Roman" pitchFamily="18" charset="0"/>
              </a:rPr>
              <a:t> Группы мышц</a:t>
            </a:r>
            <a:r>
              <a:rPr lang="ru-RU" sz="3600" dirty="0" smtClean="0">
                <a:latin typeface="Times New Roman" pitchFamily="18" charset="0"/>
                <a:cs typeface="Times New Roman" pitchFamily="18" charset="0"/>
              </a:rPr>
              <a:t> развиваются неравномерно, масса нижних конечностей развивается быстрее верхних. </a:t>
            </a:r>
          </a:p>
          <a:p>
            <a:pPr>
              <a:buNone/>
            </a:pPr>
            <a:r>
              <a:rPr lang="ru-RU" sz="3600" dirty="0" smtClean="0">
                <a:latin typeface="Times New Roman" pitchFamily="18" charset="0"/>
                <a:cs typeface="Times New Roman" pitchFamily="18" charset="0"/>
              </a:rPr>
              <a:t>Так как развиваются сначала крупные группы мышцы, а потом мелкие, то следует дозировать нагрузку для мелких групп мышц. </a:t>
            </a:r>
          </a:p>
          <a:p>
            <a:endParaRPr lang="ru-RU" dirty="0"/>
          </a:p>
        </p:txBody>
      </p:sp>
      <p:pic>
        <p:nvPicPr>
          <p:cNvPr id="7" name="Содержимое 4" descr="IMG_20180221_093502.jpg"/>
          <p:cNvPicPr>
            <a:picLocks noGrp="1" noChangeAspect="1"/>
          </p:cNvPicPr>
          <p:nvPr>
            <p:ph sz="half" idx="1"/>
          </p:nvPr>
        </p:nvPicPr>
        <p:blipFill>
          <a:blip r:embed="rId2" cstate="print"/>
          <a:stretch>
            <a:fillRect/>
          </a:stretch>
        </p:blipFill>
        <p:spPr>
          <a:xfrm>
            <a:off x="1357290" y="571480"/>
            <a:ext cx="3944553" cy="525940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smtClean="0">
                <a:latin typeface="Times New Roman" pitchFamily="18" charset="0"/>
                <a:cs typeface="Times New Roman" pitchFamily="18" charset="0"/>
              </a:rPr>
              <a:t>Дыхательная система</a:t>
            </a:r>
            <a:endParaRPr lang="ru-RU" i="1" u="sng" dirty="0">
              <a:latin typeface="Times New Roman" pitchFamily="18" charset="0"/>
              <a:cs typeface="Times New Roman" pitchFamily="18" charset="0"/>
            </a:endParaRPr>
          </a:p>
        </p:txBody>
      </p:sp>
      <p:pic>
        <p:nvPicPr>
          <p:cNvPr id="5" name="Содержимое 4" descr="depositphotos_115173160-stock-illustration-respiratory-system-in-boy.jpg"/>
          <p:cNvPicPr>
            <a:picLocks noGrp="1" noChangeAspect="1"/>
          </p:cNvPicPr>
          <p:nvPr>
            <p:ph sz="half" idx="1"/>
          </p:nvPr>
        </p:nvPicPr>
        <p:blipFill>
          <a:blip r:embed="rId2"/>
          <a:stretch>
            <a:fillRect/>
          </a:stretch>
        </p:blipFill>
        <p:spPr>
          <a:xfrm>
            <a:off x="2357422" y="1214422"/>
            <a:ext cx="4851412" cy="488183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IMG_20180220_161115.jpg"/>
          <p:cNvPicPr>
            <a:picLocks noGrp="1" noChangeAspect="1"/>
          </p:cNvPicPr>
          <p:nvPr>
            <p:ph sz="half" idx="1"/>
          </p:nvPr>
        </p:nvPicPr>
        <p:blipFill>
          <a:blip r:embed="rId2" cstate="print"/>
          <a:stretch>
            <a:fillRect/>
          </a:stretch>
        </p:blipFill>
        <p:spPr>
          <a:xfrm>
            <a:off x="1571604" y="1768038"/>
            <a:ext cx="5143536" cy="4018416"/>
          </a:xfrm>
        </p:spPr>
      </p:pic>
      <p:sp>
        <p:nvSpPr>
          <p:cNvPr id="4" name="Объект 3"/>
          <p:cNvSpPr>
            <a:spLocks noGrp="1"/>
          </p:cNvSpPr>
          <p:nvPr>
            <p:ph sz="half" idx="2"/>
          </p:nvPr>
        </p:nvSpPr>
        <p:spPr>
          <a:xfrm>
            <a:off x="1357290" y="214290"/>
            <a:ext cx="7143800" cy="2000240"/>
          </a:xfrm>
        </p:spPr>
        <p:txBody>
          <a:bodyPr>
            <a:normAutofit/>
          </a:bodyPr>
          <a:lstStyle/>
          <a:p>
            <a:pPr>
              <a:buNone/>
            </a:pPr>
            <a:r>
              <a:rPr lang="ru-RU" dirty="0" smtClean="0">
                <a:latin typeface="Times New Roman" pitchFamily="18" charset="0"/>
                <a:cs typeface="Times New Roman" pitchFamily="18" charset="0"/>
              </a:rPr>
              <a:t>Дыхательные </a:t>
            </a:r>
            <a:r>
              <a:rPr lang="ru-RU" dirty="0">
                <a:latin typeface="Times New Roman" pitchFamily="18" charset="0"/>
                <a:cs typeface="Times New Roman" pitchFamily="18" charset="0"/>
              </a:rPr>
              <a:t>упражнения бывают:</a:t>
            </a:r>
          </a:p>
          <a:p>
            <a:pPr marL="82296" indent="0">
              <a:buNone/>
            </a:pPr>
            <a:r>
              <a:rPr lang="ru-RU" dirty="0" smtClean="0">
                <a:latin typeface="Times New Roman" pitchFamily="18" charset="0"/>
                <a:cs typeface="Times New Roman" pitchFamily="18" charset="0"/>
              </a:rPr>
              <a:t>- динамическими </a:t>
            </a:r>
            <a:r>
              <a:rPr lang="ru-RU" dirty="0">
                <a:latin typeface="Times New Roman" pitchFamily="18" charset="0"/>
                <a:cs typeface="Times New Roman" pitchFamily="18" charset="0"/>
              </a:rPr>
              <a:t>(которые выполняются с использованием элементов движения)</a:t>
            </a:r>
          </a:p>
          <a:p>
            <a:endParaRPr lang="ru-RU" dirty="0"/>
          </a:p>
        </p:txBody>
      </p:sp>
    </p:spTree>
    <p:extLst>
      <p:ext uri="{BB962C8B-B14F-4D97-AF65-F5344CB8AC3E}">
        <p14:creationId xmlns="" xmlns:p14="http://schemas.microsoft.com/office/powerpoint/2010/main" val="342388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solidFill>
                  <a:schemeClr val="tx1"/>
                </a:solidFill>
                <a:effectLst/>
                <a:latin typeface="Times New Roman" pitchFamily="18" charset="0"/>
                <a:cs typeface="Times New Roman" pitchFamily="18" charset="0"/>
              </a:rPr>
              <a:t>- статическими (которые выполняются в состоянии покоя</a:t>
            </a:r>
            <a:r>
              <a:rPr lang="ru-RU" sz="2800" dirty="0" smtClean="0">
                <a:solidFill>
                  <a:schemeClr val="tx1"/>
                </a:solidFill>
                <a:effectLst/>
                <a:latin typeface="Times New Roman" pitchFamily="18" charset="0"/>
                <a:cs typeface="Times New Roman" pitchFamily="18" charset="0"/>
              </a:rPr>
              <a:t>)</a:t>
            </a:r>
            <a:br>
              <a:rPr lang="ru-RU"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специальными (в зависимости от заболевания)</a:t>
            </a:r>
            <a:endParaRPr lang="ru-RU" sz="2800" dirty="0">
              <a:solidFill>
                <a:schemeClr val="tx1"/>
              </a:solidFill>
              <a:effectLst/>
              <a:latin typeface="Times New Roman" pitchFamily="18" charset="0"/>
              <a:cs typeface="Times New Roman" pitchFamily="18" charset="0"/>
            </a:endParaRPr>
          </a:p>
        </p:txBody>
      </p:sp>
      <p:pic>
        <p:nvPicPr>
          <p:cNvPr id="5" name="Содержимое 4" descr="IMG_20180220_160857.jpg"/>
          <p:cNvPicPr>
            <a:picLocks noGrp="1" noChangeAspect="1"/>
          </p:cNvPicPr>
          <p:nvPr>
            <p:ph sz="half" idx="1"/>
          </p:nvPr>
        </p:nvPicPr>
        <p:blipFill>
          <a:blip r:embed="rId2" cstate="print"/>
          <a:stretch>
            <a:fillRect/>
          </a:stretch>
        </p:blipFill>
        <p:spPr>
          <a:xfrm>
            <a:off x="2285984" y="1500174"/>
            <a:ext cx="5065726" cy="4667782"/>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151</TotalTime>
  <Words>383</Words>
  <Application>Microsoft Office PowerPoint</Application>
  <PresentationFormat>Экран (4:3)</PresentationFormat>
  <Paragraphs>37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МАОУ «Гимназия имени Н.В. Пушкова» ДО №2</vt:lpstr>
      <vt:lpstr>Слайд 2</vt:lpstr>
      <vt:lpstr>                                                             Актуальность темы.   </vt:lpstr>
      <vt:lpstr>При помощи занятий физической культурой в дошкольном образовательном учреждении происходит приобретение опыта в следующих видах деятельности детей (ДД): </vt:lpstr>
      <vt:lpstr>Особенности физического развития детей в дошкольном учреждении.</vt:lpstr>
      <vt:lpstr>Слайд 6</vt:lpstr>
      <vt:lpstr>Дыхательная система</vt:lpstr>
      <vt:lpstr>Слайд 8</vt:lpstr>
      <vt:lpstr>- статическими (которые выполняются в состоянии покоя) - специальными (в зависимости от заболевания)</vt:lpstr>
      <vt:lpstr>Сердечно-сосудистая система</vt:lpstr>
      <vt:lpstr>Слайд 11</vt:lpstr>
      <vt:lpstr>Центральная нервная система. </vt:lpstr>
      <vt:lpstr>Слайд 13</vt:lpstr>
      <vt:lpstr>Слайд 14</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МАОУ «Гимназия имени Н.В. Пушкова» ДО №2</dc:title>
  <dc:creator>руфина</dc:creator>
  <cp:lastModifiedBy>Руфина</cp:lastModifiedBy>
  <cp:revision>20</cp:revision>
  <dcterms:created xsi:type="dcterms:W3CDTF">2018-02-20T10:22:15Z</dcterms:created>
  <dcterms:modified xsi:type="dcterms:W3CDTF">2018-02-22T17:16:09Z</dcterms:modified>
</cp:coreProperties>
</file>