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79" r:id="rId4"/>
    <p:sldId id="280" r:id="rId5"/>
    <p:sldId id="282" r:id="rId6"/>
    <p:sldId id="283" r:id="rId7"/>
    <p:sldId id="284" r:id="rId8"/>
    <p:sldId id="285" r:id="rId9"/>
    <p:sldId id="286" r:id="rId10"/>
    <p:sldId id="260" r:id="rId11"/>
    <p:sldId id="262" r:id="rId12"/>
    <p:sldId id="263" r:id="rId13"/>
    <p:sldId id="264" r:id="rId14"/>
    <p:sldId id="277" r:id="rId15"/>
    <p:sldId id="278" r:id="rId16"/>
    <p:sldId id="271" r:id="rId17"/>
    <p:sldId id="272" r:id="rId18"/>
    <p:sldId id="273" r:id="rId19"/>
    <p:sldId id="265" r:id="rId20"/>
    <p:sldId id="267" r:id="rId21"/>
    <p:sldId id="268" r:id="rId22"/>
    <p:sldId id="269" r:id="rId23"/>
    <p:sldId id="270" r:id="rId24"/>
    <p:sldId id="274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78153" autoAdjust="0"/>
  </p:normalViewPr>
  <p:slideViewPr>
    <p:cSldViewPr>
      <p:cViewPr varScale="1">
        <p:scale>
          <a:sx n="71" d="100"/>
          <a:sy n="71" d="100"/>
        </p:scale>
        <p:origin x="-19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72" d="100"/>
          <a:sy n="172" d="100"/>
        </p:scale>
        <p:origin x="-336" y="223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 уровень-3 человека</c:v>
                </c:pt>
                <c:pt idx="1">
                  <c:v>средний уровень-10 человек</c:v>
                </c:pt>
                <c:pt idx="2">
                  <c:v>низкий уровень-9 человек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</c:v>
                </c:pt>
                <c:pt idx="1">
                  <c:v>45</c:v>
                </c:pt>
                <c:pt idx="2">
                  <c:v>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5406831673357626"/>
          <c:y val="0.22172938665207834"/>
          <c:w val="0.44593168326642391"/>
          <c:h val="0.59021339767912373"/>
        </c:manualLayout>
      </c:layout>
      <c:overlay val="0"/>
      <c:txPr>
        <a:bodyPr/>
        <a:lstStyle/>
        <a:p>
          <a:pPr>
            <a:defRPr sz="2800"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 уровень-5 человек</c:v>
                </c:pt>
                <c:pt idx="1">
                  <c:v>средний уровень-6 человек</c:v>
                </c:pt>
                <c:pt idx="2">
                  <c:v>низкий уровень-11 человек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</c:v>
                </c:pt>
                <c:pt idx="1">
                  <c:v>27</c:v>
                </c:pt>
                <c:pt idx="2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1986817140019812"/>
          <c:y val="0.16273862601174602"/>
          <c:w val="0.37752172754984276"/>
          <c:h val="0.6801345923508435"/>
        </c:manualLayout>
      </c:layout>
      <c:overlay val="0"/>
      <c:txPr>
        <a:bodyPr/>
        <a:lstStyle/>
        <a:p>
          <a:pPr>
            <a:defRPr sz="2800"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 уровень-6 человек</c:v>
                </c:pt>
                <c:pt idx="1">
                  <c:v>средний уровень-6 человек</c:v>
                </c:pt>
                <c:pt idx="2">
                  <c:v>низкий уровень-10 человек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</c:v>
                </c:pt>
                <c:pt idx="1">
                  <c:v>28</c:v>
                </c:pt>
                <c:pt idx="2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8453709404340459"/>
          <c:y val="0.17957482197711291"/>
          <c:w val="0.4051747507675208"/>
          <c:h val="0.6801345923508435"/>
        </c:manualLayout>
      </c:layout>
      <c:overlay val="0"/>
      <c:txPr>
        <a:bodyPr/>
        <a:lstStyle/>
        <a:p>
          <a:pPr>
            <a:defRPr sz="2800"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FA3DB-56B2-4199-ACAE-043FC2245DE2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1154D-5B93-4BE1-AC20-A0C18FCB16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43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1154D-5B93-4BE1-AC20-A0C18FCB167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851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1154D-5B93-4BE1-AC20-A0C18FCB167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194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1154D-5B93-4BE1-AC20-A0C18FCB167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398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«Психоэмоциональное истощение»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процесс исчерпания эмоциональных, физических, энергетических ресурсов профессионала, работающего с людьми. Истощение проявляется в хроническом эмоциональном и физическом утомлении, равнодушии и холодности по отношению к окружающим с признаками депрессии и раздражительности.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1154D-5B93-4BE1-AC20-A0C18FCB167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506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«Деперсонализация» (личностное отдаление)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специфическая форма социальной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дезадаптации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профессионала, работающего с людьми. Личностное отдаление проявляется в уменьшении количества контактов с окружающими, повышении раздражительности и нетерпимости в ситуациях общения, негативизме по отношению к другим людям.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1154D-5B93-4BE1-AC20-A0C18FCB167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631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«Редукция личных достижений» (профессиональная мотивация)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снижение чувства компетентности в своей работе, недовольство собой, уменьшение ценности своей деятельности, негативное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самовосприятие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профессиональной сфере. Возникновение чувства вины за собственные негативные проявления или чувства, снижение профессиональной и личной самооценки, появление чувства собственной несостоятельности, безразличия к работе. Снижение уровня рабочей мотивации и энтузиазма по отношению к работе альтруистического содержания. Состояние мотивационной сферы оценивается таким показателем, как продуктивность профессиональной деятельности, оптимизм и заинтересованность в работе, самооценка профессиональной компетентности и степени успешности в работе с людьми.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1154D-5B93-4BE1-AC20-A0C18FCB167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677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10E06B-6BEE-40C7-8552-6C39786DB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129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86F4D-D6D1-4CB5-9C0D-27D34B1A7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70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28F75-E15A-4443-B3F9-7B87159DE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49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86781-FFCB-4973-9D32-CC469CE60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27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4C5A7-40DB-44B3-ADEE-4F9089DCA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8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71554-16D0-475E-97D3-6015F5270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78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CA82B-6AFB-464B-B13B-A53F3D7CB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50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E12A3-C54E-41C0-9BD7-2FDC5ED83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88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7A894-4ACE-44EC-978F-8EB0813AE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4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83935-6DBA-4B8F-9A34-4E898BD4D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9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E2A94-B4CB-4364-9CFF-48E469BEB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00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36A806-FE19-4046-AD53-46BC7F762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Тренинговая</a:t>
            </a:r>
            <a:r>
              <a:rPr lang="ru-RU" dirty="0" smtClean="0"/>
              <a:t> программа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Профилактика и преодоление синдрома профессионального выгорания педагогов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Данная экспресс-диагностика разработана </a:t>
            </a:r>
            <a:r>
              <a:rPr lang="ru-RU" dirty="0" err="1" smtClean="0"/>
              <a:t>Н.Е.Водопьяновой</a:t>
            </a:r>
            <a:r>
              <a:rPr lang="ru-RU" dirty="0" smtClean="0"/>
              <a:t> на основе модели </a:t>
            </a:r>
            <a:r>
              <a:rPr lang="ru-RU" dirty="0" err="1" smtClean="0"/>
              <a:t>К.Маслач</a:t>
            </a:r>
            <a:r>
              <a:rPr lang="ru-RU" dirty="0" smtClean="0"/>
              <a:t> и </a:t>
            </a:r>
            <a:r>
              <a:rPr lang="ru-RU" dirty="0" err="1" smtClean="0"/>
              <a:t>С.Джексон</a:t>
            </a:r>
            <a:r>
              <a:rPr lang="ru-RU" dirty="0" smtClean="0"/>
              <a:t>. Она состоит из трех </a:t>
            </a:r>
            <a:r>
              <a:rPr lang="ru-RU" dirty="0" err="1" smtClean="0"/>
              <a:t>субшкал</a:t>
            </a:r>
            <a:r>
              <a:rPr lang="ru-RU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э</a:t>
            </a:r>
            <a:r>
              <a:rPr lang="ru-RU" dirty="0" smtClean="0"/>
              <a:t>моциональное </a:t>
            </a:r>
            <a:r>
              <a:rPr lang="ru-RU" dirty="0"/>
              <a:t>и</a:t>
            </a:r>
            <a:r>
              <a:rPr lang="ru-RU" dirty="0" smtClean="0"/>
              <a:t>стощение,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д</a:t>
            </a:r>
            <a:r>
              <a:rPr lang="ru-RU" dirty="0" smtClean="0"/>
              <a:t>еперсонализация,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п</a:t>
            </a:r>
            <a:r>
              <a:rPr lang="ru-RU" dirty="0" smtClean="0"/>
              <a:t>ерсональные достижения</a:t>
            </a:r>
          </a:p>
          <a:p>
            <a:pPr marL="0" indent="0">
              <a:buNone/>
            </a:pPr>
            <a:r>
              <a:rPr lang="ru-RU" dirty="0" smtClean="0"/>
              <a:t>Приняло участие 22 педагога.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47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b="1" dirty="0" smtClean="0"/>
              <a:t>Эмоциональное истощение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5939795"/>
              </p:ext>
            </p:extLst>
          </p:nvPr>
        </p:nvGraphicFramePr>
        <p:xfrm>
          <a:off x="-1044624" y="1412776"/>
          <a:ext cx="1018862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165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Деперсонализация 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3695199"/>
              </p:ext>
            </p:extLst>
          </p:nvPr>
        </p:nvGraphicFramePr>
        <p:xfrm>
          <a:off x="-1044624" y="1600200"/>
          <a:ext cx="973142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4955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b="1" dirty="0" smtClean="0"/>
              <a:t>Редукция профессионализма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6866511"/>
              </p:ext>
            </p:extLst>
          </p:nvPr>
        </p:nvGraphicFramePr>
        <p:xfrm>
          <a:off x="-1188640" y="1600200"/>
          <a:ext cx="987544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5643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Упражнение «</a:t>
            </a:r>
            <a:r>
              <a:rPr lang="ru-RU" b="1" dirty="0"/>
              <a:t>Н</a:t>
            </a:r>
            <a:r>
              <a:rPr lang="ru-RU" b="1" dirty="0" smtClean="0"/>
              <a:t>иши наслаждения»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Цель</a:t>
            </a:r>
            <a:r>
              <a:rPr lang="ru-RU" b="1" dirty="0"/>
              <a:t>:</a:t>
            </a:r>
            <a:r>
              <a:rPr lang="ru-RU" dirty="0"/>
              <a:t> снижение эмоционального напряжения, развитие навыков оптимистического мировосприятия.</a:t>
            </a:r>
          </a:p>
          <a:p>
            <a:pPr marL="0" indent="0">
              <a:buNone/>
            </a:pPr>
            <a:r>
              <a:rPr lang="ru-RU" b="1" dirty="0" smtClean="0"/>
              <a:t>Инструкция: </a:t>
            </a:r>
            <a:r>
              <a:rPr lang="ru-RU" dirty="0" smtClean="0"/>
              <a:t>«Обдумайте </a:t>
            </a:r>
            <a:r>
              <a:rPr lang="ru-RU" dirty="0"/>
              <a:t>и </a:t>
            </a:r>
            <a:r>
              <a:rPr lang="ru-RU" dirty="0" smtClean="0"/>
              <a:t>найдите </a:t>
            </a:r>
            <a:r>
              <a:rPr lang="ru-RU" dirty="0"/>
              <a:t>места, где </a:t>
            </a:r>
            <a:r>
              <a:rPr lang="ru-RU" dirty="0" smtClean="0"/>
              <a:t>вы чувствуете </a:t>
            </a:r>
            <a:r>
              <a:rPr lang="ru-RU" dirty="0"/>
              <a:t>себя совершенно комфортно, одно пребывание в которых </a:t>
            </a:r>
            <a:r>
              <a:rPr lang="ru-RU" dirty="0" smtClean="0"/>
              <a:t>доставляет вам удовольствие».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093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Упражнение «Ниши наслаждения»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Инструкция:</a:t>
            </a:r>
            <a:r>
              <a:rPr lang="ru-RU" dirty="0"/>
              <a:t> «Теперь вспомните занятия, которые доставляют вам </a:t>
            </a:r>
            <a:r>
              <a:rPr lang="ru-RU" dirty="0" smtClean="0"/>
              <a:t>удовольствие</a:t>
            </a:r>
            <a:r>
              <a:rPr lang="ru-RU" dirty="0"/>
              <a:t> </a:t>
            </a:r>
            <a:r>
              <a:rPr lang="ru-RU" dirty="0" smtClean="0"/>
              <a:t>и запишите их».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360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r>
              <a:rPr lang="ru-RU" b="1" dirty="0" smtClean="0"/>
              <a:t>Упражнение «Ниши наслаждения»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713387"/>
          </a:xfrm>
        </p:spPr>
        <p:txBody>
          <a:bodyPr/>
          <a:lstStyle/>
          <a:p>
            <a:pPr marL="0" indent="0">
              <a:buNone/>
            </a:pPr>
            <a:r>
              <a:rPr lang="ru-RU" sz="2400" b="1" u="sng" dirty="0" smtClean="0"/>
              <a:t>Мои пространственные ниши наслаждения:</a:t>
            </a:r>
          </a:p>
          <a:p>
            <a:pPr marL="0" indent="0">
              <a:buNone/>
            </a:pPr>
            <a:r>
              <a:rPr lang="ru-RU" sz="2400" dirty="0" smtClean="0"/>
              <a:t>дача, горы, берег моря, </a:t>
            </a:r>
          </a:p>
          <a:p>
            <a:pPr marL="0" indent="0">
              <a:buNone/>
            </a:pPr>
            <a:r>
              <a:rPr lang="ru-RU" sz="2400" dirty="0" smtClean="0"/>
              <a:t>рабочий кабинет, салон автомобиля, постель, </a:t>
            </a:r>
          </a:p>
          <a:p>
            <a:pPr marL="0" indent="0">
              <a:buNone/>
            </a:pPr>
            <a:r>
              <a:rPr lang="ru-RU" sz="2400" dirty="0" smtClean="0"/>
              <a:t>бассейн, рынок, </a:t>
            </a:r>
          </a:p>
          <a:p>
            <a:pPr marL="0" indent="0">
              <a:buNone/>
            </a:pPr>
            <a:r>
              <a:rPr lang="ru-RU" sz="2400" dirty="0" smtClean="0"/>
              <a:t>концертный зал, </a:t>
            </a:r>
          </a:p>
          <a:p>
            <a:pPr marL="0" indent="0">
              <a:buNone/>
            </a:pPr>
            <a:r>
              <a:rPr lang="ru-RU" sz="2400" dirty="0" smtClean="0"/>
              <a:t>ванная комната, </a:t>
            </a:r>
          </a:p>
          <a:p>
            <a:pPr marL="0" indent="0">
              <a:buNone/>
            </a:pPr>
            <a:r>
              <a:rPr lang="ru-RU" sz="2400" dirty="0" smtClean="0"/>
              <a:t>солярий, тренажерный зал, яхта и др.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713387"/>
          </a:xfrm>
        </p:spPr>
        <p:txBody>
          <a:bodyPr/>
          <a:lstStyle/>
          <a:p>
            <a:pPr marL="0" indent="0">
              <a:buNone/>
            </a:pPr>
            <a:r>
              <a:rPr lang="ru-RU" sz="2400" b="1" u="sng" dirty="0" smtClean="0"/>
              <a:t>Мои духовные ниши наслаждения:</a:t>
            </a:r>
          </a:p>
          <a:p>
            <a:pPr marL="0" indent="0">
              <a:buNone/>
            </a:pPr>
            <a:r>
              <a:rPr lang="ru-RU" sz="2400" dirty="0" smtClean="0"/>
              <a:t>чтение, классическая </a:t>
            </a:r>
            <a:r>
              <a:rPr lang="ru-RU" sz="2400" dirty="0"/>
              <a:t>музыка, праздничное застолье,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секс</a:t>
            </a:r>
            <a:r>
              <a:rPr lang="ru-RU" sz="2400" dirty="0"/>
              <a:t>, </a:t>
            </a:r>
            <a:r>
              <a:rPr lang="ru-RU" sz="2400" dirty="0" smtClean="0"/>
              <a:t>болтовня </a:t>
            </a:r>
            <a:r>
              <a:rPr lang="ru-RU" sz="2400" dirty="0"/>
              <a:t>с </a:t>
            </a:r>
            <a:r>
              <a:rPr lang="ru-RU" sz="2400" dirty="0" smtClean="0"/>
              <a:t>подружками</a:t>
            </a:r>
            <a:r>
              <a:rPr lang="ru-RU" sz="2400" dirty="0"/>
              <a:t>, </a:t>
            </a:r>
            <a:r>
              <a:rPr lang="ru-RU" sz="2400" dirty="0" smtClean="0"/>
              <a:t>лекция</a:t>
            </a:r>
            <a:r>
              <a:rPr lang="ru-RU" sz="2400" dirty="0"/>
              <a:t>, </a:t>
            </a:r>
            <a:r>
              <a:rPr lang="ru-RU" sz="2400" dirty="0" smtClean="0"/>
              <a:t>послеобеденный </a:t>
            </a:r>
            <a:r>
              <a:rPr lang="ru-RU" sz="2400" dirty="0"/>
              <a:t>сон, </a:t>
            </a:r>
            <a:r>
              <a:rPr lang="ru-RU" sz="2400" dirty="0" smtClean="0"/>
              <a:t>подводное </a:t>
            </a:r>
            <a:r>
              <a:rPr lang="ru-RU" sz="2400" dirty="0"/>
              <a:t>плавание, компьютерные </a:t>
            </a:r>
            <a:r>
              <a:rPr lang="ru-RU" sz="2400" dirty="0" smtClean="0"/>
              <a:t>игры и др.</a:t>
            </a:r>
            <a:endParaRPr lang="ru-RU" sz="24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28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«Ниши наслаждения»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Цель:</a:t>
            </a:r>
            <a:r>
              <a:rPr lang="ru-RU" dirty="0"/>
              <a:t> снижение эмоционального напряжения, развитие навыков оптимистического мировосприятия.</a:t>
            </a:r>
          </a:p>
          <a:p>
            <a:pPr lvl="0"/>
            <a:r>
              <a:rPr lang="ru-RU" dirty="0" smtClean="0"/>
              <a:t>Достаточно </a:t>
            </a:r>
            <a:r>
              <a:rPr lang="ru-RU" dirty="0"/>
              <a:t>ли имеющихся ниш, или имеет смысл искать или создавать новые</a:t>
            </a:r>
            <a:r>
              <a:rPr lang="ru-RU" dirty="0" smtClean="0"/>
              <a:t>?</a:t>
            </a:r>
          </a:p>
          <a:p>
            <a:pPr lvl="0"/>
            <a:r>
              <a:rPr lang="ru-RU" dirty="0" smtClean="0"/>
              <a:t>Какие </a:t>
            </a:r>
            <a:r>
              <a:rPr lang="ru-RU" dirty="0"/>
              <a:t>ниши наслаждения надежнее — пространственные или духовные?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96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«Откровенно говоря»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Цель</a:t>
            </a:r>
            <a:r>
              <a:rPr lang="ru-RU" dirty="0"/>
              <a:t>: вербализация и осознание педагогами проблемы эмоционального выгорания.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Инструкция: </a:t>
            </a:r>
            <a:r>
              <a:rPr lang="ru-RU" dirty="0" smtClean="0"/>
              <a:t>«Вам </a:t>
            </a:r>
            <a:r>
              <a:rPr lang="ru-RU" dirty="0"/>
              <a:t>нужно вытянуть любую карточку с незаконченным предложением и попытаться закончить фразу откровенно и </a:t>
            </a:r>
            <a:r>
              <a:rPr lang="ru-RU" dirty="0" smtClean="0"/>
              <a:t>честно».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29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«Выбор»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Относите </a:t>
            </a:r>
            <a:r>
              <a:rPr lang="ru-RU" dirty="0"/>
              <a:t>бракованный пончик назад в булочную и требуете взамен новый.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Говорите </a:t>
            </a:r>
            <a:r>
              <a:rPr lang="ru-RU" dirty="0"/>
              <a:t>себе: «Бывает» — и съедаете пустой пончик.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Съедаете </a:t>
            </a:r>
            <a:r>
              <a:rPr lang="ru-RU" dirty="0"/>
              <a:t>что-то другое.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Намазываете </a:t>
            </a:r>
            <a:r>
              <a:rPr lang="ru-RU" dirty="0"/>
              <a:t>маслом или вареньем, чтобы был вкуснее.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87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Занятие 1. Знакомимся с собой.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/>
              <a:t>Цель</a:t>
            </a:r>
            <a:r>
              <a:rPr lang="ru-RU" dirty="0"/>
              <a:t>: создание благоприятных условий для работы, первичное освоение приемов самодиагностики и способов самораскрытия; осознание участниками некоторых своих личностных особенностей и оптимизация отношений к себе и своей личности.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52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«Выбор»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Если вы выбрали первый вариант, то вы – человек, не поддающийся панике, знающий, что к вашим советам чаще прислушиваются. Вы оцениваете себя как рассудительную, организованную личность. Как правило, люди, выбирающие первый вариант ответа, не рвутся в лидеры, но, если их выбирают на командную должность, стараются оправдать доверие. Иногда вы относитесь к коллегам с некоторым чувством превосходства – уж вы-то не позволите застать себя врасплох.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7213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«Выбор»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/>
              <a:t>Если вы выбрали второй вариант, то вы – мягкий, терпимый и гибкий человек. С вами легко ладить и коллеги всегда могут найти у вас утешение и поддержку. Вы не любите шума и суеты, готовы уступить главную роль и оказать поддержку лидеру. Вы всегда оказываетесь в нужное время в нужном месте. Иногда вы кажетесь нерешительным, но вы способны отстаивать убеждения, в которых твердо уверены.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0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«Выбор»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000" dirty="0" smtClean="0"/>
              <a:t>Если </a:t>
            </a:r>
            <a:r>
              <a:rPr lang="ru-RU" sz="3000" dirty="0"/>
              <a:t>вы выбрали третий вариант, то вы умеете быстро принимать решения и быстро (хотя и не всегда правильно) действовать. Вы авторитарный человек, готовы принять на себя главную роль в любом деле. В подготовке и проведении серьезных мероприятий возможны конфликты, так как в отношениях с коллегами вы можете быть настойчивыми и резкими, требуете четкости и ответственности.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7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«Выбор»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Если вы выбрали четвертый вариант, то вы человек, способный к нестандартному мышлению, новаторским идеям, некоторой эксцентричности. К коллегам вы относитесь как к партнерам по игре и можете обидеться, если они играют не по вашим правилам. Вы всегда готовы предложить несколько оригинальных идей для решения той или иной проблемы.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99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«Нарисуй!!!»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65315"/>
            <a:ext cx="7632848" cy="5168734"/>
          </a:xfrm>
        </p:spPr>
      </p:pic>
    </p:spTree>
    <p:extLst>
      <p:ext uri="{BB962C8B-B14F-4D97-AF65-F5344CB8AC3E}">
        <p14:creationId xmlns:p14="http://schemas.microsoft.com/office/powerpoint/2010/main" val="356184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062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332656"/>
            <a:ext cx="4470104" cy="60872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062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404664"/>
            <a:ext cx="4248472" cy="581886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062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332656"/>
            <a:ext cx="4718093" cy="630371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063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404664"/>
            <a:ext cx="4321268" cy="590169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063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404664"/>
            <a:ext cx="4252748" cy="605865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063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260648"/>
            <a:ext cx="4002176" cy="611166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0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332656"/>
            <a:ext cx="3979715" cy="588074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'Мимоза'">
  <a:themeElements>
    <a:clrScheme name="Office Theme 2">
      <a:dk1>
        <a:srgbClr val="000000"/>
      </a:dk1>
      <a:lt1>
        <a:srgbClr val="E8C567"/>
      </a:lt1>
      <a:dk2>
        <a:srgbClr val="2B5502"/>
      </a:dk2>
      <a:lt2>
        <a:srgbClr val="777777"/>
      </a:lt2>
      <a:accent1>
        <a:srgbClr val="909082"/>
      </a:accent1>
      <a:accent2>
        <a:srgbClr val="809EA8"/>
      </a:accent2>
      <a:accent3>
        <a:srgbClr val="F2DFB8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E8C567"/>
        </a:lt1>
        <a:dk2>
          <a:srgbClr val="2B5502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2DFB8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E8C567"/>
        </a:lt1>
        <a:dk2>
          <a:srgbClr val="2B5502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2DFB8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'Мимоза'</Template>
  <TotalTime>359</TotalTime>
  <Words>806</Words>
  <Application>Microsoft Office PowerPoint</Application>
  <PresentationFormat>Экран (4:3)</PresentationFormat>
  <Paragraphs>61</Paragraphs>
  <Slides>24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Шаблон оформления 'Мимоза'</vt:lpstr>
      <vt:lpstr>Тренинговая программа</vt:lpstr>
      <vt:lpstr>Занятие 1. Знакомимся с собой.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опроса</vt:lpstr>
      <vt:lpstr>Эмоциональное истощение</vt:lpstr>
      <vt:lpstr>Деперсонализация </vt:lpstr>
      <vt:lpstr>Редукция профессионализма</vt:lpstr>
      <vt:lpstr>Упражнение «Ниши наслаждения»</vt:lpstr>
      <vt:lpstr>Упражнение «Ниши наслаждения»</vt:lpstr>
      <vt:lpstr>Упражнение «Ниши наслаждения»</vt:lpstr>
      <vt:lpstr>Упражнение «Ниши наслаждения»</vt:lpstr>
      <vt:lpstr>Упражнение «Откровенно говоря»</vt:lpstr>
      <vt:lpstr>Упражнение «Выбор»</vt:lpstr>
      <vt:lpstr>«Выбор»</vt:lpstr>
      <vt:lpstr>«Выбор»</vt:lpstr>
      <vt:lpstr>«Выбор»</vt:lpstr>
      <vt:lpstr>«Выбор»</vt:lpstr>
      <vt:lpstr>Упражнение «Нарисуй!!!»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Тренинговая программа</dc:title>
  <dc:creator>Ольга</dc:creator>
  <cp:lastModifiedBy>RePack by Diakov</cp:lastModifiedBy>
  <cp:revision>25</cp:revision>
  <dcterms:created xsi:type="dcterms:W3CDTF">2017-10-21T10:33:40Z</dcterms:created>
  <dcterms:modified xsi:type="dcterms:W3CDTF">2019-02-24T04:12:46Z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TC100690431049</vt:lpwstr>
  </property>
</Properties>
</file>