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26"/>
  </p:notesMasterIdLst>
  <p:sldIdLst>
    <p:sldId id="256" r:id="rId2"/>
    <p:sldId id="259" r:id="rId3"/>
    <p:sldId id="288" r:id="rId4"/>
    <p:sldId id="257" r:id="rId5"/>
    <p:sldId id="270" r:id="rId6"/>
    <p:sldId id="274" r:id="rId7"/>
    <p:sldId id="293" r:id="rId8"/>
    <p:sldId id="258" r:id="rId9"/>
    <p:sldId id="269" r:id="rId10"/>
    <p:sldId id="273" r:id="rId11"/>
    <p:sldId id="275" r:id="rId12"/>
    <p:sldId id="262" r:id="rId13"/>
    <p:sldId id="295" r:id="rId14"/>
    <p:sldId id="296" r:id="rId15"/>
    <p:sldId id="291" r:id="rId16"/>
    <p:sldId id="297" r:id="rId17"/>
    <p:sldId id="265" r:id="rId18"/>
    <p:sldId id="298" r:id="rId19"/>
    <p:sldId id="289" r:id="rId20"/>
    <p:sldId id="290" r:id="rId21"/>
    <p:sldId id="277" r:id="rId22"/>
    <p:sldId id="278" r:id="rId23"/>
    <p:sldId id="287" r:id="rId24"/>
    <p:sldId id="286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19" autoAdjust="0"/>
  </p:normalViewPr>
  <p:slideViewPr>
    <p:cSldViewPr>
      <p:cViewPr varScale="1">
        <p:scale>
          <a:sx n="70" d="100"/>
          <a:sy n="70" d="100"/>
        </p:scale>
        <p:origin x="-13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8846C9C-B5E9-42A3-B14C-EB100070A125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6B65B77-6E85-4E6F-A8FC-783D11AF1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7FBF98-0097-45EF-96C6-102A1C3E7604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C82B10-104F-4FB6-BA2C-E8A6183AE088}" type="slidenum">
              <a:rPr lang="ru-RU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DA528C-9361-4B6C-A929-8FD8216A3FE3}" type="slidenum">
              <a:rPr lang="ru-RU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50BB90-EE65-41AB-AA37-E6F2D4535F5A}" type="slidenum">
              <a:rPr lang="ru-RU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74A0F3-9145-437E-97B6-F32F7E651A8F}" type="slidenum">
              <a:rPr lang="ru-RU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544F12-11FD-43CB-A3A5-70F67EA93715}" type="slidenum">
              <a:rPr lang="ru-RU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3DEAF7-C9BD-476A-B2EE-A9F72C356558}" type="slidenum">
              <a:rPr lang="ru-RU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A2AA76-8A48-4BAA-BFF0-7697DDED8D44}" type="slidenum">
              <a:rPr lang="ru-RU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E2A09E-1AC0-4347-9773-D285D049BB57}" type="slidenum">
              <a:rPr lang="ru-RU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175B61-9A30-4DB1-8B44-595589F9800F}" type="slidenum">
              <a:rPr lang="ru-RU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A34BF4-829D-4B12-960B-3922BD8CDB41}" type="slidenum">
              <a:rPr lang="ru-RU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034687-08A0-4B12-8AE7-5C387A20BEF4}" type="slidenum">
              <a:rPr lang="ru-RU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3BB36B-F3EE-4BEC-83C1-ADE7034BF857}" type="slidenum">
              <a:rPr lang="ru-RU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BFFD87-BE07-4C6A-9C6B-32729A05AED2}" type="slidenum">
              <a:rPr lang="ru-RU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3471DA-60E0-4CE6-8591-22D93995C4EA}" type="slidenum">
              <a:rPr lang="ru-RU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A9839C-9782-4DBD-8BBB-0F017754EC22}" type="slidenum">
              <a:rPr lang="ru-RU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AFED187-B29A-48D9-B5B6-678F57DE05E1}" type="slidenum">
              <a:rPr lang="ru-RU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2FB053-8018-42F8-A8BC-80BEF52280F2}" type="slidenum">
              <a:rPr lang="ru-RU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D278B1-04CD-4D20-BE2B-7AD97B2178E8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4A6910-B2D8-4217-91F7-C5EBFF36E45A}" type="slidenum">
              <a:rPr lang="ru-RU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821E82-B80E-482D-9B4C-419E456014A8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585D9B-486B-44B0-9688-6E0FE4F8541C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6CD39D-E7BE-48A5-ACB7-6D495114E07C}" type="slidenum">
              <a:rPr lang="ru-RU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F4AA6E-7D9E-4CD5-9C69-5D7A0F1A9D8C}" type="slidenum">
              <a:rPr lang="ru-RU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80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80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D84222-54E9-4E8B-8C98-04F3C1932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9499F-FF6E-46A9-9B55-A544F3961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2712C-FC38-4932-A1A0-CDD23E475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1E670-888E-42B4-A049-85A4AD53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97601-9DB4-4210-9E4B-F8E48FFF4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2B755-A794-4D6D-9BF5-0D12B6D40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F4256-756A-4AA0-93EE-EACD84D66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55CD3-4181-42A9-83B2-07FEE1DA0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C0B45-359E-401B-B5F7-8915FE313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16194-4532-4146-8A47-BA87B4F74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54323-768A-4760-837D-48DB71045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8E0BA-1435-45C3-AB37-D5D5AA072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8704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704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704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70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04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 Black" pitchFamily="34" charset="0"/>
              </a:defRPr>
            </a:lvl1pPr>
          </a:lstStyle>
          <a:p>
            <a:pPr>
              <a:defRPr/>
            </a:pPr>
            <a:fld id="{85092EAF-F747-4535-902A-476821AED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962400"/>
          </a:xfrm>
        </p:spPr>
        <p:txBody>
          <a:bodyPr/>
          <a:lstStyle/>
          <a:p>
            <a:pPr eaLnBrk="1" hangingPunct="1"/>
            <a:r>
              <a:rPr lang="ru-RU" sz="5600" smtClean="0"/>
              <a:t>Вирусы</a:t>
            </a:r>
            <a:r>
              <a:rPr lang="en-US" sz="5600" smtClean="0"/>
              <a:t/>
            </a:r>
            <a:br>
              <a:rPr lang="en-US" sz="5600" smtClean="0"/>
            </a:br>
            <a:r>
              <a:rPr lang="ru-RU" sz="5000" smtClean="0"/>
              <a:t>               </a:t>
            </a:r>
            <a:r>
              <a:rPr lang="ru-RU" sz="2800" smtClean="0"/>
              <a:t>Ум и здоровье дороже всего</a:t>
            </a:r>
            <a:r>
              <a:rPr lang="ru-RU" sz="5000" smtClean="0"/>
              <a:t> </a:t>
            </a:r>
            <a:r>
              <a:rPr lang="ru-RU" smtClean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4800600"/>
            <a:ext cx="4038600" cy="1676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000" smtClean="0"/>
          </a:p>
        </p:txBody>
      </p:sp>
      <p:pic>
        <p:nvPicPr>
          <p:cNvPr id="4100" name="Picture 4" descr="Безымянны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2362200"/>
            <a:ext cx="3478213" cy="416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304800"/>
            <a:ext cx="13589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015287" cy="633413"/>
          </a:xfrm>
        </p:spPr>
        <p:txBody>
          <a:bodyPr/>
          <a:lstStyle/>
          <a:p>
            <a:pPr eaLnBrk="1" hangingPunct="1"/>
            <a:r>
              <a:rPr lang="ru-RU" smtClean="0"/>
              <a:t>Классификация вирусов</a:t>
            </a:r>
          </a:p>
        </p:txBody>
      </p:sp>
      <p:pic>
        <p:nvPicPr>
          <p:cNvPr id="37891" name="Picture 3" descr="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47800" y="1447800"/>
            <a:ext cx="6019800" cy="4648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smtClean="0"/>
              <a:t>Этапы жизнедеятельности вируса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1. Прикрепление вируса к клетке –хозяина.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2. Проникновение вируса в клетку.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3. Производство вирусной нуклеиновой кислоты и вирусных белков. </a:t>
            </a:r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4. Самосборка вирусной частицы.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5. Выход вируса из клетки.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Строение бактериофага </a:t>
            </a:r>
          </a:p>
        </p:txBody>
      </p:sp>
      <p:pic>
        <p:nvPicPr>
          <p:cNvPr id="15363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79488" y="1371600"/>
            <a:ext cx="7185025" cy="5257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8281987" cy="1216025"/>
          </a:xfrm>
        </p:spPr>
        <p:txBody>
          <a:bodyPr/>
          <a:lstStyle/>
          <a:p>
            <a:pPr eaLnBrk="1" hangingPunct="1"/>
            <a:r>
              <a:rPr lang="ru-RU" sz="3600" b="1" i="1" smtClean="0"/>
              <a:t>Вирусные заболевания человека.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0" y="1447800"/>
            <a:ext cx="5845175" cy="30607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600" b="1" smtClean="0"/>
              <a:t>Натуральная оспа</a:t>
            </a:r>
            <a:r>
              <a:rPr lang="ru-RU" sz="2600" smtClean="0"/>
              <a:t> - </a:t>
            </a:r>
            <a:r>
              <a:rPr lang="ru-RU" sz="2400" smtClean="0"/>
              <a:t>острое вирусное заболевание, которое в типичных случаях характеризуется общей интоксикацией, лихорадкой, своеобразными высыпаниями на коже и слизистых оболочках, последовательно проходящими стадии пятна, пузырька, пустулы, корочки и рубца. </a:t>
            </a:r>
          </a:p>
        </p:txBody>
      </p:sp>
      <p:pic>
        <p:nvPicPr>
          <p:cNvPr id="16388" name="Picture 4" descr="вирус оспы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276475"/>
            <a:ext cx="2520950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292725" y="4581525"/>
            <a:ext cx="2447925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u="sng" dirty="0">
                <a:latin typeface="Verdana" pitchFamily="34" charset="0"/>
              </a:rPr>
              <a:t>Признаки</a:t>
            </a:r>
            <a:r>
              <a:rPr lang="en-US" sz="1600" b="1" u="sng" dirty="0">
                <a:latin typeface="Verdana" pitchFamily="34" charset="0"/>
              </a:rPr>
              <a:t>:</a:t>
            </a:r>
            <a:endParaRPr lang="ru-RU" sz="1600" b="1" u="sng" dirty="0">
              <a:latin typeface="Verdana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sz="2000" dirty="0">
                <a:latin typeface="Verdana" pitchFamily="34" charset="0"/>
              </a:rPr>
              <a:t>жар;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latin typeface="Verdana" pitchFamily="34" charset="0"/>
              </a:rPr>
              <a:t>головная боль;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latin typeface="Verdana" pitchFamily="34" charset="0"/>
              </a:rPr>
              <a:t>общая слабость;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latin typeface="Verdana" pitchFamily="34" charset="0"/>
              </a:rPr>
              <a:t>появление оспин.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611188" y="1700213"/>
            <a:ext cx="1728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800" b="1">
                <a:latin typeface="Verdana" pitchFamily="34" charset="0"/>
              </a:rPr>
              <a:t>Оспа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611188" y="4581525"/>
            <a:ext cx="3024187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latin typeface="Verdana" pitchFamily="34" charset="0"/>
              </a:rPr>
              <a:t>Способы передачи</a:t>
            </a:r>
            <a:r>
              <a:rPr lang="en-US" b="1" u="sng">
                <a:latin typeface="Verdana" pitchFamily="34" charset="0"/>
              </a:rPr>
              <a:t>:</a:t>
            </a:r>
            <a:endParaRPr lang="ru-RU" b="1" u="sng">
              <a:latin typeface="Verdana" pitchFamily="34" charset="0"/>
            </a:endParaRPr>
          </a:p>
          <a:p>
            <a:r>
              <a:rPr lang="ru-RU" sz="2000">
                <a:latin typeface="Verdana" pitchFamily="34" charset="0"/>
              </a:rPr>
              <a:t>воздушно-капельный;</a:t>
            </a:r>
          </a:p>
          <a:p>
            <a:r>
              <a:rPr lang="ru-RU" sz="2000">
                <a:latin typeface="Verdana" pitchFamily="34" charset="0"/>
              </a:rPr>
              <a:t>пылевой  путь.</a:t>
            </a:r>
          </a:p>
        </p:txBody>
      </p:sp>
      <p:pic>
        <p:nvPicPr>
          <p:cNvPr id="16392" name="Picture 8" descr="img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191000"/>
            <a:ext cx="1905000" cy="21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015287" cy="633413"/>
          </a:xfrm>
        </p:spPr>
        <p:txBody>
          <a:bodyPr/>
          <a:lstStyle/>
          <a:p>
            <a:pPr eaLnBrk="1" hangingPunct="1"/>
            <a:r>
              <a:rPr lang="ru-RU" smtClean="0"/>
              <a:t>Натуральная оспа</a:t>
            </a:r>
            <a:r>
              <a:rPr lang="en-US" smtClean="0"/>
              <a:t> </a:t>
            </a:r>
            <a:r>
              <a:rPr lang="ru-RU" smtClean="0"/>
              <a:t>и герпес</a:t>
            </a:r>
          </a:p>
        </p:txBody>
      </p:sp>
      <p:pic>
        <p:nvPicPr>
          <p:cNvPr id="94211" name="Picture 3" descr="2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76400" y="990600"/>
            <a:ext cx="5562600" cy="2819400"/>
          </a:xfrm>
          <a:noFill/>
        </p:spPr>
      </p:pic>
      <p:pic>
        <p:nvPicPr>
          <p:cNvPr id="94212" name="Picture 4" descr="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3886200"/>
            <a:ext cx="55721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Пути передачи вирусов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 Контактный путь – т. е. контагиозный</a:t>
            </a:r>
          </a:p>
          <a:p>
            <a:pPr eaLnBrk="1" hangingPunct="1"/>
            <a:r>
              <a:rPr lang="ru-RU" smtClean="0"/>
              <a:t>2. Воздушно – капельный путь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539750" y="404813"/>
            <a:ext cx="83534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ru-RU" sz="3600" b="1" i="1">
                <a:solidFill>
                  <a:schemeClr val="tx2"/>
                </a:solidFill>
              </a:rPr>
              <a:t>Чума 21 века: ВИЧ и СПИД </a:t>
            </a:r>
            <a:endParaRPr lang="ru-RU" sz="3800">
              <a:solidFill>
                <a:schemeClr val="tx2"/>
              </a:solidFill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2916238" y="2205038"/>
            <a:ext cx="58324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>
                <a:latin typeface="Verdana" pitchFamily="34" charset="0"/>
              </a:rPr>
              <a:t> </a:t>
            </a:r>
            <a:r>
              <a:rPr lang="ru-RU" sz="2000" b="1">
                <a:latin typeface="Verdana" pitchFamily="34" charset="0"/>
              </a:rPr>
              <a:t>СПИД (ВИЧ)</a:t>
            </a:r>
            <a:r>
              <a:rPr lang="ru-RU" sz="2000">
                <a:latin typeface="Verdana" pitchFamily="34" charset="0"/>
              </a:rPr>
              <a:t> - синдром приобретенного иммунодефицита. Состояние глубочайшего иммунодефицита, развивающееся в результате действия на иммунную систему вируса иммунодефицита человека (ВИЧ).</a:t>
            </a:r>
          </a:p>
        </p:txBody>
      </p:sp>
      <p:pic>
        <p:nvPicPr>
          <p:cNvPr id="19460" name="Picture 5" descr="viru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600200"/>
            <a:ext cx="2514600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539750" y="4508500"/>
            <a:ext cx="52562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 sz="2000">
                <a:latin typeface="Verdana" pitchFamily="34" charset="0"/>
              </a:rPr>
              <a:t> ВИЧ поражает именно те клетки человеческого организма, которые призваны бороться с инфекцией — клетки иммунной системы. </a:t>
            </a:r>
          </a:p>
        </p:txBody>
      </p:sp>
      <p:pic>
        <p:nvPicPr>
          <p:cNvPr id="19462" name="Picture 7" descr="chimp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181475"/>
            <a:ext cx="20891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ВИЧ-инфекция и СПИД</a:t>
            </a:r>
          </a:p>
        </p:txBody>
      </p:sp>
      <p:pic>
        <p:nvPicPr>
          <p:cNvPr id="28676" name="Picture 4" descr="23-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105400" y="3429000"/>
            <a:ext cx="3810000" cy="3200400"/>
          </a:xfrm>
          <a:noFill/>
          <a:ln w="38100" cmpd="dbl">
            <a:solidFill>
              <a:srgbClr val="000080"/>
            </a:solidFill>
          </a:ln>
        </p:spPr>
      </p:pic>
      <p:pic>
        <p:nvPicPr>
          <p:cNvPr id="28677" name="Picture 5" descr="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505200"/>
            <a:ext cx="4464050" cy="3000375"/>
          </a:xfrm>
          <a:prstGeom prst="rect">
            <a:avLst/>
          </a:prstGeom>
          <a:noFill/>
          <a:ln w="38100" cmpd="dbl">
            <a:solidFill>
              <a:srgbClr val="000080"/>
            </a:solidFill>
            <a:miter lim="800000"/>
            <a:headEnd/>
            <a:tailEnd/>
          </a:ln>
        </p:spPr>
      </p:pic>
      <p:pic>
        <p:nvPicPr>
          <p:cNvPr id="2048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14478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3657600" y="1524000"/>
            <a:ext cx="1936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/>
              <a:t>Вирионы ВИЧ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39750" y="404813"/>
            <a:ext cx="835342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ru-RU" sz="3600" b="1" i="1">
                <a:solidFill>
                  <a:schemeClr val="tx2"/>
                </a:solidFill>
              </a:rPr>
              <a:t>Вирус гриппа</a:t>
            </a:r>
            <a:endParaRPr lang="ru-RU" sz="3800">
              <a:solidFill>
                <a:schemeClr val="tx2"/>
              </a:solidFill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4648200" y="1989138"/>
            <a:ext cx="3983038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200" b="1" u="sng"/>
              <a:t>Признаки: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000" i="1"/>
              <a:t>Лихорадка;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000" i="1"/>
              <a:t>боль в горле;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000" i="1"/>
              <a:t>Кашель;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000" i="1"/>
              <a:t>Конъюнктивит;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000" i="1"/>
              <a:t>Ринит;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000" i="1"/>
              <a:t>Слезотечение; </a:t>
            </a:r>
            <a:endParaRPr lang="en-US" sz="2000" i="1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000" i="1"/>
              <a:t>Тяжелая дыхательная недостаточность.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</a:pPr>
            <a:endParaRPr lang="ru-RU" sz="2000" i="1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684213" y="4797425"/>
            <a:ext cx="50403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i="1">
              <a:latin typeface="Verdana" pitchFamily="34" charset="0"/>
            </a:endParaRPr>
          </a:p>
          <a:p>
            <a:r>
              <a:rPr lang="ru-RU" sz="2000" b="1" u="sng">
                <a:latin typeface="Verdana" pitchFamily="34" charset="0"/>
              </a:rPr>
              <a:t>Способы передачи:</a:t>
            </a:r>
          </a:p>
          <a:p>
            <a:pPr>
              <a:buFont typeface="Wingdings" pitchFamily="2" charset="2"/>
              <a:buNone/>
            </a:pPr>
            <a:r>
              <a:rPr lang="ru-RU" sz="2000" i="1">
                <a:latin typeface="Verdana" pitchFamily="34" charset="0"/>
              </a:rPr>
              <a:t>воздушно-капельный путь.</a:t>
            </a:r>
          </a:p>
        </p:txBody>
      </p:sp>
      <p:pic>
        <p:nvPicPr>
          <p:cNvPr id="21509" name="Picture 6" descr="Вирус птичьего грипп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447800"/>
            <a:ext cx="35306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Проблемный вопрос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Почему с вирусами – возбудителями заболеваний трудно вести борьбу и полностью их уничтожить?</a:t>
            </a:r>
          </a:p>
          <a:p>
            <a:pPr eaLnBrk="1" hangingPunct="1"/>
            <a:endParaRPr lang="ru-RU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3352800"/>
            <a:ext cx="2362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Проблемный вопрос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Почему с вирусами – возбудителями заболеваний трудно вести борьбу и полностью их уничтожить?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581400"/>
            <a:ext cx="2667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Ответ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</a:t>
            </a:r>
            <a:r>
              <a:rPr lang="ru-RU" smtClean="0"/>
              <a:t>. Маленькие размеры</a:t>
            </a:r>
          </a:p>
          <a:p>
            <a:pPr eaLnBrk="1" hangingPunct="1"/>
            <a:r>
              <a:rPr lang="ru-RU" smtClean="0"/>
              <a:t>2. Быстро приспосабливаются</a:t>
            </a:r>
          </a:p>
          <a:p>
            <a:pPr eaLnBrk="1" hangingPunct="1"/>
            <a:r>
              <a:rPr lang="ru-RU" smtClean="0"/>
              <a:t>3. Встраиваются в чужие клетки и полностью их подчиняют, (клетки начинают синтезировать генетический материал вируса) </a:t>
            </a:r>
          </a:p>
          <a:p>
            <a:pPr eaLnBrk="1" hangingPunct="1"/>
            <a:r>
              <a:rPr lang="ru-RU" smtClean="0"/>
              <a:t>4. Изменчивы, быстро меняются, мутируют</a:t>
            </a:r>
          </a:p>
          <a:p>
            <a:pPr eaLnBrk="1" hangingPunct="1"/>
            <a:endParaRPr lang="ru-RU" smtClean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04800"/>
            <a:ext cx="22098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600" smtClean="0"/>
              <a:t>Синквейн</a:t>
            </a:r>
            <a:r>
              <a:rPr lang="ru-RU" sz="3800" smtClean="0"/>
              <a:t> </a:t>
            </a:r>
            <a:r>
              <a:rPr lang="ru-RU" sz="3400" smtClean="0"/>
              <a:t>(от французского слова «пять строк»)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 название синквейна – существительное (что?)</a:t>
            </a:r>
          </a:p>
          <a:p>
            <a:pPr eaLnBrk="1" hangingPunct="1"/>
            <a:r>
              <a:rPr lang="ru-RU" smtClean="0"/>
              <a:t>2. прилагательное, прилагательное (какой?)</a:t>
            </a:r>
          </a:p>
          <a:p>
            <a:pPr eaLnBrk="1" hangingPunct="1"/>
            <a:r>
              <a:rPr lang="ru-RU" smtClean="0"/>
              <a:t>3. глагол, глагол, глагол (что делает?)</a:t>
            </a:r>
          </a:p>
          <a:p>
            <a:pPr eaLnBrk="1" hangingPunct="1"/>
            <a:r>
              <a:rPr lang="ru-RU" smtClean="0"/>
              <a:t>4. «крылатая фраза»  на тему синквейна</a:t>
            </a:r>
          </a:p>
          <a:p>
            <a:pPr eaLnBrk="1" hangingPunct="1"/>
            <a:r>
              <a:rPr lang="ru-RU" smtClean="0"/>
              <a:t>5. существительное (суть темы)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Синквейн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 Вирусы</a:t>
            </a:r>
          </a:p>
          <a:p>
            <a:pPr eaLnBrk="1" hangingPunct="1"/>
            <a:r>
              <a:rPr lang="ru-RU" smtClean="0"/>
              <a:t>2. Маленькие, опасные</a:t>
            </a:r>
          </a:p>
          <a:p>
            <a:pPr eaLnBrk="1" hangingPunct="1"/>
            <a:r>
              <a:rPr lang="ru-RU" smtClean="0"/>
              <a:t>3. Размножаются, приспосабливаются, несут болезни </a:t>
            </a:r>
          </a:p>
          <a:p>
            <a:pPr eaLnBrk="1" hangingPunct="1"/>
            <a:r>
              <a:rPr lang="ru-RU" smtClean="0"/>
              <a:t>4. Вирусы – внеклеточные формы организмов </a:t>
            </a:r>
          </a:p>
          <a:p>
            <a:pPr eaLnBrk="1" hangingPunct="1"/>
            <a:r>
              <a:rPr lang="ru-RU" smtClean="0"/>
              <a:t>5. Паразиты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686800" cy="6477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b="1" smtClean="0"/>
              <a:t>Самостоятельная работа </a:t>
            </a:r>
            <a:endParaRPr lang="en-US" sz="2800" b="1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      </a:t>
            </a:r>
            <a:r>
              <a:rPr lang="ru-RU" sz="2400" smtClean="0"/>
              <a:t>Закончите предложения, вставив  слова: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1. Неклеточная форма жизни, паразит на генетическом уровне, способная проникнуть в живую клетку и размножаться внутри ее это - ……..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2. Наследственная информация вируса находится в однонитчатой или двунитчатой молекуле ……….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3. Сердцевина вируса окружена защитной белковой оболочкой, которая называется…………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4. Вирусы бактерий называют ………..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5. Наука, изучающая строение и поведение вирусов ……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6. Один из путей передачи вирусной инфекции контагиозный т. е. ………….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6000" smtClean="0"/>
              <a:t>Будьте осторожны, берегите свое здоровье!</a:t>
            </a:r>
          </a:p>
        </p:txBody>
      </p:sp>
      <p:pic>
        <p:nvPicPr>
          <p:cNvPr id="27651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4267200"/>
            <a:ext cx="15875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eaLnBrk="1" hangingPunct="1"/>
            <a:r>
              <a:rPr lang="ru-RU" smtClean="0"/>
              <a:t>Вирусы – латинское  слово </a:t>
            </a:r>
            <a:r>
              <a:rPr lang="en-US" smtClean="0"/>
              <a:t>virus </a:t>
            </a:r>
            <a:r>
              <a:rPr lang="ru-RU" smtClean="0"/>
              <a:t>– яд. 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/>
            <a:r>
              <a:rPr lang="ru-RU" smtClean="0"/>
              <a:t> Их объединяют в  царство живой природы – царство </a:t>
            </a:r>
            <a:r>
              <a:rPr lang="en-US" smtClean="0"/>
              <a:t>Vira</a:t>
            </a:r>
            <a:r>
              <a:rPr lang="ru-RU" smtClean="0"/>
              <a:t> -  Вирусы (неклеточные формы жизни). 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/>
            <a:r>
              <a:rPr lang="ru-RU" smtClean="0"/>
              <a:t>Вирусология - наука, изучающая неклеточные формы организмов - вирусы. 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5029200"/>
            <a:ext cx="18669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История открытия вирусов</a:t>
            </a:r>
          </a:p>
        </p:txBody>
      </p:sp>
      <p:pic>
        <p:nvPicPr>
          <p:cNvPr id="6147" name="Picture 4" descr="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752600"/>
            <a:ext cx="2971800" cy="4800600"/>
          </a:xfrm>
          <a:noFill/>
        </p:spPr>
      </p:pic>
      <p:pic>
        <p:nvPicPr>
          <p:cNvPr id="20485" name="Picture 5" descr="Безымянны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209800"/>
            <a:ext cx="4038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4648200" y="5181600"/>
            <a:ext cx="381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Вирус табачной мозаики 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1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Формы вирусов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1. </a:t>
            </a:r>
            <a:r>
              <a:rPr lang="ru-RU" b="1" smtClean="0"/>
              <a:t>Вирус  в клетке хозяина</a:t>
            </a:r>
            <a:r>
              <a:rPr lang="ru-RU" smtClean="0"/>
              <a:t> -  живой организм,  находится во внутриклеточной форме, образует </a:t>
            </a:r>
            <a:r>
              <a:rPr lang="ru-RU" b="1" smtClean="0"/>
              <a:t>комплекс «вирус – клетка хозяина».</a:t>
            </a:r>
            <a:r>
              <a:rPr lang="ru-RU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2. </a:t>
            </a:r>
            <a:r>
              <a:rPr lang="ru-RU" b="1" smtClean="0"/>
              <a:t>Вирус  вне клетки хозяина</a:t>
            </a:r>
            <a:r>
              <a:rPr lang="ru-RU" smtClean="0"/>
              <a:t>, в покоящейся внеклеточной форме -  </a:t>
            </a:r>
            <a:r>
              <a:rPr lang="ru-RU" b="1" smtClean="0"/>
              <a:t>вирусная частица или вирион,</a:t>
            </a:r>
            <a:r>
              <a:rPr lang="ru-RU" smtClean="0"/>
              <a:t> не проявляет признаков живого организма.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Классификация вирусов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600" smtClean="0"/>
              <a:t>Вирусы </a:t>
            </a:r>
          </a:p>
          <a:p>
            <a:pPr algn="ctr" eaLnBrk="1" hangingPunct="1">
              <a:lnSpc>
                <a:spcPct val="90000"/>
              </a:lnSpc>
            </a:pPr>
            <a:endParaRPr lang="ru-RU" sz="36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</a:t>
            </a:r>
            <a:r>
              <a:rPr lang="ru-RU" sz="3600" smtClean="0"/>
              <a:t> Простые   </a:t>
            </a:r>
            <a:r>
              <a:rPr lang="ru-RU" smtClean="0"/>
              <a:t>                  </a:t>
            </a:r>
            <a:r>
              <a:rPr lang="ru-RU" sz="3600" smtClean="0"/>
              <a:t>  Сложные    </a:t>
            </a:r>
            <a:r>
              <a:rPr lang="ru-RU" smtClean="0"/>
              <a:t>   </a:t>
            </a:r>
            <a:r>
              <a:rPr lang="en-US" smtClean="0"/>
              <a:t>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                                              </a:t>
            </a:r>
            <a:endParaRPr lang="ru-RU" sz="36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(белковая оболочка –             (белковая оболочка -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капсид и ДНК или РНК )          капсид и мембрана из       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вирус табачной                        молекул углеводов и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мозаики                                    липидов и ДНК или РНК)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                                                    вирус гриппа</a:t>
            </a:r>
            <a:r>
              <a:rPr lang="ru-RU" smtClean="0"/>
              <a:t> 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H="1">
            <a:off x="1752600" y="2133600"/>
            <a:ext cx="2667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4648200" y="2133600"/>
            <a:ext cx="2057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i="1" smtClean="0"/>
              <a:t>Многообразие строения вирусов</a:t>
            </a:r>
            <a:endParaRPr lang="ru-RU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§"/>
            </a:pPr>
            <a:endParaRPr lang="ru-RU" smtClean="0"/>
          </a:p>
        </p:txBody>
      </p:sp>
      <p:pic>
        <p:nvPicPr>
          <p:cNvPr id="8196" name="Picture 4" descr="844566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2708275"/>
            <a:ext cx="1690687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116013" y="2349500"/>
            <a:ext cx="145732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400" b="1"/>
              <a:t>Герпес</a:t>
            </a:r>
          </a:p>
        </p:txBody>
      </p:sp>
      <p:pic>
        <p:nvPicPr>
          <p:cNvPr id="8198" name="Picture 6" descr="984844656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2708275"/>
            <a:ext cx="1655763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851275" y="2349500"/>
            <a:ext cx="150653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400" b="1"/>
              <a:t>Грипп</a:t>
            </a:r>
          </a:p>
        </p:txBody>
      </p:sp>
      <p:pic>
        <p:nvPicPr>
          <p:cNvPr id="8200" name="Picture 8" descr="Image00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688" y="2708275"/>
            <a:ext cx="14382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581650" y="2349500"/>
            <a:ext cx="324008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400" b="1"/>
              <a:t>Табачная мозаика</a:t>
            </a:r>
          </a:p>
        </p:txBody>
      </p:sp>
      <p:pic>
        <p:nvPicPr>
          <p:cNvPr id="8202" name="Picture 10" descr="Image00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4797425"/>
            <a:ext cx="25923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827088" y="4365625"/>
            <a:ext cx="22320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400" b="1"/>
              <a:t>Бактериофаг</a:t>
            </a:r>
          </a:p>
        </p:txBody>
      </p:sp>
      <p:pic>
        <p:nvPicPr>
          <p:cNvPr id="8204" name="Picture 12" descr="99999999945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4300" y="4652963"/>
            <a:ext cx="143986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3563938" y="4365625"/>
            <a:ext cx="230505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400" b="1"/>
              <a:t>Полиомиелит</a:t>
            </a:r>
          </a:p>
        </p:txBody>
      </p:sp>
      <p:pic>
        <p:nvPicPr>
          <p:cNvPr id="8206" name="Picture 14" descr="844165484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16688" y="4652963"/>
            <a:ext cx="14112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6300788" y="4365625"/>
            <a:ext cx="21574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400" b="1"/>
              <a:t>Аденовирус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smtClean="0"/>
              <a:t>Строение вируса табачной мозаики </a:t>
            </a:r>
          </a:p>
        </p:txBody>
      </p:sp>
      <p:pic>
        <p:nvPicPr>
          <p:cNvPr id="2150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90600" y="1447800"/>
            <a:ext cx="3000375" cy="5181600"/>
          </a:xfrm>
          <a:noFill/>
        </p:spPr>
      </p:pic>
      <p:sp>
        <p:nvSpPr>
          <p:cNvPr id="9220" name="Line 6"/>
          <p:cNvSpPr>
            <a:spLocks noChangeShapeType="1"/>
          </p:cNvSpPr>
          <p:nvPr/>
        </p:nvSpPr>
        <p:spPr bwMode="auto">
          <a:xfrm>
            <a:off x="3276600" y="2667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1" name="Text Box 9"/>
          <p:cNvSpPr txBox="1">
            <a:spLocks noChangeArrowheads="1"/>
          </p:cNvSpPr>
          <p:nvPr/>
        </p:nvSpPr>
        <p:spPr bwMode="auto">
          <a:xfrm>
            <a:off x="4953000" y="2106613"/>
            <a:ext cx="3505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aramond" pitchFamily="18" charset="0"/>
              </a:rPr>
              <a:t>Нуклеиновая</a:t>
            </a:r>
          </a:p>
          <a:p>
            <a:r>
              <a:rPr lang="ru-RU" sz="2400">
                <a:latin typeface="Garamond" pitchFamily="18" charset="0"/>
              </a:rPr>
              <a:t>кислота  (ДНК или РНК)</a:t>
            </a:r>
          </a:p>
        </p:txBody>
      </p:sp>
      <p:sp>
        <p:nvSpPr>
          <p:cNvPr id="9222" name="Line 10"/>
          <p:cNvSpPr>
            <a:spLocks noChangeShapeType="1"/>
          </p:cNvSpPr>
          <p:nvPr/>
        </p:nvSpPr>
        <p:spPr bwMode="auto">
          <a:xfrm>
            <a:off x="3657600" y="4419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3" name="Text Box 11"/>
          <p:cNvSpPr txBox="1">
            <a:spLocks noChangeArrowheads="1"/>
          </p:cNvSpPr>
          <p:nvPr/>
        </p:nvSpPr>
        <p:spPr bwMode="auto">
          <a:xfrm>
            <a:off x="5013325" y="3941763"/>
            <a:ext cx="46656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aramond" pitchFamily="18" charset="0"/>
              </a:rPr>
              <a:t>Белковая оболочка –</a:t>
            </a:r>
          </a:p>
          <a:p>
            <a:r>
              <a:rPr lang="ru-RU" sz="2400">
                <a:latin typeface="Garamond" pitchFamily="18" charset="0"/>
              </a:rPr>
              <a:t>капсид (от лат. слова «</a:t>
            </a:r>
            <a:r>
              <a:rPr lang="en-US" sz="2400">
                <a:latin typeface="Garamond" pitchFamily="18" charset="0"/>
              </a:rPr>
              <a:t>capsa</a:t>
            </a:r>
            <a:r>
              <a:rPr lang="ru-RU" sz="2400">
                <a:latin typeface="Garamond" pitchFamily="18" charset="0"/>
              </a:rPr>
              <a:t>» - вместилище).</a:t>
            </a:r>
            <a:r>
              <a:rPr lang="ru-RU">
                <a:latin typeface="Garamond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381000"/>
          </a:xfrm>
        </p:spPr>
        <p:txBody>
          <a:bodyPr/>
          <a:lstStyle/>
          <a:p>
            <a:pPr eaLnBrk="1" hangingPunct="1"/>
            <a:r>
              <a:rPr lang="ru-RU" sz="3800" dirty="0" smtClean="0"/>
              <a:t>Характерные особенности вирусов</a:t>
            </a:r>
          </a:p>
        </p:txBody>
      </p:sp>
      <p:graphicFrame>
        <p:nvGraphicFramePr>
          <p:cNvPr id="32820" name="Group 52"/>
          <p:cNvGraphicFramePr>
            <a:graphicFrameLocks noGrp="1"/>
          </p:cNvGraphicFramePr>
          <p:nvPr>
            <p:ph idx="1"/>
          </p:nvPr>
        </p:nvGraphicFramePr>
        <p:xfrm>
          <a:off x="152400" y="774192"/>
          <a:ext cx="8991600" cy="6035040"/>
        </p:xfrm>
        <a:graphic>
          <a:graphicData uri="http://schemas.openxmlformats.org/drawingml/2006/table">
            <a:tbl>
              <a:tblPr/>
              <a:tblGrid>
                <a:gridCol w="2997200"/>
                <a:gridCol w="2997200"/>
                <a:gridCol w="29972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Сходство с живыми организмами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Отличия от живых организмов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Специфические черты, характерные только для вирусов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3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Способность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воспроизводить себе подобные формы (размножаться)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Обладают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наследственностью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Изменчивость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Приспосабливаются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изменяющимся условиям среды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проявляют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свойства живого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потребляют пищи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вырабатывают энергию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растут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обмена веществ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Имеют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кристаллов,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имеют клеточного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строения, т.е. нет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цитоплазматической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мембраны и цитоплазмы с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органоидами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Очень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маленькие размеры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Простое строение нуклеиновая кислота (ДНК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или РНК)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заключенная в белковую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оболочку –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капсид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Занимают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пограничное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между живой и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неживой материей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Высокая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скорость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размножения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Наследственная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информация находится в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ДНК или РНК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Вирусы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обязательные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паразиты, вне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клетки хозяина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существуют в виде вирусной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частицы или вириона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538</TotalTime>
  <Words>807</Words>
  <Application>Microsoft PowerPoint</Application>
  <PresentationFormat>Экран (4:3)</PresentationFormat>
  <Paragraphs>162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Скругленный</vt:lpstr>
      <vt:lpstr>Вирусы                Ум и здоровье дороже всего  </vt:lpstr>
      <vt:lpstr>Проблемный вопрос </vt:lpstr>
      <vt:lpstr>Слайд 3</vt:lpstr>
      <vt:lpstr>История открытия вирусов</vt:lpstr>
      <vt:lpstr>Формы вирусов</vt:lpstr>
      <vt:lpstr>Классификация вирусов</vt:lpstr>
      <vt:lpstr>Многообразие строения вирусов</vt:lpstr>
      <vt:lpstr>Строение вируса табачной мозаики </vt:lpstr>
      <vt:lpstr>Характерные особенности вирусов</vt:lpstr>
      <vt:lpstr>Классификация вирусов</vt:lpstr>
      <vt:lpstr>Этапы жизнедеятельности вируса</vt:lpstr>
      <vt:lpstr>Строение бактериофага </vt:lpstr>
      <vt:lpstr>Вирусные заболевания человека. </vt:lpstr>
      <vt:lpstr>Натуральная оспа и герпес</vt:lpstr>
      <vt:lpstr>Пути передачи вирусов</vt:lpstr>
      <vt:lpstr>Слайд 16</vt:lpstr>
      <vt:lpstr>ВИЧ-инфекция и СПИД</vt:lpstr>
      <vt:lpstr>Слайд 18</vt:lpstr>
      <vt:lpstr>Проблемный вопрос </vt:lpstr>
      <vt:lpstr>Ответ </vt:lpstr>
      <vt:lpstr>Синквейн (от французского слова «пять строк»)</vt:lpstr>
      <vt:lpstr>Синквейн 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Администратор</dc:creator>
  <cp:lastModifiedBy>Пользователь</cp:lastModifiedBy>
  <cp:revision>23</cp:revision>
  <cp:lastPrinted>1601-01-01T00:00:00Z</cp:lastPrinted>
  <dcterms:created xsi:type="dcterms:W3CDTF">1601-01-01T00:00:00Z</dcterms:created>
  <dcterms:modified xsi:type="dcterms:W3CDTF">2017-04-12T10:10:06Z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